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51" r:id="rId4"/>
    <p:sldMasterId id="2147483653" r:id="rId5"/>
    <p:sldMasterId id="2147483656" r:id="rId6"/>
  </p:sldMasterIdLst>
  <p:notesMasterIdLst>
    <p:notesMasterId r:id="rId65"/>
  </p:notesMasterIdLst>
  <p:handoutMasterIdLst>
    <p:handoutMasterId r:id="rId66"/>
  </p:handoutMasterIdLst>
  <p:sldIdLst>
    <p:sldId id="256" r:id="rId7"/>
    <p:sldId id="349" r:id="rId8"/>
    <p:sldId id="350" r:id="rId9"/>
    <p:sldId id="351" r:id="rId10"/>
    <p:sldId id="352" r:id="rId11"/>
    <p:sldId id="353" r:id="rId12"/>
    <p:sldId id="419" r:id="rId13"/>
    <p:sldId id="358" r:id="rId14"/>
    <p:sldId id="359" r:id="rId15"/>
    <p:sldId id="418" r:id="rId16"/>
    <p:sldId id="420" r:id="rId17"/>
    <p:sldId id="410" r:id="rId18"/>
    <p:sldId id="423" r:id="rId19"/>
    <p:sldId id="424" r:id="rId20"/>
    <p:sldId id="421" r:id="rId21"/>
    <p:sldId id="425" r:id="rId22"/>
    <p:sldId id="422" r:id="rId23"/>
    <p:sldId id="426" r:id="rId24"/>
    <p:sldId id="427" r:id="rId25"/>
    <p:sldId id="428" r:id="rId26"/>
    <p:sldId id="357" r:id="rId27"/>
    <p:sldId id="458" r:id="rId28"/>
    <p:sldId id="429" r:id="rId29"/>
    <p:sldId id="430" r:id="rId30"/>
    <p:sldId id="436" r:id="rId31"/>
    <p:sldId id="433" r:id="rId32"/>
    <p:sldId id="432" r:id="rId33"/>
    <p:sldId id="434" r:id="rId34"/>
    <p:sldId id="435" r:id="rId35"/>
    <p:sldId id="437" r:id="rId36"/>
    <p:sldId id="439" r:id="rId37"/>
    <p:sldId id="441" r:id="rId38"/>
    <p:sldId id="442" r:id="rId39"/>
    <p:sldId id="443" r:id="rId40"/>
    <p:sldId id="459" r:id="rId41"/>
    <p:sldId id="444" r:id="rId42"/>
    <p:sldId id="445" r:id="rId43"/>
    <p:sldId id="446" r:id="rId44"/>
    <p:sldId id="447" r:id="rId45"/>
    <p:sldId id="460" r:id="rId46"/>
    <p:sldId id="449" r:id="rId47"/>
    <p:sldId id="450" r:id="rId48"/>
    <p:sldId id="451" r:id="rId49"/>
    <p:sldId id="452" r:id="rId50"/>
    <p:sldId id="456" r:id="rId51"/>
    <p:sldId id="457" r:id="rId52"/>
    <p:sldId id="438" r:id="rId53"/>
    <p:sldId id="348" r:id="rId54"/>
    <p:sldId id="453" r:id="rId55"/>
    <p:sldId id="415" r:id="rId56"/>
    <p:sldId id="338" r:id="rId57"/>
    <p:sldId id="454" r:id="rId58"/>
    <p:sldId id="455" r:id="rId59"/>
    <p:sldId id="407" r:id="rId60"/>
    <p:sldId id="408" r:id="rId61"/>
    <p:sldId id="409" r:id="rId62"/>
    <p:sldId id="417" r:id="rId63"/>
    <p:sldId id="406"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Barry" initials="EB" lastIdx="4" clrIdx="0">
    <p:extLst/>
  </p:cmAuthor>
  <p:cmAuthor id="2" name="Erin Nelson" initials="" lastIdx="7" clrIdx="1"/>
  <p:cmAuthor id="3" name="Bridget Gilormin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64" autoAdjust="0"/>
    <p:restoredTop sz="59097" autoAdjust="0"/>
  </p:normalViewPr>
  <p:slideViewPr>
    <p:cSldViewPr>
      <p:cViewPr varScale="1">
        <p:scale>
          <a:sx n="63" d="100"/>
          <a:sy n="63" d="100"/>
        </p:scale>
        <p:origin x="816" y="66"/>
      </p:cViewPr>
      <p:guideLst>
        <p:guide orient="horz" pos="2160"/>
        <p:guide pos="2880"/>
      </p:guideLst>
    </p:cSldViewPr>
  </p:slideViewPr>
  <p:outlineViewPr>
    <p:cViewPr>
      <p:scale>
        <a:sx n="33" d="100"/>
        <a:sy n="33" d="100"/>
      </p:scale>
      <p:origin x="0" y="-4800"/>
    </p:cViewPr>
  </p:outlineViewPr>
  <p:notesTextViewPr>
    <p:cViewPr>
      <p:scale>
        <a:sx n="1" d="1"/>
        <a:sy n="1" d="1"/>
      </p:scale>
      <p:origin x="0" y="0"/>
    </p:cViewPr>
  </p:notesTextViewPr>
  <p:sorterViewPr>
    <p:cViewPr>
      <p:scale>
        <a:sx n="128" d="100"/>
        <a:sy n="128" d="100"/>
      </p:scale>
      <p:origin x="0" y="5184"/>
    </p:cViewPr>
  </p:sorterViewPr>
  <p:notesViewPr>
    <p:cSldViewPr>
      <p:cViewPr varScale="1">
        <p:scale>
          <a:sx n="91" d="100"/>
          <a:sy n="91" d="100"/>
        </p:scale>
        <p:origin x="-1040"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68B6D1A7-62BE-4993-B043-55C17878AC29}" type="datetimeFigureOut">
              <a:rPr lang="en-US" smtClean="0"/>
              <a:t>6/12/2017</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8B875E88-E380-45CE-B15D-A2EE3D5DE853}" type="slidenum">
              <a:rPr lang="en-US" smtClean="0"/>
              <a:t>‹#›</a:t>
            </a:fld>
            <a:endParaRPr lang="en-US"/>
          </a:p>
        </p:txBody>
      </p:sp>
    </p:spTree>
    <p:extLst>
      <p:ext uri="{BB962C8B-B14F-4D97-AF65-F5344CB8AC3E}">
        <p14:creationId xmlns:p14="http://schemas.microsoft.com/office/powerpoint/2010/main" val="3796837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B4DA3A0B-5443-45AC-BC9D-297CAF33C475}" type="datetimeFigureOut">
              <a:rPr lang="en-US" smtClean="0"/>
              <a:t>6/12/2017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9F7F49CA-C5CE-4543-BEB5-D0D25732D7E5}" type="slidenum">
              <a:rPr lang="en-US" smtClean="0"/>
              <a:t>‹#›</a:t>
            </a:fld>
            <a:endParaRPr lang="en-US"/>
          </a:p>
        </p:txBody>
      </p:sp>
    </p:spTree>
    <p:extLst>
      <p:ext uri="{BB962C8B-B14F-4D97-AF65-F5344CB8AC3E}">
        <p14:creationId xmlns:p14="http://schemas.microsoft.com/office/powerpoint/2010/main" val="232416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Slide 1:  Title Slide</a:t>
            </a: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a:t>
            </a:fld>
            <a:endParaRPr lang="en-US"/>
          </a:p>
        </p:txBody>
      </p:sp>
    </p:spTree>
    <p:extLst>
      <p:ext uri="{BB962C8B-B14F-4D97-AF65-F5344CB8AC3E}">
        <p14:creationId xmlns:p14="http://schemas.microsoft.com/office/powerpoint/2010/main" val="363701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  Best Practices </a:t>
            </a:r>
          </a:p>
          <a:p>
            <a:endParaRPr lang="en-US" b="1" dirty="0"/>
          </a:p>
          <a:p>
            <a:r>
              <a:rPr lang="en-US" b="1" dirty="0"/>
              <a:t>Presenter Notes:</a:t>
            </a:r>
            <a:endParaRPr lang="en-US" altLang="en-US" dirty="0"/>
          </a:p>
          <a:p>
            <a:pPr eaLnBrk="1" hangingPunct="1"/>
            <a:r>
              <a:rPr lang="en-US" altLang="en-US" b="0" dirty="0"/>
              <a:t>The Quality Indicators</a:t>
            </a:r>
            <a:r>
              <a:rPr lang="en-US" altLang="en-US" b="0" baseline="0" dirty="0"/>
              <a:t> of Assistive Technology (QIAT) is a grassroots movement of leaders in assistive technology that has helped establish guidance in best practices for assistive technology.  Most of the work you see today about the language of consideration, including the SETT (Student, Environment, Tasks, Tools) framework and more can be traced back to Joy Zabala and the QIAT Leadership Team.  While the plans we are going to share with you today were not created by QIAT, they have certainly been influenced by the work of QIAT.  There are many resources available on the QIAT website as well as an active community of professionals, parents, and vendors around the country who communicate via the QIAT List about many topics of assistive technology including the legal process of consideration.</a:t>
            </a: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10</a:t>
            </a:fld>
            <a:endParaRPr lang="en-US"/>
          </a:p>
        </p:txBody>
      </p:sp>
    </p:spTree>
    <p:extLst>
      <p:ext uri="{BB962C8B-B14F-4D97-AF65-F5344CB8AC3E}">
        <p14:creationId xmlns:p14="http://schemas.microsoft.com/office/powerpoint/2010/main" val="396718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11:  Three Tools for Including AT</a:t>
            </a:r>
          </a:p>
          <a:p>
            <a:endParaRPr lang="en-US" b="1" baseline="0" dirty="0"/>
          </a:p>
          <a:p>
            <a:r>
              <a:rPr lang="en-US" b="0" baseline="0" dirty="0"/>
              <a:t>(Transition slide leading into the introduction of three consideration tools and the history behind their development.)</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11</a:t>
            </a:fld>
            <a:endParaRPr lang="en-US"/>
          </a:p>
        </p:txBody>
      </p:sp>
    </p:spTree>
    <p:extLst>
      <p:ext uri="{BB962C8B-B14F-4D97-AF65-F5344CB8AC3E}">
        <p14:creationId xmlns:p14="http://schemas.microsoft.com/office/powerpoint/2010/main" val="363701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  Developing Useful Tools</a:t>
            </a:r>
            <a:endParaRPr lang="en-US" b="1" baseline="0" dirty="0"/>
          </a:p>
          <a:p>
            <a:endParaRPr lang="en-US" b="1" dirty="0"/>
          </a:p>
          <a:p>
            <a:r>
              <a:rPr lang="en-US" b="1" dirty="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SETT framework (Student, Environment,</a:t>
            </a:r>
            <a:r>
              <a:rPr lang="en-US" b="0" baseline="0" dirty="0"/>
              <a:t> Task, and Tools)</a:t>
            </a:r>
            <a:r>
              <a:rPr lang="en-US" b="0" dirty="0"/>
              <a:t> is frequently used in K-12</a:t>
            </a:r>
            <a:r>
              <a:rPr lang="en-US" b="0" baseline="0" dirty="0"/>
              <a:t> settings, but was not written for a birth to age 5 audience.  This is likely due in part to the many different ways early intervention and early childhood services are delivered around the country.  In the initial stages of our project, we developed a Child-Centered AT Plan.  Over the years of the project, the TIKES team has received feedback from participating providers as they used the plan. This helped the TIKES team in designing simple and useful tools.</a:t>
            </a:r>
          </a:p>
        </p:txBody>
      </p:sp>
      <p:sp>
        <p:nvSpPr>
          <p:cNvPr id="4" name="Slide Number Placeholder 3"/>
          <p:cNvSpPr>
            <a:spLocks noGrp="1"/>
          </p:cNvSpPr>
          <p:nvPr>
            <p:ph type="sldNum" sz="quarter" idx="10"/>
          </p:nvPr>
        </p:nvSpPr>
        <p:spPr/>
        <p:txBody>
          <a:bodyPr/>
          <a:lstStyle/>
          <a:p>
            <a:fld id="{9F7F49CA-C5CE-4543-BEB5-D0D25732D7E5}" type="slidenum">
              <a:rPr lang="en-US" smtClean="0"/>
              <a:t>12</a:t>
            </a:fld>
            <a:endParaRPr lang="en-US"/>
          </a:p>
        </p:txBody>
      </p:sp>
    </p:spTree>
    <p:extLst>
      <p:ext uri="{BB962C8B-B14F-4D97-AF65-F5344CB8AC3E}">
        <p14:creationId xmlns:p14="http://schemas.microsoft.com/office/powerpoint/2010/main" val="218639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13:  Barriers to Consideration</a:t>
            </a:r>
            <a:endParaRPr lang="en-US" b="1" baseline="0" dirty="0"/>
          </a:p>
          <a:p>
            <a:endParaRPr lang="en-US" b="1" dirty="0"/>
          </a:p>
          <a:p>
            <a:r>
              <a:rPr lang="en-US" b="1" dirty="0"/>
              <a:t>Presenter Notes:</a:t>
            </a:r>
          </a:p>
          <a:p>
            <a:r>
              <a:rPr lang="en-US" b="0" dirty="0"/>
              <a:t>In our development process we looked at some of the barriers to consideration.  We wanted the</a:t>
            </a:r>
            <a:r>
              <a:rPr lang="en-US" b="0" baseline="0" dirty="0"/>
              <a:t> products we developed through the TIKES Project to address these barriers and be high-quality tools that teachers would find useful.  In addition, we conducted a random sampling of IFSP and IEP documents.  This random review yielded some valuable information about how and where IFSP and IEP providers document assistive technology.  </a:t>
            </a:r>
          </a:p>
          <a:p>
            <a:endParaRPr lang="en-US" b="0" baseline="0" dirty="0"/>
          </a:p>
        </p:txBody>
      </p:sp>
      <p:sp>
        <p:nvSpPr>
          <p:cNvPr id="4" name="Slide Number Placeholder 3"/>
          <p:cNvSpPr>
            <a:spLocks noGrp="1"/>
          </p:cNvSpPr>
          <p:nvPr>
            <p:ph type="sldNum" sz="quarter" idx="10"/>
          </p:nvPr>
        </p:nvSpPr>
        <p:spPr/>
        <p:txBody>
          <a:bodyPr/>
          <a:lstStyle/>
          <a:p>
            <a:fld id="{9F7F49CA-C5CE-4543-BEB5-D0D25732D7E5}" type="slidenum">
              <a:rPr lang="en-US" smtClean="0"/>
              <a:t>13</a:t>
            </a:fld>
            <a:endParaRPr lang="en-US"/>
          </a:p>
        </p:txBody>
      </p:sp>
    </p:spTree>
    <p:extLst>
      <p:ext uri="{BB962C8B-B14F-4D97-AF65-F5344CB8AC3E}">
        <p14:creationId xmlns:p14="http://schemas.microsoft.com/office/powerpoint/2010/main" val="218639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14:  IFSP/IEP Sampling: Trends</a:t>
            </a:r>
            <a:endParaRPr lang="en-US" b="1" baseline="0" dirty="0"/>
          </a:p>
          <a:p>
            <a:endParaRPr lang="en-US" b="1" dirty="0"/>
          </a:p>
          <a:p>
            <a:r>
              <a:rPr lang="en-US" b="1" dirty="0"/>
              <a:t>Presenter Notes:</a:t>
            </a:r>
          </a:p>
          <a:p>
            <a:r>
              <a:rPr lang="en-US" b="0" baseline="0" dirty="0"/>
              <a:t>We know that research shows underutilization of assistive technology for children with disabilities ages birth to 5. In our work with TIKES, while analyzing IFSP and IEP documents from our partner districts, we found evidence of the use of assistive technology, but the teams did not label it as assistive technology. For example, a provider may have listed under “Accommodations” that a child used a visual schedule and picture communication book, but also documented that “AT was considered and is not needed at this time.”  Overall, we found a high incidence of documenting visual strategies and supports, supports for  sensory needs, and supports for challenging behaviors, all of which may be considered assistive technology.  </a:t>
            </a:r>
          </a:p>
          <a:p>
            <a:endParaRPr lang="en-US" b="0" baseline="0" dirty="0"/>
          </a:p>
          <a:p>
            <a:r>
              <a:rPr lang="en-US" b="0" baseline="0" dirty="0"/>
              <a:t>The first thing we analyzed in this group of random samples was quantity. IFSP and IEP software programs and documents differ by district, but do have some common elements.  In districts where IEPs have a specific place to document assistive technology, the quantity of documentation was higher.  The second aspect we analyzed was quality of documentation.  We looked at consistency, contradicting statements, etc.  As in the previous example, there were many documents that stated that AT had been considered but was not needed, while AT use was mentioned throughout the document.  This random sample of IEPs and IFSPs, and all of our experiences in education, led to the development of tools that are simple, easy to use, and will intentionally guide teachers, professionals, and families through the process of considering AT.</a:t>
            </a:r>
          </a:p>
        </p:txBody>
      </p:sp>
      <p:sp>
        <p:nvSpPr>
          <p:cNvPr id="4" name="Slide Number Placeholder 3"/>
          <p:cNvSpPr>
            <a:spLocks noGrp="1"/>
          </p:cNvSpPr>
          <p:nvPr>
            <p:ph type="sldNum" sz="quarter" idx="10"/>
          </p:nvPr>
        </p:nvSpPr>
        <p:spPr/>
        <p:txBody>
          <a:bodyPr/>
          <a:lstStyle/>
          <a:p>
            <a:fld id="{9F7F49CA-C5CE-4543-BEB5-D0D25732D7E5}" type="slidenum">
              <a:rPr lang="en-US" smtClean="0"/>
              <a:t>14</a:t>
            </a:fld>
            <a:endParaRPr lang="en-US"/>
          </a:p>
        </p:txBody>
      </p:sp>
    </p:spTree>
    <p:extLst>
      <p:ext uri="{BB962C8B-B14F-4D97-AF65-F5344CB8AC3E}">
        <p14:creationId xmlns:p14="http://schemas.microsoft.com/office/powerpoint/2010/main" val="218639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15:  Three</a:t>
            </a:r>
            <a:r>
              <a:rPr lang="en-US" b="1" baseline="0" dirty="0"/>
              <a:t> Planning Documents</a:t>
            </a:r>
          </a:p>
          <a:p>
            <a:endParaRPr lang="en-US" b="1" dirty="0"/>
          </a:p>
          <a:p>
            <a:r>
              <a:rPr lang="en-US" b="1" dirty="0"/>
              <a:t>Presenter Notes:</a:t>
            </a:r>
          </a:p>
          <a:p>
            <a:r>
              <a:rPr lang="en-US" b="0" baseline="0" dirty="0"/>
              <a:t>As we discussed our experiences, the research on AT use, and what would be useful to IFSP and IEP teams, we created a plan that would be easy to use. We wanted a design that would not add paperwork to a provider’s workload, but would help them be intentional about the legal requirement to consider assistive technology. We created an </a:t>
            </a:r>
            <a:r>
              <a:rPr lang="en-US" b="1" baseline="0" dirty="0"/>
              <a:t>AT Consideration Flowchart </a:t>
            </a:r>
            <a:r>
              <a:rPr lang="en-US" b="0" baseline="0" dirty="0"/>
              <a:t>designed to function as a visual planning guide of the possible outcomes of consideration.  We developed the </a:t>
            </a:r>
            <a:r>
              <a:rPr lang="en-US" b="1" baseline="0" dirty="0"/>
              <a:t>Child-Centered AT Plan</a:t>
            </a:r>
            <a:r>
              <a:rPr lang="en-US" b="0" baseline="0" dirty="0"/>
              <a:t>, a two-page documentation guide that systematically helps you to an outcome based on the child or student with whom you are working. We also created an </a:t>
            </a:r>
            <a:r>
              <a:rPr lang="en-US" b="1" baseline="0" dirty="0"/>
              <a:t>Expanded Child-Centered AT Plan </a:t>
            </a:r>
            <a:r>
              <a:rPr lang="en-US" b="0" baseline="0" dirty="0"/>
              <a:t>that could or could not be used with every child.  It would function as a tool to help with more complex cases.</a:t>
            </a:r>
          </a:p>
        </p:txBody>
      </p:sp>
      <p:sp>
        <p:nvSpPr>
          <p:cNvPr id="4" name="Slide Number Placeholder 3"/>
          <p:cNvSpPr>
            <a:spLocks noGrp="1"/>
          </p:cNvSpPr>
          <p:nvPr>
            <p:ph type="sldNum" sz="quarter" idx="10"/>
          </p:nvPr>
        </p:nvSpPr>
        <p:spPr/>
        <p:txBody>
          <a:bodyPr/>
          <a:lstStyle/>
          <a:p>
            <a:fld id="{9F7F49CA-C5CE-4543-BEB5-D0D25732D7E5}" type="slidenum">
              <a:rPr lang="en-US" smtClean="0"/>
              <a:t>15</a:t>
            </a:fld>
            <a:endParaRPr lang="en-US"/>
          </a:p>
        </p:txBody>
      </p:sp>
    </p:spTree>
    <p:extLst>
      <p:ext uri="{BB962C8B-B14F-4D97-AF65-F5344CB8AC3E}">
        <p14:creationId xmlns:p14="http://schemas.microsoft.com/office/powerpoint/2010/main" val="268417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16:  Using the Consideration Tools: IFSP</a:t>
            </a:r>
          </a:p>
          <a:p>
            <a:endParaRPr lang="en-US" b="1" baseline="0" dirty="0"/>
          </a:p>
          <a:p>
            <a:r>
              <a:rPr lang="en-US" b="0" baseline="0" dirty="0"/>
              <a:t>(Transition slide leading into how to use each of the tools in the early intervention process.)</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16</a:t>
            </a:fld>
            <a:endParaRPr lang="en-US"/>
          </a:p>
        </p:txBody>
      </p:sp>
    </p:spTree>
    <p:extLst>
      <p:ext uri="{BB962C8B-B14F-4D97-AF65-F5344CB8AC3E}">
        <p14:creationId xmlns:p14="http://schemas.microsoft.com/office/powerpoint/2010/main" val="363701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17:  TIKES’ AT Consideration</a:t>
            </a:r>
            <a:r>
              <a:rPr lang="en-US" b="1" baseline="0" dirty="0"/>
              <a:t> Flowchart (IFSP)</a:t>
            </a:r>
          </a:p>
          <a:p>
            <a:endParaRPr lang="en-US" b="1" dirty="0"/>
          </a:p>
          <a:p>
            <a:r>
              <a:rPr lang="en-US" b="1" dirty="0"/>
              <a:t>Presenter Notes:</a:t>
            </a:r>
          </a:p>
          <a:p>
            <a:r>
              <a:rPr lang="en-US" b="0" dirty="0"/>
              <a:t>The first tool we want to talk about is the AT</a:t>
            </a:r>
            <a:r>
              <a:rPr lang="en-US" b="0" baseline="0" dirty="0"/>
              <a:t> Consideration Flowchart.  The purpose of this tool is to function as a visual guide for the possible outcomes of consideration. For each student, there will be one outcome of consideration.  The flowchart includes key questions in orange, possible outcomes in blue, and action items in purple. The TIKES’ AT Consideration Flowchart can serve as a reminder for people who are considering AT. </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17</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18:  TIKES’ AT Consideration</a:t>
            </a:r>
            <a:r>
              <a:rPr lang="en-US" b="1" baseline="0" dirty="0"/>
              <a:t> Flowchart (IFSP)</a:t>
            </a:r>
          </a:p>
          <a:p>
            <a:endParaRPr lang="en-US" b="1" dirty="0"/>
          </a:p>
          <a:p>
            <a:r>
              <a:rPr lang="en-US" b="1" dirty="0"/>
              <a:t>Presenter Notes:</a:t>
            </a:r>
          </a:p>
          <a:p>
            <a:r>
              <a:rPr lang="en-US" b="0" dirty="0"/>
              <a:t>As we follow the key</a:t>
            </a:r>
            <a:r>
              <a:rPr lang="en-US" b="0" baseline="0" dirty="0"/>
              <a:t> questions in orange, they will lead you to four possible outcomes of consideration in blue, followed by an action item in purple that will lead to the use of the TIKES’ Child-Centered AT Plan.  Follow the flowchart and look at the possible outcomes of consideration.  The first question, listed in orange, is: </a:t>
            </a:r>
            <a:r>
              <a:rPr lang="en-US" b="0" baseline="0" dirty="0">
                <a:solidFill>
                  <a:srgbClr val="FF0000"/>
                </a:solidFill>
              </a:rPr>
              <a:t>“Is the child making adequate progress on annual family outcomes?”</a:t>
            </a:r>
            <a:r>
              <a:rPr lang="en-US" b="0" baseline="0" dirty="0"/>
              <a:t> Either a “yes” or “no” answer leads you to another question that will continue to guide the process.  </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18</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19:  TIKES’ AT Consideration</a:t>
            </a:r>
            <a:r>
              <a:rPr lang="en-US" b="1" baseline="0" dirty="0"/>
              <a:t> Flowchart (IFSP)</a:t>
            </a:r>
          </a:p>
          <a:p>
            <a:endParaRPr lang="en-US" b="1" dirty="0"/>
          </a:p>
          <a:p>
            <a:r>
              <a:rPr lang="en-US" b="1" dirty="0"/>
              <a:t>Presenter Notes:</a:t>
            </a:r>
          </a:p>
          <a:p>
            <a:r>
              <a:rPr lang="en-US" b="0" baseline="0" dirty="0"/>
              <a:t>The first question the consideration flowchart asks is: “Is the child making adequate progress on annual family outcomes?”  The team determines, yes, the child is making progress.  This leads to the second question (in orange), “Is the child currently using AT?”  A yes or no answer here leads to an outcome (in blue) and an action item (in purple), and guides the team to the Child-Centered AT Plan.</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19</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  Workshop Information</a:t>
            </a:r>
          </a:p>
          <a:p>
            <a:endParaRPr lang="en-US" b="1" dirty="0"/>
          </a:p>
          <a:p>
            <a:r>
              <a:rPr lang="en-US" b="1" dirty="0"/>
              <a:t>Presenter Notes:</a:t>
            </a:r>
          </a:p>
          <a:p>
            <a:r>
              <a:rPr lang="en-US" dirty="0"/>
              <a:t>Workshop presenters</a:t>
            </a:r>
            <a:r>
              <a:rPr lang="en-US" baseline="0" dirty="0"/>
              <a:t> may wish to insert location, date, and name of presenters on this slide.</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a:t>
            </a:fld>
            <a:endParaRPr lang="en-US"/>
          </a:p>
        </p:txBody>
      </p:sp>
    </p:spTree>
    <p:extLst>
      <p:ext uri="{BB962C8B-B14F-4D97-AF65-F5344CB8AC3E}">
        <p14:creationId xmlns:p14="http://schemas.microsoft.com/office/powerpoint/2010/main" val="1571555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20:  TIKES’ AT Consideration</a:t>
            </a:r>
            <a:r>
              <a:rPr lang="en-US" b="1" baseline="0" dirty="0"/>
              <a:t> Flowchart: IFSP</a:t>
            </a:r>
          </a:p>
          <a:p>
            <a:endParaRPr lang="en-US" b="1" dirty="0"/>
          </a:p>
          <a:p>
            <a:r>
              <a:rPr lang="en-US" b="1" dirty="0"/>
              <a:t>Presenter Notes:</a:t>
            </a:r>
          </a:p>
          <a:p>
            <a:r>
              <a:rPr lang="en-US" b="0" baseline="0" dirty="0"/>
              <a:t>The second </a:t>
            </a:r>
            <a:r>
              <a:rPr lang="en-US" b="0" baseline="0"/>
              <a:t>question asked is: </a:t>
            </a:r>
            <a:r>
              <a:rPr lang="en-US" b="0" baseline="0" dirty="0"/>
              <a:t>“Is the child currently using AT?”  This time the answer is, “No, the child is not currently using AT.”  The child is making progress, is not using, and does not need assistive technology.  This leads to the first possible outcome, “AT was considered and is not needed at this time.”  There is also an action item to document the consideration of AT using the first possible outcome of the Child-Centered AT Plan (1. Including AT — First Possible Outcome: AT was considered and is not needed at this time.)</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20</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21: TIKES’ </a:t>
            </a:r>
            <a:r>
              <a:rPr lang="en-US" b="1" baseline="0" dirty="0">
                <a:solidFill>
                  <a:srgbClr val="000000"/>
                </a:solidFill>
              </a:rPr>
              <a:t>Child-Centered AT Plan: Four Different Possible Outcomes</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b="0" dirty="0"/>
              <a:t>Following</a:t>
            </a:r>
            <a:r>
              <a:rPr lang="en-US" b="0" baseline="0" dirty="0"/>
              <a:t> the flowchart to the first possible outcome, the team is now working in the two-page TIKES’ Child-Centered AT Plan.  Start by filling in the basic information: Child’s name, service coordinator, parents’ name(s), and date.  There are also fields to note a child’s strengths and needs.  Knowing these help teams make decisions about the appropriate technology for a child.  </a:t>
            </a:r>
          </a:p>
          <a:p>
            <a:endParaRPr lang="en-US" b="0" baseline="0" dirty="0"/>
          </a:p>
          <a:p>
            <a:r>
              <a:rPr lang="en-US" b="0" baseline="0" dirty="0"/>
              <a:t>It should be noted that not all of the four possible outcomes need to be filled out; just the outcome that is appropriate for the child for which the team is writing the plan. The section the team fills out in the TIKES’ Child-Centered AT Plan will correspond with the outcome the team determined using the flow chart. The team will only fill out one section of the TIKES’ Child-Centered AT Plan for each child. Now the team has finished the TIKES’ Child-Centered AT Plan.  This is a conversation and a process completed annually, generally during the annual IFSP meeting. However, the team, which includes the parents, can revisit the process any time the needs of the child change or the team feels he or she might benefit from assistive technology.</a:t>
            </a:r>
            <a:endParaRPr lang="en-US" b="0" dirty="0"/>
          </a:p>
        </p:txBody>
      </p:sp>
      <p:sp>
        <p:nvSpPr>
          <p:cNvPr id="4" name="Slide Number Placeholder 3"/>
          <p:cNvSpPr>
            <a:spLocks noGrp="1"/>
          </p:cNvSpPr>
          <p:nvPr>
            <p:ph type="sldNum" sz="quarter" idx="10"/>
          </p:nvPr>
        </p:nvSpPr>
        <p:spPr/>
        <p:txBody>
          <a:bodyPr/>
          <a:lstStyle/>
          <a:p>
            <a:fld id="{9F7F49CA-C5CE-4543-BEB5-D0D25732D7E5}" type="slidenum">
              <a:rPr lang="en-US" smtClean="0"/>
              <a:t>21</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22: TIKES’ </a:t>
            </a:r>
            <a:r>
              <a:rPr lang="en-US" b="1" baseline="0" dirty="0">
                <a:solidFill>
                  <a:srgbClr val="000000"/>
                </a:solidFill>
              </a:rPr>
              <a:t>Child-Centered AT Plan: First Possible Outcome</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b="0" baseline="0" dirty="0"/>
              <a:t>Next, there is space to document how current supports or adaptations are meeting the needs of the child in everyday routines, activities, and locations.  The last step is to document it in the IFSP.  The TIKES’ Child-Centered AT Plan suggests writing, “The team has discussed the child’s needs and determined that he or she does not need assistive technology because [fill in how current supports or adaptations are meeting the needs of the child in his or her family’s everyday routines, activities, and places]” in “What is Already Happening.”  Following these steps provides clear documentation of the team’s process of consideration and communicates with all team members the decision the team reached.  </a:t>
            </a:r>
          </a:p>
          <a:p>
            <a:endParaRPr lang="en-US" b="0" baseline="0" dirty="0"/>
          </a:p>
          <a:p>
            <a:r>
              <a:rPr lang="en-US" b="1" baseline="0" dirty="0"/>
              <a:t>For this example, we are finished with the TIKES’ Child-Centered AT Plan.</a:t>
            </a:r>
          </a:p>
        </p:txBody>
      </p:sp>
      <p:sp>
        <p:nvSpPr>
          <p:cNvPr id="4" name="Slide Number Placeholder 3"/>
          <p:cNvSpPr>
            <a:spLocks noGrp="1"/>
          </p:cNvSpPr>
          <p:nvPr>
            <p:ph type="sldNum" sz="quarter" idx="10"/>
          </p:nvPr>
        </p:nvSpPr>
        <p:spPr/>
        <p:txBody>
          <a:bodyPr/>
          <a:lstStyle/>
          <a:p>
            <a:fld id="{9F7F49CA-C5CE-4543-BEB5-D0D25732D7E5}" type="slidenum">
              <a:rPr lang="en-US" smtClean="0"/>
              <a:t>22</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23:  TIKES’ AT Consideration</a:t>
            </a:r>
            <a:r>
              <a:rPr lang="en-US" b="1" baseline="0" dirty="0"/>
              <a:t> Flowchart  (IFSP)</a:t>
            </a:r>
          </a:p>
          <a:p>
            <a:endParaRPr lang="en-US" b="1" dirty="0"/>
          </a:p>
          <a:p>
            <a:r>
              <a:rPr lang="en-US" b="1" dirty="0"/>
              <a:t>Presenter Notes:</a:t>
            </a:r>
          </a:p>
          <a:p>
            <a:r>
              <a:rPr lang="en-US" b="0" baseline="0" dirty="0"/>
              <a:t>The team can then answer the second question, “Is the child currently using AT?” with a yes. This means the child is making progress and is currently using assistive technology to meet his or her needs.  This leads to the second possible outcome, “The child is successfully using AT.  AT is necessary to meet specific IFSP goals.”  We also have an action item, which leads the team to document the consideration of AT using the second possible outcome of the TIKES’ Child-Centered AT Plan.</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23</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24: TIKES’ </a:t>
            </a:r>
            <a:r>
              <a:rPr lang="en-US" b="1" baseline="0" dirty="0">
                <a:solidFill>
                  <a:srgbClr val="000000"/>
                </a:solidFill>
              </a:rPr>
              <a:t>Child-Centered AT Plan: Second Possible Outcome</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b="0" dirty="0"/>
              <a:t>Following</a:t>
            </a:r>
            <a:r>
              <a:rPr lang="en-US" b="0" baseline="0" dirty="0"/>
              <a:t> the flowchart, the team now has the second possible outcome and are again working in the two-page TIKES’ Child-Centered AT Plan.  Always start by filling in the basic information: child’s name, service coordinator, parents’ name(s), and date.  The fields to note a child’s strengths and needs are important for every child.  Next, there is space to document information about assistive technology the child is currently using to meet their needs. The last step is to document the AT in the IFSP.  The TIKES’ Child-Centered AT Plan suggests writing, “The child is currently using AT.  He or she will use assistive technology to help him or her reach the following IFSP Child and Family Outcomes” in “What is Already Happening.”  Again, the team has clear documentation of the consideration process and good communication with IFSP team members.</a:t>
            </a:r>
          </a:p>
          <a:p>
            <a:endParaRPr lang="en-US" baseline="0" dirty="0"/>
          </a:p>
          <a:p>
            <a:r>
              <a:rPr lang="en-US" baseline="0" dirty="0"/>
              <a:t>Remember, this is a conversation and a process done annually — generally during the annual IFSP meeting. However, the team can revisit the process any time the needs of the child change and the team feels the assistive technology he is using no longer works, or there is new technology available that might better meet his needs.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For this example, we are finished with the TIKES’ Child-Centered AT Plan.</a:t>
            </a: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24</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25:  TIKES’ AT Consideration</a:t>
            </a:r>
            <a:r>
              <a:rPr lang="en-US" b="1" baseline="0" dirty="0"/>
              <a:t> Flowchart  (IFSP)</a:t>
            </a:r>
          </a:p>
          <a:p>
            <a:endParaRPr lang="en-US" b="1" dirty="0"/>
          </a:p>
          <a:p>
            <a:r>
              <a:rPr lang="en-US" b="1" dirty="0"/>
              <a:t>Presenter Notes:</a:t>
            </a:r>
          </a:p>
          <a:p>
            <a:r>
              <a:rPr lang="en-US" b="0" baseline="0" dirty="0"/>
              <a:t>Going back to the first question (in orange), “Is the child making adequate progress on annual family outcomes?” the team would now answer, “No, the child is not making adequate progress and may benefit from AT.”  This leads to a new question (in orange), “Does the IFSP team have enough information to determine appropriate AT based on the child’s needs?” A yes or no answer here each leads to an outcome and an action item.</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25</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26:  TIKES’ AT Consideration</a:t>
            </a:r>
            <a:r>
              <a:rPr lang="en-US" b="1" baseline="0" dirty="0"/>
              <a:t> Flowchart (IFSP)</a:t>
            </a:r>
          </a:p>
          <a:p>
            <a:endParaRPr lang="en-US" b="1" dirty="0"/>
          </a:p>
          <a:p>
            <a:r>
              <a:rPr lang="en-US" b="1" dirty="0"/>
              <a:t>Presenter Notes:</a:t>
            </a:r>
          </a:p>
          <a:p>
            <a:r>
              <a:rPr lang="en-US" b="0" baseline="0" dirty="0"/>
              <a:t>The team answers this question with, “Yes, the team has enough information to make decisions about appropriate AT to meet the child’s needs.” This leads to the third possible outcome (in blue), “The team has identified that the child needs assistive technology and has enough information to make decisions about specific AT.” The team also has an action item (in purple) to document the consideration of AT using the third possible outcome of the Child-Centered AT Plan.</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26</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27: TIKES’ </a:t>
            </a:r>
            <a:r>
              <a:rPr lang="en-US" b="1" baseline="0" dirty="0">
                <a:solidFill>
                  <a:srgbClr val="000000"/>
                </a:solidFill>
              </a:rPr>
              <a:t>Child-Centered AT Plan: Third Possible Outcome</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b="0" dirty="0"/>
              <a:t>Following</a:t>
            </a:r>
            <a:r>
              <a:rPr lang="en-US" b="0" baseline="0" dirty="0"/>
              <a:t> the flowchart, the team now comes to the third possible outcome and are again working in the two-page Child-Centered AT Plan.  Always start by filling in the basic information: child’s name, service coordinator, parents’ name(s), and date, and the fields to note a child’s strengths and needs.  Under Outcome 3, there is space to document information about the assistive technology the team has tried or will try to meet the needs of the child.  In the third outcome, the team members feel confident in their understanding and use of assistive technology, and the needs of the child, and can move forward with that knowledge.  The last step is to document this in the IFSP.  The TIKES’ Child-Centered AT Plan suggests writing, “The team has discussed the child’s needs and determined that he or she does need assistive technology.  He or she will use assistive technology to help him or her reach the following IFSP Child and Family Outcomes” in “What Will Happen.”  It would be best practice and good communication to also document how long any trials using AT will go and what standard will be used to measure success.  </a:t>
            </a:r>
          </a:p>
          <a:p>
            <a:endParaRPr lang="en-US" b="0" baseline="0" dirty="0"/>
          </a:p>
          <a:p>
            <a:r>
              <a:rPr lang="en-US" b="1" baseline="0" dirty="0"/>
              <a:t>For this example, we are finished with the TIKES’ Child-Centered AT Plan. </a:t>
            </a:r>
            <a:endParaRPr lang="en-US" b="1" dirty="0"/>
          </a:p>
        </p:txBody>
      </p:sp>
      <p:sp>
        <p:nvSpPr>
          <p:cNvPr id="4" name="Slide Number Placeholder 3"/>
          <p:cNvSpPr>
            <a:spLocks noGrp="1"/>
          </p:cNvSpPr>
          <p:nvPr>
            <p:ph type="sldNum" sz="quarter" idx="10"/>
          </p:nvPr>
        </p:nvSpPr>
        <p:spPr/>
        <p:txBody>
          <a:bodyPr/>
          <a:lstStyle/>
          <a:p>
            <a:fld id="{9F7F49CA-C5CE-4543-BEB5-D0D25732D7E5}" type="slidenum">
              <a:rPr lang="en-US" smtClean="0"/>
              <a:t>27</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28: TIKES’ AT Consideration</a:t>
            </a:r>
            <a:r>
              <a:rPr lang="en-US" b="1" baseline="0" dirty="0"/>
              <a:t> Flowchart: IFSP</a:t>
            </a:r>
          </a:p>
          <a:p>
            <a:endParaRPr lang="en-US" b="1" dirty="0"/>
          </a:p>
          <a:p>
            <a:r>
              <a:rPr lang="en-US" b="1" dirty="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Now the team takes the last path going down the flowchart and answers the second question with, “No, the team does not have enough information to determine appropriate AT based on the needs of the child.” With this option, the team knows that the child is not making progress and the team needs more information.  The team may need more information about the child and his needs, or they may need more information about the technology that would be appropriate to meet the child’s needs.  This leads to the fourth possible outcome, “The child needs assistive technology but the team needs information to determine the type of AT that would meet the needs of the child.”  There is also an action item to document the process of consideration using the fourth possible outcome of the TIKES’ Child-Centered AT Plan.</a:t>
            </a:r>
            <a:endParaRPr lang="en-US" b="0" dirty="0"/>
          </a:p>
          <a:p>
            <a:endParaRPr lang="en-US" b="1"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28</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29: TIKES’ </a:t>
            </a:r>
            <a:r>
              <a:rPr lang="en-US" b="1" baseline="0" dirty="0">
                <a:solidFill>
                  <a:srgbClr val="000000"/>
                </a:solidFill>
              </a:rPr>
              <a:t>Child-Centered AT Plan: Fourth Possible Outcome</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dirty="0"/>
              <a:t>Following</a:t>
            </a:r>
            <a:r>
              <a:rPr lang="en-US" baseline="0" dirty="0"/>
              <a:t> the flowchart, the team comes to the fourth and last possible outcome and are again working in the two-page TIKES’ Child-Centered AT Plan.  Always start by filling in the basic information: child’s name, service coordinator, parents’ name(s), and date.  Also complete the fields to note a child’s strengths and needs. There are additional supports under the fourth outcome to support a team’s process in gathering more information.  They can document the different technology they would like to try, or indicate how they will gather the needed information to help make informed decisions about what AT will help meet the needs of this child.  The last step is to document the process of consideration in the IFSP.  The TIKES’ Child-Centered AT Plan suggests writing, “The team has discussed the child’s needs and determined that we need more information.  We will try different technology to determine what will best meet the child’s needs.  We will try [list the features of the AT you think will benefit the child] and meet again with more information” in “What Will Happen.”  It would be best practice and good communication to also document how long any trials with AT will go and what standard will be used to measure success.  Teams may also want to consider using the TIKES’ Expanded Child-Centered AT Plan if they need to bring in a district or outside consultant, or need more help in determining the AT needs of the child.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For this example, we are finished with the TIKES’ Child-Centered AT Plan. </a:t>
            </a:r>
            <a:endParaRPr lang="en-US" b="1" dirty="0"/>
          </a:p>
          <a:p>
            <a:endParaRPr lang="en-US" baseline="0" dirty="0"/>
          </a:p>
        </p:txBody>
      </p:sp>
      <p:sp>
        <p:nvSpPr>
          <p:cNvPr id="4" name="Slide Number Placeholder 3"/>
          <p:cNvSpPr>
            <a:spLocks noGrp="1"/>
          </p:cNvSpPr>
          <p:nvPr>
            <p:ph type="sldNum" sz="quarter" idx="10"/>
          </p:nvPr>
        </p:nvSpPr>
        <p:spPr/>
        <p:txBody>
          <a:bodyPr/>
          <a:lstStyle/>
          <a:p>
            <a:fld id="{9F7F49CA-C5CE-4543-BEB5-D0D25732D7E5}" type="slidenum">
              <a:rPr lang="en-US" smtClean="0"/>
              <a:t>29</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  About TIKES</a:t>
            </a:r>
          </a:p>
          <a:p>
            <a:endParaRPr lang="en-US" dirty="0"/>
          </a:p>
          <a:p>
            <a:r>
              <a:rPr lang="en-US" b="1" dirty="0"/>
              <a:t>Presenter Notes:</a:t>
            </a:r>
          </a:p>
          <a:p>
            <a:r>
              <a:rPr lang="en-US" dirty="0"/>
              <a:t>TIKES,</a:t>
            </a:r>
            <a:r>
              <a:rPr lang="en-US" baseline="0" dirty="0"/>
              <a:t> or Technology to Improve Kids’ Educational Success, is one of three early childhood and assistive technology model demonstration grants awarded nationally. This education grant is based on a priority to improve outcomes for children with disabilities ages birth to 5 by leveraging the use of assistive technology to bridge developmental and achievement gaps.  Research shows that assistive technology is</a:t>
            </a:r>
            <a:r>
              <a:rPr lang="en-US" i="0" u="none" baseline="0" dirty="0"/>
              <a:t> </a:t>
            </a:r>
            <a:r>
              <a:rPr lang="en-US" i="0" u="none" baseline="0" dirty="0">
                <a:solidFill>
                  <a:srgbClr val="002060"/>
                </a:solidFill>
              </a:rPr>
              <a:t>underutilized</a:t>
            </a:r>
            <a:r>
              <a:rPr lang="en-US" i="0" u="none" baseline="0" dirty="0"/>
              <a:t> </a:t>
            </a:r>
            <a:r>
              <a:rPr lang="en-US" baseline="0" dirty="0"/>
              <a:t>and </a:t>
            </a:r>
            <a:r>
              <a:rPr lang="en-US" baseline="0" dirty="0" err="1"/>
              <a:t>underdocumented</a:t>
            </a:r>
            <a:r>
              <a:rPr lang="en-US" baseline="0" dirty="0"/>
              <a:t> for children with disabilities ages birth to 5. The majority of families do not learn about assistive technology from their teachers or providers but from other families.  This grant is about developing a model of training materials to equip and support educators and families by increasing their knowledge and awareness of assistive technology, and </a:t>
            </a:r>
            <a:r>
              <a:rPr lang="en-US" i="0" u="none" baseline="0" dirty="0"/>
              <a:t>help</a:t>
            </a:r>
            <a:r>
              <a:rPr lang="en-US" b="0" i="0" u="none" baseline="0" dirty="0"/>
              <a:t>ing</a:t>
            </a:r>
            <a:r>
              <a:rPr lang="en-US" baseline="0" dirty="0"/>
              <a:t> them identify appropriate technology solutions for their children or students.</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a:t>
            </a:fld>
            <a:endParaRPr lang="en-US"/>
          </a:p>
        </p:txBody>
      </p:sp>
    </p:spTree>
    <p:extLst>
      <p:ext uri="{BB962C8B-B14F-4D97-AF65-F5344CB8AC3E}">
        <p14:creationId xmlns:p14="http://schemas.microsoft.com/office/powerpoint/2010/main" val="1504539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30: TIKES’ </a:t>
            </a:r>
            <a:r>
              <a:rPr lang="en-US" b="1" baseline="0" dirty="0">
                <a:solidFill>
                  <a:srgbClr val="000000"/>
                </a:solidFill>
              </a:rPr>
              <a:t>Child-Centered AT Plan: Action Items</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baseline="0" dirty="0"/>
              <a:t>When the team is finished documenting the possible outcome for the child, the last step is to follow up on the Action Items.  </a:t>
            </a:r>
            <a:r>
              <a:rPr lang="en-US" baseline="0"/>
              <a:t>The Action </a:t>
            </a:r>
            <a:r>
              <a:rPr lang="en-US" baseline="0" dirty="0"/>
              <a:t>I</a:t>
            </a:r>
            <a:r>
              <a:rPr lang="en-US" baseline="0"/>
              <a:t>tems </a:t>
            </a:r>
            <a:r>
              <a:rPr lang="en-US" baseline="0" dirty="0"/>
              <a:t>were built into the TIKES’ Child-Centered AT Plan to promote consistency and quality of documentation for including AT in the IFSP.  Check each box and then the Action Item will be complete.  The first Action Item, “</a:t>
            </a:r>
            <a:r>
              <a:rPr lang="en-US" i="1" baseline="0" dirty="0"/>
              <a:t>Date need for AT was documented in the IFSP”</a:t>
            </a:r>
            <a:r>
              <a:rPr lang="en-US" baseline="0" dirty="0"/>
              <a:t> is to record when the team followed up on the outcome action item and documented the process of considering AT in the IFSP.  The second Action Item, “</a:t>
            </a:r>
            <a:r>
              <a:rPr lang="en-US" i="1" baseline="0" dirty="0"/>
              <a:t>Information written in the IFSP is consistent with our AT decision. (For example, a visual strategy, a common early intervention AT, is appropriately identified as assistive technology throughout the document.)”</a:t>
            </a:r>
            <a:r>
              <a:rPr lang="en-US" baseline="0" dirty="0"/>
              <a:t> is a quality check to </a:t>
            </a:r>
            <a:r>
              <a:rPr lang="en-US" baseline="0" dirty="0">
                <a:solidFill>
                  <a:srgbClr val="FF0000"/>
                </a:solidFill>
              </a:rPr>
              <a:t>ensure that the AT documentation is consistent throughout the plan.</a:t>
            </a:r>
          </a:p>
        </p:txBody>
      </p:sp>
      <p:sp>
        <p:nvSpPr>
          <p:cNvPr id="4" name="Slide Number Placeholder 3"/>
          <p:cNvSpPr>
            <a:spLocks noGrp="1"/>
          </p:cNvSpPr>
          <p:nvPr>
            <p:ph type="sldNum" sz="quarter" idx="10"/>
          </p:nvPr>
        </p:nvSpPr>
        <p:spPr/>
        <p:txBody>
          <a:bodyPr/>
          <a:lstStyle/>
          <a:p>
            <a:fld id="{9F7F49CA-C5CE-4543-BEB5-D0D25732D7E5}" type="slidenum">
              <a:rPr lang="en-US" smtClean="0"/>
              <a:t>30</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31:  Using the Consideration Tools: IEP</a:t>
            </a:r>
          </a:p>
          <a:p>
            <a:endParaRPr lang="en-US" b="1" baseline="0" dirty="0"/>
          </a:p>
          <a:p>
            <a:r>
              <a:rPr lang="en-US" b="0" baseline="0" dirty="0"/>
              <a:t>(Transition slide leading into how to use each of the tools in early childhood education.)</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31</a:t>
            </a:fld>
            <a:endParaRPr lang="en-US"/>
          </a:p>
        </p:txBody>
      </p:sp>
    </p:spTree>
    <p:extLst>
      <p:ext uri="{BB962C8B-B14F-4D97-AF65-F5344CB8AC3E}">
        <p14:creationId xmlns:p14="http://schemas.microsoft.com/office/powerpoint/2010/main" val="3637013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32:  TIKES’ AT Consideration</a:t>
            </a:r>
            <a:r>
              <a:rPr lang="en-US" b="1" baseline="0" dirty="0"/>
              <a:t> Flowchart (IEP)</a:t>
            </a:r>
          </a:p>
          <a:p>
            <a:endParaRPr lang="en-US" b="1" dirty="0"/>
          </a:p>
          <a:p>
            <a:r>
              <a:rPr lang="en-US" b="1" dirty="0"/>
              <a:t>Presenter Notes:</a:t>
            </a:r>
          </a:p>
          <a:p>
            <a:r>
              <a:rPr lang="en-US" b="0" dirty="0"/>
              <a:t>Following the key</a:t>
            </a:r>
            <a:r>
              <a:rPr lang="en-US" b="0" baseline="0" dirty="0"/>
              <a:t> questions in orange leads the team to four possible outcomes of consideration in blue, followed by an action item in purple that will lead to use of the TIKES’ Child-Centered AT Plan.  Follow the flowchart and look at the possible outcomes of consideration.  The first question (in orange), “</a:t>
            </a:r>
            <a:r>
              <a:rPr lang="en-US" b="0" i="1" baseline="0" dirty="0"/>
              <a:t>Is the student making adequate progress on annual goals, in the general education curriculum, and participating in the least restrictive environment?” </a:t>
            </a:r>
            <a:r>
              <a:rPr lang="en-US" b="0" baseline="0" dirty="0"/>
              <a:t>leads to another question with either a yes or no answer. This next question continues to guide our process. </a:t>
            </a:r>
          </a:p>
        </p:txBody>
      </p:sp>
      <p:sp>
        <p:nvSpPr>
          <p:cNvPr id="4" name="Slide Number Placeholder 3"/>
          <p:cNvSpPr>
            <a:spLocks noGrp="1"/>
          </p:cNvSpPr>
          <p:nvPr>
            <p:ph type="sldNum" sz="quarter" idx="10"/>
          </p:nvPr>
        </p:nvSpPr>
        <p:spPr/>
        <p:txBody>
          <a:bodyPr/>
          <a:lstStyle/>
          <a:p>
            <a:fld id="{9F7F49CA-C5CE-4543-BEB5-D0D25732D7E5}" type="slidenum">
              <a:rPr lang="en-US" smtClean="0"/>
              <a:t>32</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33:  TIKES’ AT Consideration</a:t>
            </a:r>
            <a:r>
              <a:rPr lang="en-US" b="1" baseline="0" dirty="0"/>
              <a:t> Flowchart (IEP)</a:t>
            </a:r>
          </a:p>
          <a:p>
            <a:endParaRPr lang="en-US" b="1" dirty="0"/>
          </a:p>
          <a:p>
            <a:r>
              <a:rPr lang="en-US" b="1" dirty="0"/>
              <a:t>Presenter Notes:</a:t>
            </a:r>
          </a:p>
          <a:p>
            <a:r>
              <a:rPr lang="en-US" b="0" baseline="0" dirty="0"/>
              <a:t>The first question (in orange) asks, “</a:t>
            </a:r>
            <a:r>
              <a:rPr lang="en-US" b="0" i="1" baseline="0" dirty="0"/>
              <a:t>Is the student making adequate progress on annual goals, in the general education curriculum, and participating in the least restrictive environment?”  </a:t>
            </a:r>
            <a:r>
              <a:rPr lang="en-US" b="0" baseline="0" dirty="0"/>
              <a:t>First, answer, “Yes, the student is making progress.”  This leads to the second question (also in orange), “Is the student currently using AT?”  Either a yes or no answer here leads to an outcome and an action item, and guides you to the TIKES’ Child-Centered AT Plan.</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33</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34:  TIKES’ AT Consideration</a:t>
            </a:r>
            <a:r>
              <a:rPr lang="en-US" b="1" baseline="0" dirty="0"/>
              <a:t> Flowchart (IEP)</a:t>
            </a:r>
          </a:p>
          <a:p>
            <a:endParaRPr lang="en-US" b="1" dirty="0"/>
          </a:p>
          <a:p>
            <a:r>
              <a:rPr lang="en-US" b="1" dirty="0"/>
              <a:t>Presenter Notes:</a:t>
            </a:r>
          </a:p>
          <a:p>
            <a:r>
              <a:rPr lang="en-US" b="0" baseline="0" dirty="0"/>
              <a:t>Let’s answer the second question, “Is the student currently using AT?” by saying “No, the student is not currently using AT.”  The child is making progress, is not using AT, and does not need assistive technology.  This leads to the first possible outcome, “AT was considered and is not needed at this time.”  The team also has an action item to document the process of considering AT using the first possible outcome of the TIKES’ Child-Centered AT Plan.</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34</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35: TIKES’ </a:t>
            </a:r>
            <a:r>
              <a:rPr lang="en-US" b="1" baseline="0" dirty="0">
                <a:solidFill>
                  <a:srgbClr val="000000"/>
                </a:solidFill>
              </a:rPr>
              <a:t>Child-Centered AT Plan: Four Different Possible Outcomes</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b="0" dirty="0"/>
              <a:t>Following</a:t>
            </a:r>
            <a:r>
              <a:rPr lang="en-US" b="0" baseline="0" dirty="0"/>
              <a:t> the flowchart to the first possible outcome, the team is now working in the two-page TIKES’ Child-Centered AT Plan.  Start by filling in the basic information: child’s name, case manager, parents’ name(s), and date.  There are also fields to note a child’s strengths and needs, which will help teams make decisions about the appropriate technology for a child.  </a:t>
            </a:r>
          </a:p>
          <a:p>
            <a:endParaRPr lang="en-US" b="0" baseline="0" dirty="0"/>
          </a:p>
          <a:p>
            <a:r>
              <a:rPr lang="en-US" b="0" baseline="0" dirty="0"/>
              <a:t>It should be noted that not all of the four possible outcomes need to be filled out; just the outcome that is appropriate for the child for which the team is writing the plan.  The section the team fills out in the TIKES’ Child-Centered AT Plan will correspond with the outcome the team determined using the flow chart, and the team will only fill out one section of the TIKES’ Child-Centered AT Plan for each child. Now the team has finished the TIKES’ Child-Centered AT Plan.  This is a conversation and a process completed annually, generally during the annual IEP meeting. However, the team, which includes the parents, can revisit the process any time the needs of the child change or the team feels he or she might benefit from assistive technology.</a:t>
            </a:r>
            <a:endParaRPr lang="en-US" b="0" dirty="0"/>
          </a:p>
        </p:txBody>
      </p:sp>
      <p:sp>
        <p:nvSpPr>
          <p:cNvPr id="4" name="Slide Number Placeholder 3"/>
          <p:cNvSpPr>
            <a:spLocks noGrp="1"/>
          </p:cNvSpPr>
          <p:nvPr>
            <p:ph type="sldNum" sz="quarter" idx="10"/>
          </p:nvPr>
        </p:nvSpPr>
        <p:spPr/>
        <p:txBody>
          <a:bodyPr/>
          <a:lstStyle/>
          <a:p>
            <a:fld id="{9F7F49CA-C5CE-4543-BEB5-D0D25732D7E5}" type="slidenum">
              <a:rPr lang="en-US" smtClean="0"/>
              <a:t>35</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36: TIKES’ </a:t>
            </a:r>
            <a:r>
              <a:rPr lang="en-US" b="1" baseline="0" dirty="0">
                <a:solidFill>
                  <a:srgbClr val="000000"/>
                </a:solidFill>
              </a:rPr>
              <a:t>Child-Centered AT Plan: First Possible Outcome</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b="0" baseline="0" dirty="0"/>
              <a:t>Next, there is space to document how current accommodations and modifications are meeting the needs of the child.  The last step is to document the process of AT consideration in the IEP.  The TIKES’ Child-Centered AT Plan suggests writing this in the designated “Assistive Technology” section: “The team has discussed the child’s needs and determined that he or she does not need assistive technology because [fill in how current accommodations and modifications are meeting his or her needs].” If the IEP document doesn’t contain a section to document Assistive Technology, use another appropriate place such as “Accommodations and Modifications.”  Following these steps provides clear documentation of the process of considering AT and communicates with all team members about the decision the team reached.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For this example, we are finished with the TIKES’ Child-Centered AT Plan. </a:t>
            </a:r>
            <a:endParaRPr lang="en-US" b="1" dirty="0"/>
          </a:p>
          <a:p>
            <a:endParaRPr lang="en-US" b="0" baseline="0" dirty="0"/>
          </a:p>
        </p:txBody>
      </p:sp>
      <p:sp>
        <p:nvSpPr>
          <p:cNvPr id="4" name="Slide Number Placeholder 3"/>
          <p:cNvSpPr>
            <a:spLocks noGrp="1"/>
          </p:cNvSpPr>
          <p:nvPr>
            <p:ph type="sldNum" sz="quarter" idx="10"/>
          </p:nvPr>
        </p:nvSpPr>
        <p:spPr/>
        <p:txBody>
          <a:bodyPr/>
          <a:lstStyle/>
          <a:p>
            <a:fld id="{9F7F49CA-C5CE-4543-BEB5-D0D25732D7E5}" type="slidenum">
              <a:rPr lang="en-US" smtClean="0"/>
              <a:t>36</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37:  TIKES’ AT Consideration</a:t>
            </a:r>
            <a:r>
              <a:rPr lang="en-US" b="1" baseline="0" dirty="0"/>
              <a:t> Flowchart (IEP)</a:t>
            </a:r>
          </a:p>
          <a:p>
            <a:endParaRPr lang="en-US" b="1" dirty="0"/>
          </a:p>
          <a:p>
            <a:r>
              <a:rPr lang="en-US" b="1" dirty="0"/>
              <a:t>Presenter Notes:</a:t>
            </a:r>
          </a:p>
          <a:p>
            <a:r>
              <a:rPr lang="en-US" b="0" baseline="0" dirty="0"/>
              <a:t>View the flowchart and answer the second question, “Is the student currently using AT?” with a yes. This means the child is making progress and is currently using assistive technology to meet his or her needs.  This leads to the second possible outcome, “The student is successfully using assistive technology.”  The team also has an action item, which leads to documenting the consideration of AT using the second possible outcome of the TIKES’ Child-Centered AT Plan.</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37</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38: TIKES’ </a:t>
            </a:r>
            <a:r>
              <a:rPr lang="en-US" b="1" baseline="0" dirty="0">
                <a:solidFill>
                  <a:srgbClr val="000000"/>
                </a:solidFill>
              </a:rPr>
              <a:t>Child-Centered AT Plan: Second Possible Outcome</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b="0" dirty="0"/>
              <a:t>Following</a:t>
            </a:r>
            <a:r>
              <a:rPr lang="en-US" b="0" baseline="0" dirty="0"/>
              <a:t> the flowchart, the team looks at the second possible outcome and is again working in the two-page TIKES’ Child-Centered AT Plan.  Always start by filling in the basic information: child’s name, case manager, parents’ name(s), and date. The fields to note a child’s strengths and needs are important for every child. Next, there is space to document information about the assistive technology the child is currently using to meet his or her needs. The last step is to document it in the IEP.  The TIKES’ Child-Centered AT Plan suggests writing, “The child is currently using AT. He or she will use assistive technology to help him or her reach the following IEP goals and objectives” in an appropriate place in the IEP such as “Accommodations and Modifications.”  Again the team has clear documentation of the consideration process and good communication with IEP team members.</a:t>
            </a:r>
          </a:p>
          <a:p>
            <a:endParaRPr lang="en-US" b="0" baseline="0" dirty="0"/>
          </a:p>
          <a:p>
            <a:r>
              <a:rPr lang="en-US" b="0" baseline="0" dirty="0"/>
              <a:t>Remember, this is a process done annually, usually during the annual IEP meeting. However, the team can revisit the process any time the needs of the child change and the team feels the assistive technology he or she is using no longer works, or there is new technology available that might better meet his or her needs.</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For this example, we are finished with the TIKES’ Child-Centered AT Plan.</a:t>
            </a:r>
          </a:p>
          <a:p>
            <a:endParaRPr lang="en-US" b="0" dirty="0"/>
          </a:p>
        </p:txBody>
      </p:sp>
      <p:sp>
        <p:nvSpPr>
          <p:cNvPr id="4" name="Slide Number Placeholder 3"/>
          <p:cNvSpPr>
            <a:spLocks noGrp="1"/>
          </p:cNvSpPr>
          <p:nvPr>
            <p:ph type="sldNum" sz="quarter" idx="10"/>
          </p:nvPr>
        </p:nvSpPr>
        <p:spPr/>
        <p:txBody>
          <a:bodyPr/>
          <a:lstStyle/>
          <a:p>
            <a:fld id="{9F7F49CA-C5CE-4543-BEB5-D0D25732D7E5}" type="slidenum">
              <a:rPr lang="en-US" smtClean="0"/>
              <a:t>38</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39:  TIKES’ AT Consideration</a:t>
            </a:r>
            <a:r>
              <a:rPr lang="en-US" b="1" baseline="0" dirty="0"/>
              <a:t> Flowchart (IEP)</a:t>
            </a:r>
          </a:p>
          <a:p>
            <a:endParaRPr lang="en-US" b="1" dirty="0"/>
          </a:p>
          <a:p>
            <a:r>
              <a:rPr lang="en-US" b="1" dirty="0"/>
              <a:t>Presenter Notes:</a:t>
            </a:r>
          </a:p>
          <a:p>
            <a:r>
              <a:rPr lang="en-US" b="0" baseline="0" dirty="0"/>
              <a:t>Going back to the first question (in orange), “Is the student making adequate progress on annual goals, in the general education curriculum, and participating in the least restrictive environment?” the team will now answer, “No, the child is not making adequate progress and may benefit from AT.” This leads to a new question (in orange), “Does the IEP team have enough information to determine appropriate AT based on the student’s needs?”  A yes or no answer here each leads to an outcome and an action item.</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39</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About</a:t>
            </a:r>
            <a:r>
              <a:rPr lang="en-US" b="1" baseline="0" dirty="0"/>
              <a:t> PACER Center</a:t>
            </a:r>
            <a:endParaRPr lang="en-US" b="1" dirty="0"/>
          </a:p>
          <a:p>
            <a:endParaRPr lang="en-US" dirty="0"/>
          </a:p>
          <a:p>
            <a:r>
              <a:rPr lang="en-US" b="1" dirty="0"/>
              <a:t>Presenter Notes:</a:t>
            </a:r>
          </a:p>
          <a:p>
            <a:r>
              <a:rPr lang="en-US" dirty="0"/>
              <a:t>PACER Center is a parent center built on the model of parents</a:t>
            </a:r>
            <a:r>
              <a:rPr lang="en-US" baseline="0" dirty="0"/>
              <a:t> helping parents.  For more than 35 years, PACER has been helping families advocate for the educational rights of their children. PACER also works closely with schools and school districts, educators, and providers to help them understand the parent perspective, provide valuable staff training resources, </a:t>
            </a:r>
            <a:r>
              <a:rPr lang="en-US" i="0" u="none" baseline="0" dirty="0"/>
              <a:t>and </a:t>
            </a:r>
            <a:r>
              <a:rPr lang="en-US" i="0" u="none" dirty="0"/>
              <a:t>offer </a:t>
            </a:r>
            <a:r>
              <a:rPr lang="en-US" baseline="0" dirty="0"/>
              <a:t>resources from more than</a:t>
            </a:r>
            <a:r>
              <a:rPr lang="en-US" dirty="0"/>
              <a:t> </a:t>
            </a:r>
            <a:r>
              <a:rPr lang="en-US" baseline="0" dirty="0"/>
              <a:t>30 different programs that include transition, bullying prevention, early childhood, racially and culturally diverse projects, state personnel development grants</a:t>
            </a:r>
            <a:r>
              <a:rPr lang="en-US" i="1" dirty="0"/>
              <a:t>,</a:t>
            </a:r>
            <a:r>
              <a:rPr lang="en-US" baseline="0" dirty="0"/>
              <a:t> and more.</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4</a:t>
            </a:fld>
            <a:endParaRPr lang="en-US"/>
          </a:p>
        </p:txBody>
      </p:sp>
    </p:spTree>
    <p:extLst>
      <p:ext uri="{BB962C8B-B14F-4D97-AF65-F5344CB8AC3E}">
        <p14:creationId xmlns:p14="http://schemas.microsoft.com/office/powerpoint/2010/main" val="2517576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40:  TIKES’ AT Consideration</a:t>
            </a:r>
            <a:r>
              <a:rPr lang="en-US" b="1" baseline="0" dirty="0"/>
              <a:t> Flowchart (IFSP)</a:t>
            </a:r>
          </a:p>
          <a:p>
            <a:endParaRPr lang="en-US" b="1" dirty="0"/>
          </a:p>
          <a:p>
            <a:r>
              <a:rPr lang="en-US" b="1" dirty="0"/>
              <a:t>Presenter Notes:</a:t>
            </a:r>
          </a:p>
          <a:p>
            <a:r>
              <a:rPr lang="en-US" b="0" baseline="0" dirty="0"/>
              <a:t>The team answers this question with, “Yes, the team has enough information to make decisions about appropriate AT to meet the student’s needs.” This leads to the third possible outcome (in blue), “The team has identified that the student needs assistive technology and has enough information to make decisions about specific AT.” The team also has an action item (in purple) to document the consideration of AT using the third possible outcome of the TIKES’ Child-Centered AT Plan.</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517663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41: TIKES’ </a:t>
            </a:r>
            <a:r>
              <a:rPr lang="en-US" b="1" baseline="0" dirty="0">
                <a:solidFill>
                  <a:srgbClr val="000000"/>
                </a:solidFill>
              </a:rPr>
              <a:t>Child-Centered AT Plan: Third Possible Outcome</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dirty="0"/>
              <a:t>Following</a:t>
            </a:r>
            <a:r>
              <a:rPr lang="en-US" baseline="0" dirty="0"/>
              <a:t> the flowchart, the team now comes to the third possible outcome and is again working in the two-page TIKES’ Child-Centered AT Plan.  Always start by filling in the basic information: child’s name, case manager, parents’ name(s), and date, and the fields to note a child’s strengths and needs. </a:t>
            </a:r>
            <a:r>
              <a:rPr lang="en-US" b="0" baseline="0" dirty="0"/>
              <a:t>Under Outcome 3</a:t>
            </a:r>
            <a:r>
              <a:rPr lang="en-US" b="1" baseline="0" dirty="0"/>
              <a:t>,</a:t>
            </a:r>
            <a:r>
              <a:rPr lang="en-US" baseline="0" dirty="0"/>
              <a:t> there is space to document information about the assistive technology the team has tried or will try to meet the needs of the child.  In the third outcome, the team feels confident in their understanding and use of assistive technology, and the child’s needs, and can move forward with that knowledge.  The last step is to document this in the IEP.  The TIKES’ Child-Centered AT Plan suggests writing, “The team has discussed the child’s needs and determined that he or she does need assistive technology.  He or she will use assistive technology to help him or her reach the following IEP goals and objectives” in an appropriate place in the IEP, such as the designated place to document AT or in “Accommodations and Modifications.”  It is helpful to also document how long any AT trials will take and what standard the team will use to measure success.  </a:t>
            </a:r>
          </a:p>
          <a:p>
            <a:endParaRPr lang="en-US" baseline="0" dirty="0"/>
          </a:p>
          <a:p>
            <a:r>
              <a:rPr lang="en-US" b="1" baseline="0" dirty="0"/>
              <a:t>For this example, we are finished with the TIKES’ Child-Centered AT Plan.</a:t>
            </a:r>
          </a:p>
        </p:txBody>
      </p:sp>
      <p:sp>
        <p:nvSpPr>
          <p:cNvPr id="4" name="Slide Number Placeholder 3"/>
          <p:cNvSpPr>
            <a:spLocks noGrp="1"/>
          </p:cNvSpPr>
          <p:nvPr>
            <p:ph type="sldNum" sz="quarter" idx="10"/>
          </p:nvPr>
        </p:nvSpPr>
        <p:spPr/>
        <p:txBody>
          <a:bodyPr/>
          <a:lstStyle/>
          <a:p>
            <a:fld id="{9F7F49CA-C5CE-4543-BEB5-D0D25732D7E5}" type="slidenum">
              <a:rPr lang="en-US" smtClean="0"/>
              <a:t>41</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42:  TIKES’ AT Consideration</a:t>
            </a:r>
            <a:r>
              <a:rPr lang="en-US" b="1" baseline="0" dirty="0"/>
              <a:t> Flowchart (IEP)</a:t>
            </a:r>
          </a:p>
          <a:p>
            <a:endParaRPr lang="en-US" b="1" dirty="0"/>
          </a:p>
          <a:p>
            <a:r>
              <a:rPr lang="en-US" b="1" dirty="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Now, using the flowchart, answer the second question with, “No, the team does not have enough information to determine appropriate AT based on the student’s needs.” With this option, the team knows that the child is not making progress and the team needs more information. The team may need more information about the child and his or her needs, or they may need more information about the technology that would be appropriate to meet the child’s needs.  This leads to the fourth possible outcome, “The student needs assistive technology, but the team needs information to determine the type of AT that would meet the needs of the student.”  AT is necessary to meet specific IEP goals and objectives.  The team also has an action item to document the consideration of AT using the fourth possible outcome of the TIKES’ Child-Centered AT Plan.</a:t>
            </a:r>
          </a:p>
          <a:p>
            <a:endParaRPr lang="en-US" b="1"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42</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43: TIKES’ </a:t>
            </a:r>
            <a:r>
              <a:rPr lang="en-US" b="1" baseline="0" dirty="0">
                <a:solidFill>
                  <a:srgbClr val="000000"/>
                </a:solidFill>
              </a:rPr>
              <a:t>Child-Centered AT Plan: Fourth Possible Outcome</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dirty="0"/>
              <a:t>Following</a:t>
            </a:r>
            <a:r>
              <a:rPr lang="en-US" baseline="0" dirty="0"/>
              <a:t> the flowchart, it is now the fourth and final possible outcome and the team is again working in the two-page TIKES’ Child-Centered AT Plan.  Always start by filling in the basic information: child’s name, case manager, parents’ name(s), and date.  Also complete the fields to note a child’s strengths and needs. There are additional supports under the fourth outcome to support a team’s process for gathering more information.  They can document the different technology they would like to try, or indicate how they will gather the needed information to help make informed decisions about AT and what AT will help meet the needs of this child.  The last step is to document the process in the IEP.  The TIKES’ Child-Centered AT Plan suggests writing, “The team has discussed the child’s needs and determined that we need more information.  The team will try different technology to determine what will best meet the child’s needs. We will try [list the features of the devices you think will benefit the child] and meet again with more information” in an appropriate place in the IEP, such as a designated place for assistive technology or in “Accommodations and Modifications.”  It is best practice to also document how long any trials will take and what standard will be used to measure success.  Teams may also want to consider using the TIKES’ Expanded Child-Centered AT Plan if they need to bring in a district or outside consultant, or need more help in determining the AT needs of the child.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For this example, we are finished with the TIKES’ Child-Centered AT Plan. </a:t>
            </a:r>
            <a:endParaRPr lang="en-US" b="1" dirty="0"/>
          </a:p>
          <a:p>
            <a:endParaRPr lang="en-US" b="1" baseline="0" dirty="0"/>
          </a:p>
        </p:txBody>
      </p:sp>
      <p:sp>
        <p:nvSpPr>
          <p:cNvPr id="4" name="Slide Number Placeholder 3"/>
          <p:cNvSpPr>
            <a:spLocks noGrp="1"/>
          </p:cNvSpPr>
          <p:nvPr>
            <p:ph type="sldNum" sz="quarter" idx="10"/>
          </p:nvPr>
        </p:nvSpPr>
        <p:spPr/>
        <p:txBody>
          <a:bodyPr/>
          <a:lstStyle/>
          <a:p>
            <a:fld id="{9F7F49CA-C5CE-4543-BEB5-D0D25732D7E5}" type="slidenum">
              <a:rPr lang="en-US" smtClean="0"/>
              <a:t>43</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Slide 44: TIKES’ </a:t>
            </a:r>
            <a:r>
              <a:rPr lang="en-US" b="1" baseline="0" dirty="0">
                <a:solidFill>
                  <a:srgbClr val="000000"/>
                </a:solidFill>
              </a:rPr>
              <a:t>Child-Centered AT Plan: Action Items</a:t>
            </a:r>
            <a:endParaRPr lang="en-US" b="1" dirty="0">
              <a:solidFill>
                <a:srgbClr val="000000"/>
              </a:solidFill>
            </a:endParaRPr>
          </a:p>
          <a:p>
            <a:endParaRPr lang="en-US" b="1" dirty="0">
              <a:solidFill>
                <a:srgbClr val="000000"/>
              </a:solidFill>
            </a:endParaRPr>
          </a:p>
          <a:p>
            <a:r>
              <a:rPr lang="en-US" b="1" dirty="0">
                <a:solidFill>
                  <a:srgbClr val="000000"/>
                </a:solidFill>
              </a:rPr>
              <a:t>Presenter Notes:</a:t>
            </a:r>
          </a:p>
          <a:p>
            <a:r>
              <a:rPr lang="en-US" baseline="0" dirty="0"/>
              <a:t>When the team is finished documenting the possible outcome for the child, the last step is to follow up on the Action Items.  </a:t>
            </a:r>
            <a:r>
              <a:rPr lang="en-US" baseline="0"/>
              <a:t>The Action </a:t>
            </a:r>
            <a:r>
              <a:rPr lang="en-US" baseline="0" dirty="0"/>
              <a:t>I</a:t>
            </a:r>
            <a:r>
              <a:rPr lang="en-US" baseline="0"/>
              <a:t>tems </a:t>
            </a:r>
            <a:r>
              <a:rPr lang="en-US" baseline="0" dirty="0"/>
              <a:t>were built into the TIKES’ Child-Centered AT Plan to promote consistency and quality of documentation for including AT in the IEP.  Check each box. Then the Action Item is complete.  The first Action Item, “</a:t>
            </a:r>
            <a:r>
              <a:rPr lang="en-US" i="1" baseline="0" dirty="0"/>
              <a:t>Date need for AT was documented in the IEP”</a:t>
            </a:r>
            <a:r>
              <a:rPr lang="en-US" baseline="0" dirty="0"/>
              <a:t> is to record when the team followed up on the outcome action item and documented the process of considering AT in the IEP.  The second Action Item, “</a:t>
            </a:r>
            <a:r>
              <a:rPr lang="en-US" i="1" baseline="0" dirty="0"/>
              <a:t>Information written in the IEP is consistent with our AT decision. (For example, a visual strategy, a common early intervention AT, is appropriately identified as assistive technology throughout the document.)”</a:t>
            </a:r>
            <a:r>
              <a:rPr lang="en-US" baseline="0" dirty="0"/>
              <a:t> is a quality check to </a:t>
            </a:r>
            <a:r>
              <a:rPr lang="en-US" baseline="0" dirty="0">
                <a:solidFill>
                  <a:srgbClr val="FF0000"/>
                </a:solidFill>
              </a:rPr>
              <a:t>ensure that the AT documentation is consistent throughout the IEP.</a:t>
            </a:r>
            <a:endParaRPr lang="en-US" baseline="0" dirty="0"/>
          </a:p>
        </p:txBody>
      </p:sp>
      <p:sp>
        <p:nvSpPr>
          <p:cNvPr id="4" name="Slide Number Placeholder 3"/>
          <p:cNvSpPr>
            <a:spLocks noGrp="1"/>
          </p:cNvSpPr>
          <p:nvPr>
            <p:ph type="sldNum" sz="quarter" idx="10"/>
          </p:nvPr>
        </p:nvSpPr>
        <p:spPr/>
        <p:txBody>
          <a:bodyPr/>
          <a:lstStyle/>
          <a:p>
            <a:fld id="{9F7F49CA-C5CE-4543-BEB5-D0D25732D7E5}" type="slidenum">
              <a:rPr lang="en-US" smtClean="0"/>
              <a:t>44</a:t>
            </a:fld>
            <a:endParaRPr lang="en-US"/>
          </a:p>
        </p:txBody>
      </p:sp>
    </p:spTree>
    <p:extLst>
      <p:ext uri="{BB962C8B-B14F-4D97-AF65-F5344CB8AC3E}">
        <p14:creationId xmlns:p14="http://schemas.microsoft.com/office/powerpoint/2010/main" val="2008502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45:  TIKES’ Expanded Child-Centered AT Plan</a:t>
            </a:r>
          </a:p>
          <a:p>
            <a:endParaRPr lang="en-US" b="1" baseline="0" dirty="0"/>
          </a:p>
          <a:p>
            <a:r>
              <a:rPr lang="en-US" b="0" baseline="0" dirty="0"/>
              <a:t>(Transition slide leading into discussion of the TIKES’ Expanded Child-Centered AT Plan and when it might be appropriate to use.)</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45</a:t>
            </a:fld>
            <a:endParaRPr lang="en-US"/>
          </a:p>
        </p:txBody>
      </p:sp>
    </p:spTree>
    <p:extLst>
      <p:ext uri="{BB962C8B-B14F-4D97-AF65-F5344CB8AC3E}">
        <p14:creationId xmlns:p14="http://schemas.microsoft.com/office/powerpoint/2010/main" val="3637013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46:  The TIKES’ Expanded Child-Centered</a:t>
            </a:r>
            <a:r>
              <a:rPr lang="en-US" b="1" baseline="0" dirty="0"/>
              <a:t> AT Plan (IFSP/IEP)</a:t>
            </a:r>
          </a:p>
          <a:p>
            <a:endParaRPr lang="en-US" b="1" dirty="0"/>
          </a:p>
          <a:p>
            <a:r>
              <a:rPr lang="en-US" b="1" dirty="0"/>
              <a:t>Presenter Notes:</a:t>
            </a:r>
          </a:p>
          <a:p>
            <a:r>
              <a:rPr lang="en-US" b="0" dirty="0"/>
              <a:t>The TIKES’ Expanded Child-Centered</a:t>
            </a:r>
            <a:r>
              <a:rPr lang="en-US" b="0" baseline="0" dirty="0"/>
              <a:t> AT Plan is a longer planning tool to help both IFSP and IEP teams determine what AT will meet the needs of an individual child.  The team has used the flowchart and two-page plan, and decided on the fourth possible outcome, “The child needs assistive technology, but the team needs more information to determine the type of AT that would meet the needs of the child.”  The supports for the fourth possible outcome in the two-page plan aren’t enough to guide the decision-making process of the team.  The expanded plan provides more room and topic headers to discuss AT and the needs of the child in greater depth. The documents differ slightly in their language based on settings, and a home versus educational focus.  The expanded plan includes space to discuss current AT use (if any), areas of need, trying AT, identifying any training needs, device or system set-up and maintenance, establishing a back-up plan, assigning AT roles, documenting the AT decisions in the IFSP or IEP, and Action Items that have been included for the purpose of improving quantity and quality of AT documentation.</a:t>
            </a:r>
            <a:endParaRPr lang="en-US" b="0" dirty="0"/>
          </a:p>
        </p:txBody>
      </p:sp>
      <p:sp>
        <p:nvSpPr>
          <p:cNvPr id="4" name="Slide Number Placeholder 3"/>
          <p:cNvSpPr>
            <a:spLocks noGrp="1"/>
          </p:cNvSpPr>
          <p:nvPr>
            <p:ph type="sldNum" sz="quarter" idx="10"/>
          </p:nvPr>
        </p:nvSpPr>
        <p:spPr/>
        <p:txBody>
          <a:bodyPr/>
          <a:lstStyle/>
          <a:p>
            <a:fld id="{9F7F49CA-C5CE-4543-BEB5-D0D25732D7E5}" type="slidenum">
              <a:rPr lang="en-US" smtClean="0"/>
              <a:t>46</a:t>
            </a:fld>
            <a:endParaRPr lang="en-US"/>
          </a:p>
        </p:txBody>
      </p:sp>
    </p:spTree>
    <p:extLst>
      <p:ext uri="{BB962C8B-B14F-4D97-AF65-F5344CB8AC3E}">
        <p14:creationId xmlns:p14="http://schemas.microsoft.com/office/powerpoint/2010/main" val="3745311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47:  Items for Discussion</a:t>
            </a:r>
          </a:p>
          <a:p>
            <a:endParaRPr lang="en-US" b="1" baseline="0" dirty="0"/>
          </a:p>
          <a:p>
            <a:r>
              <a:rPr lang="en-US" b="0" baseline="0" dirty="0"/>
              <a:t>(Transition slide leading into discussion of some common issues or questions when considering AT.)</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47</a:t>
            </a:fld>
            <a:endParaRPr lang="en-US"/>
          </a:p>
        </p:txBody>
      </p:sp>
    </p:spTree>
    <p:extLst>
      <p:ext uri="{BB962C8B-B14F-4D97-AF65-F5344CB8AC3E}">
        <p14:creationId xmlns:p14="http://schemas.microsoft.com/office/powerpoint/2010/main" val="3637013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48:  Considering New Technology</a:t>
            </a:r>
          </a:p>
          <a:p>
            <a:endParaRPr lang="en-US" b="1" dirty="0"/>
          </a:p>
          <a:p>
            <a:r>
              <a:rPr lang="en-US" b="1" dirty="0"/>
              <a:t>Presenter Notes:</a:t>
            </a:r>
          </a:p>
          <a:p>
            <a:pPr marL="0" indent="0" algn="l">
              <a:buNone/>
            </a:pPr>
            <a:r>
              <a:rPr lang="en-US" sz="1200" b="0" dirty="0"/>
              <a:t>New technology is constantly being developed. A</a:t>
            </a:r>
            <a:r>
              <a:rPr lang="en-US" sz="1200" b="0" baseline="0" dirty="0"/>
              <a:t> specific </a:t>
            </a:r>
            <a:r>
              <a:rPr lang="en-US" sz="1200" b="0" dirty="0"/>
              <a:t>technology may be released after you’ve already made decisions</a:t>
            </a:r>
            <a:r>
              <a:rPr lang="en-US" sz="1200" b="0" baseline="0" dirty="0"/>
              <a:t> about AT</a:t>
            </a:r>
            <a:r>
              <a:rPr lang="en-US" sz="1200" b="0" dirty="0"/>
              <a:t> that could help the learning of a child with whom you are working.  As with all</a:t>
            </a:r>
            <a:r>
              <a:rPr lang="en-US" sz="1200" b="0" baseline="0" dirty="0"/>
              <a:t> assistive technology, the team should consider the potential benefits and whether a child needs it to make progress on IFSP outcomes, or IEP goals and objectives.  The increase in the use of tablets is a good example of the impact new technology can have on teacher and parent requests for AT for a child.  Still, the team needs to consider the benefits of the technology and establish a need.</a:t>
            </a:r>
            <a:r>
              <a:rPr lang="en-US" sz="1200" b="0" dirty="0"/>
              <a:t>  </a:t>
            </a: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48</a:t>
            </a:fld>
            <a:endParaRPr lang="en-US"/>
          </a:p>
        </p:txBody>
      </p:sp>
    </p:spTree>
    <p:extLst>
      <p:ext uri="{BB962C8B-B14F-4D97-AF65-F5344CB8AC3E}">
        <p14:creationId xmlns:p14="http://schemas.microsoft.com/office/powerpoint/2010/main" val="7577698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49:  Consideration vs. Assessment</a:t>
            </a:r>
          </a:p>
          <a:p>
            <a:endParaRPr lang="en-US" b="1" dirty="0"/>
          </a:p>
          <a:p>
            <a:r>
              <a:rPr lang="en-US" b="1" dirty="0"/>
              <a:t>Presenter Notes:</a:t>
            </a:r>
          </a:p>
          <a:p>
            <a:r>
              <a:rPr lang="en-US" dirty="0"/>
              <a:t>Sometimes the process of considering AT is referred to as an assessment,</a:t>
            </a:r>
            <a:r>
              <a:rPr lang="en-US" baseline="0" dirty="0"/>
              <a:t> but the consideration of AT and an AT assessment are not the same thing.  In the process of considering assistive technology, a team will sometimes decide that more information is needed, and they’ll use a systematic formal assessment of AT to determine the technology that will meet a child’s needs.  An assessment is not required to consider AT, to make AT decisions, or before writing AT into a child’s IFSP or IEP.  </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49</a:t>
            </a:fld>
            <a:endParaRPr lang="en-US"/>
          </a:p>
        </p:txBody>
      </p:sp>
    </p:spTree>
    <p:extLst>
      <p:ext uri="{BB962C8B-B14F-4D97-AF65-F5344CB8AC3E}">
        <p14:creationId xmlns:p14="http://schemas.microsoft.com/office/powerpoint/2010/main" val="89504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  About the Simon Technology Center</a:t>
            </a:r>
          </a:p>
          <a:p>
            <a:endParaRPr lang="en-US" dirty="0"/>
          </a:p>
          <a:p>
            <a:r>
              <a:rPr lang="en-US" b="1" dirty="0"/>
              <a:t>Presenter Notes:</a:t>
            </a:r>
          </a:p>
          <a:p>
            <a:r>
              <a:rPr lang="en-US" dirty="0"/>
              <a:t>For</a:t>
            </a:r>
            <a:r>
              <a:rPr lang="en-US" baseline="0" dirty="0"/>
              <a:t> over 29 years</a:t>
            </a:r>
            <a:r>
              <a:rPr lang="en-US" dirty="0"/>
              <a:t>,</a:t>
            </a:r>
            <a:r>
              <a:rPr lang="en-US" baseline="0" dirty="0"/>
              <a:t> the </a:t>
            </a:r>
            <a:r>
              <a:rPr lang="en-US" strike="noStrike" baseline="0" dirty="0"/>
              <a:t>knowledgeable</a:t>
            </a:r>
            <a:r>
              <a:rPr lang="en-US" baseline="0" dirty="0"/>
              <a:t> staff of the Simon Technology Center have been making the benefits of assistive technology accessible to families, educators</a:t>
            </a:r>
            <a:r>
              <a:rPr lang="en-US" dirty="0"/>
              <a:t>,</a:t>
            </a:r>
            <a:r>
              <a:rPr lang="en-US" baseline="0" dirty="0"/>
              <a:t> and individuals. The STC does this through a variety of core services and assistive technology projects, including free assistive technology consultations with families and their children, information and referral services, workshops, and a vast AT lending library to support the exploration of assistive technology.</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a:t>
            </a:fld>
            <a:endParaRPr lang="en-US"/>
          </a:p>
        </p:txBody>
      </p:sp>
    </p:spTree>
    <p:extLst>
      <p:ext uri="{BB962C8B-B14F-4D97-AF65-F5344CB8AC3E}">
        <p14:creationId xmlns:p14="http://schemas.microsoft.com/office/powerpoint/2010/main" val="3105585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50:  Assistive Technology Assessment</a:t>
            </a:r>
          </a:p>
          <a:p>
            <a:endParaRPr lang="en-US" b="1" dirty="0"/>
          </a:p>
          <a:p>
            <a:r>
              <a:rPr lang="en-US" b="1" dirty="0"/>
              <a:t>Presenter Notes:</a:t>
            </a:r>
          </a:p>
          <a:p>
            <a:r>
              <a:rPr lang="en-US" sz="1200" b="0" kern="1200" dirty="0">
                <a:solidFill>
                  <a:schemeClr val="tx1"/>
                </a:solidFill>
                <a:effectLst/>
                <a:latin typeface="+mn-lt"/>
                <a:ea typeface="+mn-ea"/>
                <a:cs typeface="+mn-cs"/>
              </a:rPr>
              <a:t>An assistive technology evaluation is different from a disability evaluation. The AT evaluation may be needed in addition to the disability evaluation that is required for the child to receive special education services. A formal assistive technology evaluation is used to determine whether a child could benefit from the use of assistive technology devices. If an assistive technology evaluation is needed, it follows the same IFSP/IEP</a:t>
            </a:r>
            <a:r>
              <a:rPr lang="en-US" sz="1200" b="0" kern="1200" baseline="0" dirty="0">
                <a:solidFill>
                  <a:schemeClr val="tx1"/>
                </a:solidFill>
                <a:effectLst/>
                <a:latin typeface="+mn-lt"/>
                <a:ea typeface="+mn-ea"/>
                <a:cs typeface="+mn-cs"/>
              </a:rPr>
              <a:t> evaluation </a:t>
            </a:r>
            <a:r>
              <a:rPr lang="en-US" sz="1200" b="0" kern="1200" dirty="0">
                <a:solidFill>
                  <a:schemeClr val="tx1"/>
                </a:solidFill>
                <a:effectLst/>
                <a:latin typeface="+mn-lt"/>
                <a:ea typeface="+mn-ea"/>
                <a:cs typeface="+mn-cs"/>
              </a:rPr>
              <a:t>timetables.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For children ages birth to 3, the</a:t>
            </a:r>
            <a:r>
              <a:rPr lang="en-US" sz="1200" b="0" kern="1200" baseline="0" dirty="0">
                <a:solidFill>
                  <a:schemeClr val="tx1"/>
                </a:solidFill>
                <a:effectLst/>
                <a:latin typeface="+mn-lt"/>
                <a:ea typeface="+mn-ea"/>
                <a:cs typeface="+mn-cs"/>
              </a:rPr>
              <a:t> team has</a:t>
            </a:r>
            <a:r>
              <a:rPr lang="en-US" sz="1200" b="0" kern="1200" dirty="0">
                <a:solidFill>
                  <a:schemeClr val="tx1"/>
                </a:solidFill>
                <a:effectLst/>
                <a:latin typeface="+mn-lt"/>
                <a:ea typeface="+mn-ea"/>
                <a:cs typeface="+mn-cs"/>
              </a:rPr>
              <a:t> 45 calendar days to complete the evaluation, meet, and write the IFSP.  For children ages 3</a:t>
            </a:r>
            <a:r>
              <a:rPr lang="en-US" sz="1200" b="0" kern="1200" baseline="0" dirty="0">
                <a:solidFill>
                  <a:schemeClr val="tx1"/>
                </a:solidFill>
                <a:effectLst/>
                <a:latin typeface="+mn-lt"/>
                <a:ea typeface="+mn-ea"/>
                <a:cs typeface="+mn-cs"/>
              </a:rPr>
              <a:t> to </a:t>
            </a:r>
            <a:r>
              <a:rPr lang="en-US" sz="1200" b="0" kern="1200" dirty="0">
                <a:solidFill>
                  <a:schemeClr val="tx1"/>
                </a:solidFill>
                <a:effectLst/>
                <a:latin typeface="+mn-lt"/>
                <a:ea typeface="+mn-ea"/>
                <a:cs typeface="+mn-cs"/>
              </a:rPr>
              <a:t>21,</a:t>
            </a:r>
            <a:r>
              <a:rPr lang="en-US" sz="1200" b="0" kern="1200" baseline="0" dirty="0">
                <a:solidFill>
                  <a:schemeClr val="tx1"/>
                </a:solidFill>
                <a:effectLst/>
                <a:latin typeface="+mn-lt"/>
                <a:ea typeface="+mn-ea"/>
                <a:cs typeface="+mn-cs"/>
              </a:rPr>
              <a:t> the team has</a:t>
            </a:r>
            <a:r>
              <a:rPr lang="en-US" sz="1200" b="0" kern="1200" dirty="0">
                <a:solidFill>
                  <a:schemeClr val="tx1"/>
                </a:solidFill>
                <a:effectLst/>
                <a:latin typeface="+mn-lt"/>
                <a:ea typeface="+mn-ea"/>
                <a:cs typeface="+mn-cs"/>
              </a:rPr>
              <a:t> 30 school days from the date of signing consent to completion of the assessment. The AT assessment is usually conducted by school personnel who have expertise with assistive technology and should be done in the child’s customary environment. It is possible that much of the information for the assistive technology assessment can be taken from general assessment and intervention information already available.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schools, districts, or co-ops have assistive technology specialists or teams with skills and knowledge to assist the IFSP/IEP team in conducting an appropriate evaluation.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Schools are generally the first resource in providing AT evaluations.</a:t>
            </a:r>
            <a:r>
              <a:rPr lang="en-US" sz="1200" kern="1200" baseline="0" dirty="0">
                <a:solidFill>
                  <a:schemeClr val="tx1"/>
                </a:solidFill>
                <a:effectLst/>
                <a:latin typeface="+mn-lt"/>
                <a:ea typeface="+mn-ea"/>
                <a:cs typeface="+mn-cs"/>
              </a:rPr>
              <a:t>  If schools do not have the resources, there are f</a:t>
            </a:r>
            <a:r>
              <a:rPr lang="en-US" sz="1200" kern="1200" dirty="0">
                <a:solidFill>
                  <a:schemeClr val="tx1"/>
                </a:solidFill>
                <a:effectLst/>
                <a:latin typeface="+mn-lt"/>
                <a:ea typeface="+mn-ea"/>
                <a:cs typeface="+mn-cs"/>
              </a:rPr>
              <a:t>ee-based, comprehensive, formal AT assessments offered elsewhere, and outside consultants with expertise in assistive technology are sometimes</a:t>
            </a:r>
            <a:r>
              <a:rPr lang="en-US" sz="1200" kern="1200" baseline="0" dirty="0">
                <a:solidFill>
                  <a:schemeClr val="tx1"/>
                </a:solidFill>
                <a:effectLst/>
                <a:latin typeface="+mn-lt"/>
                <a:ea typeface="+mn-ea"/>
                <a:cs typeface="+mn-cs"/>
              </a:rPr>
              <a:t> called in to conduct an </a:t>
            </a:r>
            <a:r>
              <a:rPr lang="en-US" sz="1200" kern="1200" dirty="0">
                <a:solidFill>
                  <a:schemeClr val="tx1"/>
                </a:solidFill>
                <a:effectLst/>
                <a:latin typeface="+mn-lt"/>
                <a:ea typeface="+mn-ea"/>
                <a:cs typeface="+mn-cs"/>
              </a:rPr>
              <a:t>evaluation.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50</a:t>
            </a:fld>
            <a:endParaRPr lang="en-US"/>
          </a:p>
        </p:txBody>
      </p:sp>
    </p:spTree>
    <p:extLst>
      <p:ext uri="{BB962C8B-B14F-4D97-AF65-F5344CB8AC3E}">
        <p14:creationId xmlns:p14="http://schemas.microsoft.com/office/powerpoint/2010/main" val="3587793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AFFABD-42FA-4A38-B8A3-7BC0DA6DDBC9}" type="slidenum">
              <a:rPr lang="en-US" altLang="en-US"/>
              <a:pPr eaLnBrk="1" hangingPunct="1"/>
              <a:t>51</a:t>
            </a:fld>
            <a:endParaRPr lang="en-US" altLang="en-US"/>
          </a:p>
        </p:txBody>
      </p:sp>
      <p:sp>
        <p:nvSpPr>
          <p:cNvPr id="71683" name="Rectangle 2"/>
          <p:cNvSpPr>
            <a:spLocks noGrp="1" noRot="1" noChangeAspect="1" noChangeArrowheads="1" noTextEdit="1"/>
          </p:cNvSpPr>
          <p:nvPr>
            <p:ph type="sldImg"/>
          </p:nvPr>
        </p:nvSpPr>
        <p:spPr>
          <a:xfrm>
            <a:off x="1182688" y="696913"/>
            <a:ext cx="4648200" cy="3486150"/>
          </a:xfrm>
          <a:ln/>
        </p:spPr>
      </p:sp>
      <p:sp>
        <p:nvSpPr>
          <p:cNvPr id="71684" name="Rectangle 3"/>
          <p:cNvSpPr>
            <a:spLocks noGrp="1" noChangeArrowheads="1"/>
          </p:cNvSpPr>
          <p:nvPr>
            <p:ph type="body" idx="1"/>
          </p:nvPr>
        </p:nvSpPr>
        <p:spPr>
          <a:xfrm>
            <a:off x="934720" y="4415790"/>
            <a:ext cx="5140960" cy="4183380"/>
          </a:xfrm>
          <a:noFill/>
        </p:spPr>
        <p:txBody>
          <a:bodyPr lIns="89730" tIns="44865" rIns="89730" bIns="44865"/>
          <a:lstStyle/>
          <a:p>
            <a:r>
              <a:rPr lang="en-US" b="1" dirty="0"/>
              <a:t>Slide 51:  Assistive</a:t>
            </a:r>
            <a:r>
              <a:rPr lang="en-US" b="1" baseline="0" dirty="0"/>
              <a:t> Technology</a:t>
            </a:r>
            <a:r>
              <a:rPr lang="en-US" b="1" dirty="0"/>
              <a:t> Assessment</a:t>
            </a:r>
            <a:r>
              <a:rPr lang="en-US" b="1" baseline="0" dirty="0"/>
              <a:t> is</a:t>
            </a:r>
            <a:r>
              <a:rPr lang="en-US" b="1" dirty="0"/>
              <a:t> Needed.</a:t>
            </a:r>
            <a:r>
              <a:rPr lang="en-US" b="1" baseline="0" dirty="0"/>
              <a:t> . . </a:t>
            </a:r>
          </a:p>
          <a:p>
            <a:endParaRPr lang="en-US" b="1" dirty="0"/>
          </a:p>
          <a:p>
            <a:r>
              <a:rPr lang="en-US" b="1" dirty="0"/>
              <a:t>Presenter Notes:</a:t>
            </a:r>
          </a:p>
          <a:p>
            <a:pPr eaLnBrk="1" hangingPunct="1"/>
            <a:r>
              <a:rPr lang="en-US" altLang="en-US" dirty="0"/>
              <a:t>An evaluation for assistive technology can be requested at any time by a parent or a student older than 18</a:t>
            </a:r>
            <a:r>
              <a:rPr lang="en-US" altLang="en-US" baseline="0" dirty="0"/>
              <a:t>. It </a:t>
            </a:r>
            <a:r>
              <a:rPr lang="en-US" altLang="en-US" dirty="0"/>
              <a:t>should be put into writing by</a:t>
            </a:r>
            <a:r>
              <a:rPr lang="en-US" altLang="en-US" baseline="0" dirty="0"/>
              <a:t> the parent or student, </a:t>
            </a:r>
            <a:r>
              <a:rPr lang="en-US" altLang="en-US" dirty="0"/>
              <a:t>and presented to the school. A formal assistive technology assessment is useful when the IFSP</a:t>
            </a:r>
            <a:r>
              <a:rPr lang="en-US" altLang="en-US" baseline="0" dirty="0"/>
              <a:t> or </a:t>
            </a:r>
            <a:r>
              <a:rPr lang="en-US" altLang="en-US" dirty="0"/>
              <a:t>IEP team has not identified appropriate and useful assistive</a:t>
            </a:r>
            <a:r>
              <a:rPr lang="en-US" altLang="en-US" baseline="0" dirty="0"/>
              <a:t> technology</a:t>
            </a:r>
            <a:r>
              <a:rPr lang="en-US" altLang="en-US" dirty="0"/>
              <a:t> tools that may help the child or student meet their IFSP family</a:t>
            </a:r>
            <a:r>
              <a:rPr lang="en-US" altLang="en-US" baseline="0" dirty="0"/>
              <a:t> outcomes, or</a:t>
            </a:r>
            <a:r>
              <a:rPr lang="en-US" altLang="en-US" dirty="0"/>
              <a:t> IEP goals and objectives. It is the school’s responsibility to provide and pay for this AT evaluation. </a:t>
            </a:r>
          </a:p>
        </p:txBody>
      </p:sp>
    </p:spTree>
    <p:extLst>
      <p:ext uri="{BB962C8B-B14F-4D97-AF65-F5344CB8AC3E}">
        <p14:creationId xmlns:p14="http://schemas.microsoft.com/office/powerpoint/2010/main" val="1129639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52:  Funding Assistive Technology</a:t>
            </a:r>
            <a:endParaRPr lang="en-US" b="1" baseline="0" dirty="0"/>
          </a:p>
          <a:p>
            <a:endParaRPr lang="en-US" b="1" dirty="0"/>
          </a:p>
          <a:p>
            <a:r>
              <a:rPr lang="en-US" b="1" dirty="0"/>
              <a:t>Presenter Notes:</a:t>
            </a:r>
          </a:p>
          <a:p>
            <a:r>
              <a:rPr lang="en-US" sz="1200" b="0" kern="1200" dirty="0">
                <a:solidFill>
                  <a:schemeClr val="tx1"/>
                </a:solidFill>
                <a:effectLst/>
                <a:latin typeface="+mn-lt"/>
                <a:ea typeface="+mn-ea"/>
                <a:cs typeface="+mn-cs"/>
              </a:rPr>
              <a:t>A common question in this process is,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Who pays for the assistive technology?” Schools are required to provide evaluations and assistive technology devices and services included in the IFSP</a:t>
            </a:r>
            <a:r>
              <a:rPr lang="en-US" sz="1200" b="0" kern="1200" baseline="0" dirty="0">
                <a:solidFill>
                  <a:schemeClr val="tx1"/>
                </a:solidFill>
                <a:effectLst/>
                <a:latin typeface="+mn-lt"/>
                <a:ea typeface="+mn-ea"/>
                <a:cs typeface="+mn-cs"/>
              </a:rPr>
              <a:t> and </a:t>
            </a:r>
            <a:r>
              <a:rPr lang="en-US" sz="1200" b="0" kern="1200" dirty="0">
                <a:solidFill>
                  <a:schemeClr val="tx1"/>
                </a:solidFill>
                <a:effectLst/>
                <a:latin typeface="+mn-lt"/>
                <a:ea typeface="+mn-ea"/>
                <a:cs typeface="+mn-cs"/>
              </a:rPr>
              <a:t>IEP.  I</a:t>
            </a:r>
            <a:r>
              <a:rPr lang="en-US" sz="1200" b="0" kern="1200" baseline="0" dirty="0">
                <a:solidFill>
                  <a:schemeClr val="tx1"/>
                </a:solidFill>
                <a:effectLst/>
                <a:latin typeface="+mn-lt"/>
                <a:ea typeface="+mn-ea"/>
                <a:cs typeface="+mn-cs"/>
              </a:rPr>
              <a:t>f an assistive technology device is included in the IFSP or IEP, the school is legally obligated to purchase it. If the team has performed its due diligence and identified a device to meet the needs of a child, they need to write it into the IFSP or IEP.</a:t>
            </a:r>
          </a:p>
          <a:p>
            <a:endParaRPr lang="en-US" sz="1200" b="0" kern="1200" baseline="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If the school pays for the device, it owns the device.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If any part of the device is paid for by the parent or their insurance company, the family owns the device.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Another question is, “Where can schools and families</a:t>
            </a:r>
            <a:r>
              <a:rPr lang="en-US" sz="1200" b="0" kern="1200" baseline="0" dirty="0">
                <a:solidFill>
                  <a:schemeClr val="tx1"/>
                </a:solidFill>
                <a:effectLst/>
                <a:latin typeface="+mn-lt"/>
                <a:ea typeface="+mn-ea"/>
                <a:cs typeface="+mn-cs"/>
              </a:rPr>
              <a:t> go to acquire identified AT, or AT that is not listed as a need?”  We’ll talk more in depth about funding options in another training, but here are some options that schools and families could explore:</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AT reuse </a:t>
            </a:r>
            <a:r>
              <a:rPr lang="en-US" sz="1200" b="0" kern="1200" baseline="0" dirty="0">
                <a:solidFill>
                  <a:schemeClr val="tx1"/>
                </a:solidFill>
                <a:effectLst/>
                <a:latin typeface="+mn-lt"/>
                <a:ea typeface="+mn-ea"/>
                <a:cs typeface="+mn-cs"/>
              </a:rPr>
              <a:t>is the concept of giving life to assistive technology after it is no longer needed by the person for whom it was originally purchased.  Schools generally don’t have an official reuse program, but they do reassign assistive technology to other students when it is no longer needed.</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Micro loans </a:t>
            </a:r>
            <a:r>
              <a:rPr lang="en-US" sz="1200" b="0" kern="1200" baseline="0" dirty="0">
                <a:solidFill>
                  <a:schemeClr val="tx1"/>
                </a:solidFill>
                <a:effectLst/>
                <a:latin typeface="+mn-lt"/>
                <a:ea typeface="+mn-ea"/>
                <a:cs typeface="+mn-cs"/>
              </a:rPr>
              <a:t>are small loans that some agencies provide when other funding options are not available.  These are generally in small amounts and with low interest rates.  </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Do-it-yourself, or DIY,</a:t>
            </a:r>
            <a:r>
              <a:rPr lang="en-US" sz="1200" b="0" kern="1200" baseline="0" dirty="0">
                <a:solidFill>
                  <a:schemeClr val="tx1"/>
                </a:solidFill>
                <a:effectLst/>
                <a:latin typeface="+mn-lt"/>
                <a:ea typeface="+mn-ea"/>
                <a:cs typeface="+mn-cs"/>
              </a:rPr>
              <a:t> is the concept of making things that are similar to items that can be purchased.  They can often be made for a fraction of the cost. </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Long-term loan programs </a:t>
            </a:r>
            <a:r>
              <a:rPr lang="en-US" sz="1200" b="0" kern="1200" baseline="0" dirty="0">
                <a:solidFill>
                  <a:schemeClr val="tx1"/>
                </a:solidFill>
                <a:effectLst/>
                <a:latin typeface="+mn-lt"/>
                <a:ea typeface="+mn-ea"/>
                <a:cs typeface="+mn-cs"/>
              </a:rPr>
              <a:t>are similar to technology lending libraries, but also loan equipment with an extended or open-ended due date.</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Crowdfunding </a:t>
            </a:r>
            <a:r>
              <a:rPr lang="en-US" sz="1200" b="0" kern="1200" baseline="0" dirty="0">
                <a:solidFill>
                  <a:schemeClr val="tx1"/>
                </a:solidFill>
                <a:effectLst/>
                <a:latin typeface="+mn-lt"/>
                <a:ea typeface="+mn-ea"/>
                <a:cs typeface="+mn-cs"/>
              </a:rPr>
              <a:t>is the concept of using web-based tools to tap into social networks and interested audiences to raise the funds needed to purchase the technology.</a:t>
            </a:r>
            <a:endParaRPr lang="en-US" sz="1200" b="1"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endParaRPr lang="en-US" sz="1200" b="1"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52</a:t>
            </a:fld>
            <a:endParaRPr lang="en-US"/>
          </a:p>
        </p:txBody>
      </p:sp>
    </p:spTree>
    <p:extLst>
      <p:ext uri="{BB962C8B-B14F-4D97-AF65-F5344CB8AC3E}">
        <p14:creationId xmlns:p14="http://schemas.microsoft.com/office/powerpoint/2010/main" val="1807410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53:  District AT Policies and Procedures</a:t>
            </a:r>
            <a:endParaRPr lang="en-US" b="1" baseline="0" dirty="0"/>
          </a:p>
          <a:p>
            <a:endParaRPr lang="en-US" b="1" dirty="0"/>
          </a:p>
          <a:p>
            <a:r>
              <a:rPr lang="en-US" b="1" dirty="0"/>
              <a:t>Presenter Notes:</a:t>
            </a:r>
          </a:p>
          <a:p>
            <a:endParaRPr lang="en-US" dirty="0"/>
          </a:p>
          <a:p>
            <a:r>
              <a:rPr lang="en-US" b="0" dirty="0"/>
              <a:t>The</a:t>
            </a:r>
            <a:r>
              <a:rPr lang="en-US" b="0" baseline="0" dirty="0"/>
              <a:t> TIKES materials we have discussed today were all developed from evidence-based practice and research, and in accordance with AT laws and guidance in IDEA and from the Federal Office of Special Education Programs (OSEP). The primary goal of the TIKES team in developing these materials is to provide you with clear guidance on how to best consider, implement, and document the use of AT. It is also important to be aware of your district’s specific AT policies and procedures. If you don’t know your district’s policies, ask! If your district doesn’t have AT policies yet, advocate to have these created. TIKES has developed a series of handouts specifically to support school administrators on AT policy. </a:t>
            </a:r>
            <a:endParaRPr lang="en-US" b="0" dirty="0"/>
          </a:p>
        </p:txBody>
      </p:sp>
      <p:sp>
        <p:nvSpPr>
          <p:cNvPr id="4" name="Slide Number Placeholder 3"/>
          <p:cNvSpPr>
            <a:spLocks noGrp="1"/>
          </p:cNvSpPr>
          <p:nvPr>
            <p:ph type="sldNum" sz="quarter" idx="10"/>
          </p:nvPr>
        </p:nvSpPr>
        <p:spPr/>
        <p:txBody>
          <a:bodyPr/>
          <a:lstStyle/>
          <a:p>
            <a:fld id="{9F7F49CA-C5CE-4543-BEB5-D0D25732D7E5}" type="slidenum">
              <a:rPr lang="en-US" smtClean="0"/>
              <a:t>53</a:t>
            </a:fld>
            <a:endParaRPr lang="en-US"/>
          </a:p>
        </p:txBody>
      </p:sp>
    </p:spTree>
    <p:extLst>
      <p:ext uri="{BB962C8B-B14F-4D97-AF65-F5344CB8AC3E}">
        <p14:creationId xmlns:p14="http://schemas.microsoft.com/office/powerpoint/2010/main" val="6101349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54:  Closing Thoughts</a:t>
            </a:r>
          </a:p>
          <a:p>
            <a:endParaRPr lang="en-US" b="1" dirty="0"/>
          </a:p>
          <a:p>
            <a:r>
              <a:rPr lang="en-US" b="1" dirty="0"/>
              <a:t>Presenter Notes:</a:t>
            </a:r>
          </a:p>
          <a:p>
            <a:r>
              <a:rPr lang="en-US" b="0" dirty="0"/>
              <a:t>Considering AT is a legal requirement for every student with an IFSP or IEP.  </a:t>
            </a:r>
          </a:p>
          <a:p>
            <a:endParaRPr lang="en-US" b="0" dirty="0"/>
          </a:p>
          <a:p>
            <a:pPr lvl="0"/>
            <a:r>
              <a:rPr lang="en-US" sz="1200" kern="1200" dirty="0">
                <a:solidFill>
                  <a:schemeClr val="tx1"/>
                </a:solidFill>
                <a:effectLst/>
                <a:latin typeface="+mn-lt"/>
                <a:ea typeface="+mn-ea"/>
                <a:cs typeface="+mn-cs"/>
              </a:rPr>
              <a:t>The IEP team must… (v) consider whether the child needs assistive technology devices and services. </a:t>
            </a:r>
          </a:p>
          <a:p>
            <a:pPr lvl="0"/>
            <a:r>
              <a:rPr lang="en-US" sz="1200" kern="1200" dirty="0">
                <a:solidFill>
                  <a:schemeClr val="tx1"/>
                </a:solidFill>
                <a:effectLst/>
                <a:latin typeface="+mn-lt"/>
                <a:ea typeface="+mn-ea"/>
                <a:cs typeface="+mn-cs"/>
              </a:rPr>
              <a:t>[Authority: 20 U.S.C. 1412(a)(1), 1412(a)(12)(A)(</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1414(d)(3), (4)(B), and (7); and 1414(e)]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Early intervention services include… (xiii) assistive technology services and assistive </a:t>
            </a:r>
            <a:r>
              <a:rPr lang="en-US" sz="1200" kern="1200">
                <a:solidFill>
                  <a:schemeClr val="tx1"/>
                </a:solidFill>
                <a:effectLst/>
                <a:latin typeface="+mn-lt"/>
                <a:ea typeface="+mn-ea"/>
                <a:cs typeface="+mn-cs"/>
              </a:rPr>
              <a:t>technology devices.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[Authority: 20 U.S.C. 1400 et </a:t>
            </a:r>
            <a:r>
              <a:rPr lang="en-US" sz="1200" kern="1200" dirty="0" err="1">
                <a:solidFill>
                  <a:schemeClr val="tx1"/>
                </a:solidFill>
                <a:effectLst/>
                <a:latin typeface="+mn-lt"/>
                <a:ea typeface="+mn-ea"/>
                <a:cs typeface="+mn-cs"/>
              </a:rPr>
              <a:t>seq</a:t>
            </a:r>
            <a:r>
              <a:rPr lang="en-US" sz="1200" kern="1200" dirty="0">
                <a:solidFill>
                  <a:schemeClr val="tx1"/>
                </a:solidFill>
                <a:effectLst/>
                <a:latin typeface="+mn-lt"/>
                <a:ea typeface="+mn-ea"/>
                <a:cs typeface="+mn-cs"/>
              </a:rPr>
              <a:t>]</a:t>
            </a:r>
          </a:p>
          <a:p>
            <a:endParaRPr lang="en-US" b="0"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54</a:t>
            </a:fld>
            <a:endParaRPr lang="en-US"/>
          </a:p>
        </p:txBody>
      </p:sp>
    </p:spTree>
    <p:extLst>
      <p:ext uri="{BB962C8B-B14F-4D97-AF65-F5344CB8AC3E}">
        <p14:creationId xmlns:p14="http://schemas.microsoft.com/office/powerpoint/2010/main" val="2228674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55:  Closing Thoughts</a:t>
            </a:r>
          </a:p>
          <a:p>
            <a:endParaRPr lang="en-US" baseline="0" dirty="0"/>
          </a:p>
          <a:p>
            <a:r>
              <a:rPr lang="en-US" b="1" dirty="0"/>
              <a:t>Presenter</a:t>
            </a:r>
            <a:r>
              <a:rPr lang="en-US" b="1" baseline="0" dirty="0"/>
              <a:t> Notes:</a:t>
            </a:r>
          </a:p>
          <a:p>
            <a:r>
              <a:rPr lang="en-US" b="0" baseline="0" dirty="0"/>
              <a:t>It is important to consider assistive technology and to document your consideration.  Write it down.  Others will not know you have gone through the process of consideration unless you document it in the child’s IFSP or IEP.</a:t>
            </a:r>
            <a:endParaRPr lang="en-US" b="0"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55</a:t>
            </a:fld>
            <a:endParaRPr lang="en-US"/>
          </a:p>
        </p:txBody>
      </p:sp>
    </p:spTree>
    <p:extLst>
      <p:ext uri="{BB962C8B-B14F-4D97-AF65-F5344CB8AC3E}">
        <p14:creationId xmlns:p14="http://schemas.microsoft.com/office/powerpoint/2010/main" val="22286741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56: Questions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endParaRPr lang="en-US" dirty="0"/>
          </a:p>
          <a:p>
            <a:r>
              <a:rPr lang="en-US" dirty="0"/>
              <a:t>Thank</a:t>
            </a:r>
            <a:r>
              <a:rPr lang="en-US" baseline="0" dirty="0"/>
              <a:t> you for letting us share this very important topic with you.  Please take a minute to complete the TIKES workshop evaluation.  We appreciate your feedback and comments very much.</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56</a:t>
            </a:fld>
            <a:endParaRPr lang="en-US"/>
          </a:p>
        </p:txBody>
      </p:sp>
    </p:spTree>
    <p:extLst>
      <p:ext uri="{BB962C8B-B14F-4D97-AF65-F5344CB8AC3E}">
        <p14:creationId xmlns:p14="http://schemas.microsoft.com/office/powerpoint/2010/main" val="22260771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57:  Contact</a:t>
            </a:r>
            <a:r>
              <a:rPr lang="en-US" b="1" baseline="0" dirty="0"/>
              <a:t> Information</a:t>
            </a:r>
          </a:p>
          <a:p>
            <a:endParaRPr lang="en-US" b="1" baseline="0" dirty="0"/>
          </a:p>
          <a:p>
            <a:r>
              <a:rPr lang="en-US" b="1" baseline="0" dirty="0"/>
              <a:t>Presenter Notes:</a:t>
            </a:r>
          </a:p>
          <a:p>
            <a:r>
              <a:rPr lang="en-US" b="0" baseline="0" dirty="0"/>
              <a:t>For information about this or other training materials available through the TIKES Project, please use the above contact information.</a:t>
            </a:r>
          </a:p>
        </p:txBody>
      </p:sp>
      <p:sp>
        <p:nvSpPr>
          <p:cNvPr id="4" name="Slide Number Placeholder 3"/>
          <p:cNvSpPr>
            <a:spLocks noGrp="1"/>
          </p:cNvSpPr>
          <p:nvPr>
            <p:ph type="sldNum" sz="quarter" idx="10"/>
          </p:nvPr>
        </p:nvSpPr>
        <p:spPr/>
        <p:txBody>
          <a:bodyPr/>
          <a:lstStyle/>
          <a:p>
            <a:fld id="{7B086BE1-6334-4394-8C32-54D68468D27E}" type="slidenum">
              <a:rPr lang="en-US" smtClean="0"/>
              <a:t>57</a:t>
            </a:fld>
            <a:endParaRPr lang="en-US"/>
          </a:p>
        </p:txBody>
      </p:sp>
    </p:spTree>
    <p:extLst>
      <p:ext uri="{BB962C8B-B14F-4D97-AF65-F5344CB8AC3E}">
        <p14:creationId xmlns:p14="http://schemas.microsoft.com/office/powerpoint/2010/main" val="16045484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58:  Funding Statement</a:t>
            </a:r>
            <a:endParaRPr lang="en-US" b="1" baseline="0" dirty="0"/>
          </a:p>
          <a:p>
            <a:endParaRPr lang="en-US" b="1" baseline="0" dirty="0"/>
          </a:p>
          <a:p>
            <a:r>
              <a:rPr lang="en-US" b="1" baseline="0" dirty="0"/>
              <a:t>Presenter Notes:</a:t>
            </a:r>
          </a:p>
          <a:p>
            <a:pPr marL="0" indent="0">
              <a:buNone/>
            </a:pPr>
            <a:r>
              <a:rPr lang="en-US" sz="1200" dirty="0"/>
              <a:t>The contents of this publication were developed under a grant from the U.S. Department of Education, # H327L120005. However, the content does not necessarily represent the policy of the U.S. Department of Education, and you should not assume endorsement by the Federal Government.  </a:t>
            </a:r>
          </a:p>
          <a:p>
            <a:pPr marL="0" indent="0">
              <a:buNone/>
            </a:pPr>
            <a:endParaRPr lang="en-US" sz="1200" dirty="0"/>
          </a:p>
          <a:p>
            <a:pPr marL="0" indent="0">
              <a:buNone/>
            </a:pPr>
            <a:r>
              <a:rPr lang="en-US" sz="1200" dirty="0"/>
              <a:t>While permission to reprint this publication is not necessary, the citation should be: Simon Technology Center (2016). Technology to Improve Kids’ Educational Success (TIKES), Minneapolis, MN, PACER Center. </a:t>
            </a:r>
          </a:p>
          <a:p>
            <a:pPr marL="0" indent="0">
              <a:buNone/>
            </a:pPr>
            <a:endParaRPr lang="en-US" sz="1200" dirty="0"/>
          </a:p>
          <a:p>
            <a:pPr marL="0" indent="0">
              <a:buNone/>
            </a:pPr>
            <a:r>
              <a:rPr lang="en-US" sz="1200" dirty="0"/>
              <a:t>Alternate formats available upon request.</a:t>
            </a:r>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58</a:t>
            </a:fld>
            <a:endParaRPr lang="en-US"/>
          </a:p>
        </p:txBody>
      </p:sp>
    </p:spTree>
    <p:extLst>
      <p:ext uri="{BB962C8B-B14F-4D97-AF65-F5344CB8AC3E}">
        <p14:creationId xmlns:p14="http://schemas.microsoft.com/office/powerpoint/2010/main" val="195292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Slide 6:  Session Agenda</a:t>
            </a:r>
          </a:p>
          <a:p>
            <a:endParaRPr lang="en-US" b="1" dirty="0">
              <a:solidFill>
                <a:schemeClr val="tx1"/>
              </a:solidFill>
            </a:endParaRPr>
          </a:p>
          <a:p>
            <a:r>
              <a:rPr lang="en-US" b="1" dirty="0">
                <a:solidFill>
                  <a:schemeClr val="tx1"/>
                </a:solidFill>
              </a:rPr>
              <a:t>Presenter Notes: </a:t>
            </a:r>
          </a:p>
          <a:p>
            <a:r>
              <a:rPr lang="en-US" b="1" dirty="0">
                <a:solidFill>
                  <a:schemeClr val="tx1"/>
                </a:solidFill>
              </a:rPr>
              <a:t> </a:t>
            </a:r>
            <a:r>
              <a:rPr lang="en-US" dirty="0">
                <a:solidFill>
                  <a:schemeClr val="tx1"/>
                </a:solidFill>
              </a:rPr>
              <a:t>“</a:t>
            </a:r>
            <a:r>
              <a:rPr lang="en-US" sz="1200" dirty="0">
                <a:solidFill>
                  <a:schemeClr val="tx1"/>
                </a:solidFill>
              </a:rPr>
              <a:t>The Child-Centered AT Plan: A Process for Including Assistive Technology (AT)</a:t>
            </a:r>
            <a:r>
              <a:rPr lang="en-US" baseline="0" dirty="0">
                <a:solidFill>
                  <a:schemeClr val="tx1"/>
                </a:solidFill>
              </a:rPr>
              <a:t>” is a workshop designed to help educators and families learn about three tools to help Individual Family Service Plan (or IFSP) and Individualized Education Program (or IEP) teams consider assistive technology for children ages birth to 5.  Including AT in the the IFSP or IEP, or “Consideration of AT,” is a legal requirement as part of the Individuals with Disabilities Education Act (IDEA). </a:t>
            </a:r>
          </a:p>
          <a:p>
            <a:endParaRPr lang="en-US" baseline="0" dirty="0">
              <a:solidFill>
                <a:schemeClr val="tx1"/>
              </a:solidFill>
            </a:endParaRPr>
          </a:p>
          <a:p>
            <a:r>
              <a:rPr lang="en-US" baseline="0" dirty="0">
                <a:solidFill>
                  <a:schemeClr val="tx1"/>
                </a:solidFill>
              </a:rPr>
              <a:t>This presentation will review the legal requirements for consideration, introduce three easy-to-use and helpful documents, review how to use these documents, and discuss some commonly asked questions.</a:t>
            </a:r>
          </a:p>
          <a:p>
            <a:endParaRPr lang="en-US" baseline="0" dirty="0">
              <a:solidFill>
                <a:schemeClr val="tx1"/>
              </a:solidFill>
            </a:endParaRPr>
          </a:p>
          <a:p>
            <a:r>
              <a:rPr lang="en-US" b="1" baseline="0" dirty="0">
                <a:solidFill>
                  <a:schemeClr val="tx1"/>
                </a:solidFill>
              </a:rPr>
              <a:t>NOTE TO PRESENTERS:  If you are an early intervention provider only working with children with disabilities ages birth to 3 you can hide slides 31-44 (Using the Consideration Tools: IEP).  If you are an early childhood education provider only working with children with disabilities ages 3 to 5, you can hide slides 16-30 (Using the Consideration Tools: IFSP).</a:t>
            </a:r>
          </a:p>
        </p:txBody>
      </p:sp>
      <p:sp>
        <p:nvSpPr>
          <p:cNvPr id="4" name="Slide Number Placeholder 3"/>
          <p:cNvSpPr>
            <a:spLocks noGrp="1"/>
          </p:cNvSpPr>
          <p:nvPr>
            <p:ph type="sldNum" sz="quarter" idx="10"/>
          </p:nvPr>
        </p:nvSpPr>
        <p:spPr/>
        <p:txBody>
          <a:bodyPr/>
          <a:lstStyle/>
          <a:p>
            <a:fld id="{7B086BE1-6334-4394-8C32-54D68468D27E}" type="slidenum">
              <a:rPr lang="en-US" smtClean="0"/>
              <a:t>6</a:t>
            </a:fld>
            <a:endParaRPr lang="en-US"/>
          </a:p>
        </p:txBody>
      </p:sp>
    </p:spTree>
    <p:extLst>
      <p:ext uri="{BB962C8B-B14F-4D97-AF65-F5344CB8AC3E}">
        <p14:creationId xmlns:p14="http://schemas.microsoft.com/office/powerpoint/2010/main" val="122459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7:  Reviewing Legal Requirements</a:t>
            </a:r>
          </a:p>
          <a:p>
            <a:endParaRPr lang="en-US" b="1" baseline="0" dirty="0"/>
          </a:p>
          <a:p>
            <a:r>
              <a:rPr lang="en-US" b="0" baseline="0" dirty="0"/>
              <a:t>(Transition slide leading into the review of legal requirements for considering assistive technology in the Individual Family Service Plan (IFSP) and the Individualized Education Program (IEP).)</a:t>
            </a:r>
            <a:endParaRPr lang="en-US" b="0" dirty="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7</a:t>
            </a:fld>
            <a:endParaRPr lang="en-US"/>
          </a:p>
        </p:txBody>
      </p:sp>
    </p:spTree>
    <p:extLst>
      <p:ext uri="{BB962C8B-B14F-4D97-AF65-F5344CB8AC3E}">
        <p14:creationId xmlns:p14="http://schemas.microsoft.com/office/powerpoint/2010/main" val="363701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EAEBEA46-8841-4877-A399-FD6C4FB3E7EA}" type="slidenum">
              <a:rPr lang="en-US" altLang="en-US"/>
              <a:pPr eaLnBrk="1" hangingPunct="1"/>
              <a:t>8</a:t>
            </a:fld>
            <a:endParaRPr lang="en-US" altLang="en-US"/>
          </a:p>
        </p:txBody>
      </p:sp>
      <p:sp>
        <p:nvSpPr>
          <p:cNvPr id="65539" name="Rectangle 2"/>
          <p:cNvSpPr>
            <a:spLocks noGrp="1" noRot="1" noChangeAspect="1" noChangeArrowheads="1" noTextEdit="1"/>
          </p:cNvSpPr>
          <p:nvPr>
            <p:ph type="sldImg"/>
          </p:nvPr>
        </p:nvSpPr>
        <p:spPr>
          <a:xfrm>
            <a:off x="1181100" y="696913"/>
            <a:ext cx="4649788" cy="3486150"/>
          </a:xfrm>
          <a:ln/>
        </p:spPr>
      </p:sp>
      <p:sp>
        <p:nvSpPr>
          <p:cNvPr id="65540" name="Rectangle 3"/>
          <p:cNvSpPr>
            <a:spLocks noGrp="1" noChangeArrowheads="1"/>
          </p:cNvSpPr>
          <p:nvPr>
            <p:ph type="body" idx="1"/>
          </p:nvPr>
        </p:nvSpPr>
        <p:spPr>
          <a:xfrm>
            <a:off x="934720" y="4415790"/>
            <a:ext cx="5140960" cy="4183380"/>
          </a:xfrm>
          <a:noFill/>
        </p:spPr>
        <p:txBody>
          <a:bodyPr lIns="89719" tIns="44859" rIns="89719" bIns="44859"/>
          <a:lstStyle/>
          <a:p>
            <a:r>
              <a:rPr lang="en-US" b="1" dirty="0"/>
              <a:t>Slide 8:  Individuals with Disabilities Education Act (IDEA)</a:t>
            </a:r>
          </a:p>
          <a:p>
            <a:endParaRPr lang="en-US" b="1" dirty="0"/>
          </a:p>
          <a:p>
            <a:r>
              <a:rPr lang="en-US" b="1" dirty="0"/>
              <a:t>Presenter Notes:</a:t>
            </a:r>
          </a:p>
          <a:p>
            <a:pPr eaLnBrk="1" hangingPunct="1"/>
            <a:r>
              <a:rPr lang="en-US" altLang="en-US" dirty="0"/>
              <a:t>Let’s review.  In a previous workshop, “Including Assistive Technology</a:t>
            </a:r>
            <a:r>
              <a:rPr lang="en-US" altLang="en-US" baseline="0" dirty="0"/>
              <a:t> (AT) in the Individual Family Service Plan (IFSP) and Individualized Education Program (IEP),” we introduced the process for considering assistive technology. </a:t>
            </a:r>
            <a:r>
              <a:rPr lang="en-US" altLang="en-US" dirty="0"/>
              <a:t>The Individuals with Disabilities Education Act, or IDEA, is the federal special education law that addresses services for children with disabilities.</a:t>
            </a:r>
            <a:r>
              <a:rPr lang="en-US" altLang="en-US" baseline="0" dirty="0"/>
              <a:t> It was</a:t>
            </a:r>
            <a:r>
              <a:rPr lang="en-US" altLang="en-US" dirty="0"/>
              <a:t> signed into law in 1975.</a:t>
            </a:r>
            <a:r>
              <a:rPr lang="en-US" altLang="en-US" baseline="0" dirty="0"/>
              <a:t>  </a:t>
            </a:r>
            <a:r>
              <a:rPr lang="en-US" altLang="en-US" dirty="0"/>
              <a:t>This law requires schools to provide necessary assistive technology devices and services to help children with disabilities receive an appropriate education. Simply</a:t>
            </a:r>
            <a:r>
              <a:rPr lang="en-US" altLang="en-US" baseline="0" dirty="0"/>
              <a:t> said, for </a:t>
            </a:r>
            <a:r>
              <a:rPr lang="en-US" altLang="en-US" dirty="0"/>
              <a:t>every child with an IFSP</a:t>
            </a:r>
            <a:r>
              <a:rPr lang="en-US" altLang="en-US" baseline="0" dirty="0"/>
              <a:t> or </a:t>
            </a:r>
            <a:r>
              <a:rPr lang="en-US" altLang="en-US" dirty="0"/>
              <a:t>IEP, assistive technology must be considered.</a:t>
            </a:r>
          </a:p>
        </p:txBody>
      </p:sp>
    </p:spTree>
    <p:extLst>
      <p:ext uri="{BB962C8B-B14F-4D97-AF65-F5344CB8AC3E}">
        <p14:creationId xmlns:p14="http://schemas.microsoft.com/office/powerpoint/2010/main" val="95294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EAEBEA46-8841-4877-A399-FD6C4FB3E7EA}" type="slidenum">
              <a:rPr lang="en-US" altLang="en-US"/>
              <a:pPr eaLnBrk="1" hangingPunct="1"/>
              <a:t>9</a:t>
            </a:fld>
            <a:endParaRPr lang="en-US" altLang="en-US"/>
          </a:p>
        </p:txBody>
      </p:sp>
      <p:sp>
        <p:nvSpPr>
          <p:cNvPr id="65539" name="Rectangle 2"/>
          <p:cNvSpPr>
            <a:spLocks noGrp="1" noRot="1" noChangeAspect="1" noChangeArrowheads="1" noTextEdit="1"/>
          </p:cNvSpPr>
          <p:nvPr>
            <p:ph type="sldImg"/>
          </p:nvPr>
        </p:nvSpPr>
        <p:spPr>
          <a:xfrm>
            <a:off x="1181100" y="696913"/>
            <a:ext cx="4649788" cy="3486150"/>
          </a:xfrm>
          <a:ln/>
        </p:spPr>
      </p:sp>
      <p:sp>
        <p:nvSpPr>
          <p:cNvPr id="65540" name="Rectangle 3"/>
          <p:cNvSpPr>
            <a:spLocks noGrp="1" noChangeArrowheads="1"/>
          </p:cNvSpPr>
          <p:nvPr>
            <p:ph type="body" idx="1"/>
          </p:nvPr>
        </p:nvSpPr>
        <p:spPr>
          <a:xfrm>
            <a:off x="934720" y="4415790"/>
            <a:ext cx="5140960" cy="4183380"/>
          </a:xfrm>
          <a:noFill/>
        </p:spPr>
        <p:txBody>
          <a:bodyPr lIns="89719" tIns="44859" rIns="89719" bIns="44859"/>
          <a:lstStyle/>
          <a:p>
            <a:r>
              <a:rPr lang="en-US" b="1" dirty="0"/>
              <a:t>Slide 9:  Individuals with Disabilities Education Act (IDEA)</a:t>
            </a:r>
          </a:p>
          <a:p>
            <a:endParaRPr lang="en-US" b="1" dirty="0"/>
          </a:p>
          <a:p>
            <a:r>
              <a:rPr lang="en-US" b="1" dirty="0"/>
              <a:t>Presenter Notes:</a:t>
            </a:r>
            <a:endParaRPr lang="en-US" altLang="en-US" dirty="0"/>
          </a:p>
          <a:p>
            <a:pPr eaLnBrk="1" hangingPunct="1"/>
            <a:r>
              <a:rPr lang="en-US" altLang="en-US" b="0" dirty="0"/>
              <a:t>The law tells us to consider assistive technology, but it does not tell us how to consider assistive technology.  Although</a:t>
            </a:r>
            <a:r>
              <a:rPr lang="en-US" altLang="en-US" b="0" baseline="0" dirty="0"/>
              <a:t> it does not outline this process for us, it is important to consider assistive technology and to document this consideration process.  </a:t>
            </a:r>
          </a:p>
          <a:p>
            <a:pPr eaLnBrk="1" hangingPunct="1"/>
            <a:endParaRPr lang="en-US" altLang="en-US" b="0" baseline="0" dirty="0"/>
          </a:p>
          <a:p>
            <a:pPr eaLnBrk="1" hangingPunct="1"/>
            <a:r>
              <a:rPr lang="en-US" altLang="en-US" b="0" baseline="0" dirty="0"/>
              <a:t>Ask your administrator about the district’s guidelines for documenting the consideration of AT.  Documenting gives clear evidence that you have indeed considered assistive technology and clearly communicates with all team members, including the family, what AT is being tried or used with a child.</a:t>
            </a:r>
          </a:p>
        </p:txBody>
      </p:sp>
    </p:spTree>
    <p:extLst>
      <p:ext uri="{BB962C8B-B14F-4D97-AF65-F5344CB8AC3E}">
        <p14:creationId xmlns:p14="http://schemas.microsoft.com/office/powerpoint/2010/main" val="4073417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3597" name="Picture 45" descr="shutterstock_156187"/>
          <p:cNvPicPr>
            <a:picLocks noChangeAspect="1" noChangeArrowheads="1"/>
          </p:cNvPicPr>
          <p:nvPr/>
        </p:nvPicPr>
        <p:blipFill>
          <a:blip r:embed="rId2" cstate="print"/>
          <a:srcRect l="14050" r="9917"/>
          <a:stretch>
            <a:fillRect/>
          </a:stretch>
        </p:blipFill>
        <p:spPr bwMode="auto">
          <a:xfrm>
            <a:off x="7391400" y="1905000"/>
            <a:ext cx="1752600" cy="1536700"/>
          </a:xfrm>
          <a:prstGeom prst="rect">
            <a:avLst/>
          </a:prstGeom>
          <a:noFill/>
        </p:spPr>
      </p:pic>
      <p:pic>
        <p:nvPicPr>
          <p:cNvPr id="23598" name="Picture 46" descr="041"/>
          <p:cNvPicPr>
            <a:picLocks noChangeAspect="1" noChangeArrowheads="1"/>
          </p:cNvPicPr>
          <p:nvPr/>
        </p:nvPicPr>
        <p:blipFill>
          <a:blip r:embed="rId3" cstate="print"/>
          <a:srcRect l="20833" t="8333" r="7292" b="8333"/>
          <a:stretch>
            <a:fillRect/>
          </a:stretch>
        </p:blipFill>
        <p:spPr bwMode="auto">
          <a:xfrm>
            <a:off x="1828800" y="1905000"/>
            <a:ext cx="1752600" cy="1524000"/>
          </a:xfrm>
          <a:prstGeom prst="rect">
            <a:avLst/>
          </a:prstGeom>
          <a:noFill/>
        </p:spPr>
      </p:pic>
      <p:pic>
        <p:nvPicPr>
          <p:cNvPr id="23599" name="Picture 47" descr="shutterstock_1316443"/>
          <p:cNvPicPr>
            <a:picLocks noChangeAspect="1" noChangeArrowheads="1"/>
          </p:cNvPicPr>
          <p:nvPr/>
        </p:nvPicPr>
        <p:blipFill>
          <a:blip r:embed="rId4" cstate="print"/>
          <a:srcRect l="4131"/>
          <a:stretch>
            <a:fillRect/>
          </a:stretch>
        </p:blipFill>
        <p:spPr bwMode="auto">
          <a:xfrm>
            <a:off x="5562600" y="1905000"/>
            <a:ext cx="1768475" cy="1536700"/>
          </a:xfrm>
          <a:prstGeom prst="rect">
            <a:avLst/>
          </a:prstGeom>
          <a:noFill/>
        </p:spPr>
      </p:pic>
      <p:pic>
        <p:nvPicPr>
          <p:cNvPr id="23603" name="Picture 51" descr="IMG_1196"/>
          <p:cNvPicPr>
            <a:picLocks noChangeAspect="1" noChangeArrowheads="1"/>
          </p:cNvPicPr>
          <p:nvPr/>
        </p:nvPicPr>
        <p:blipFill>
          <a:blip r:embed="rId5" cstate="print"/>
          <a:srcRect t="6250" r="4167" b="31250"/>
          <a:stretch>
            <a:fillRect/>
          </a:stretch>
        </p:blipFill>
        <p:spPr bwMode="auto">
          <a:xfrm>
            <a:off x="0" y="1905000"/>
            <a:ext cx="1752600" cy="1524000"/>
          </a:xfrm>
          <a:prstGeom prst="rect">
            <a:avLst/>
          </a:prstGeom>
          <a:noFill/>
        </p:spPr>
      </p:pic>
      <p:pic>
        <p:nvPicPr>
          <p:cNvPr id="23604" name="Picture 52" descr="shutterstock_1928443"/>
          <p:cNvPicPr>
            <a:picLocks noChangeAspect="1" noChangeArrowheads="1"/>
          </p:cNvPicPr>
          <p:nvPr/>
        </p:nvPicPr>
        <p:blipFill>
          <a:blip r:embed="rId6" cstate="print"/>
          <a:srcRect l="20000"/>
          <a:stretch>
            <a:fillRect/>
          </a:stretch>
        </p:blipFill>
        <p:spPr bwMode="auto">
          <a:xfrm>
            <a:off x="3657600" y="1905000"/>
            <a:ext cx="1828800" cy="1524000"/>
          </a:xfrm>
          <a:prstGeom prst="rect">
            <a:avLst/>
          </a:prstGeom>
          <a:noFill/>
        </p:spPr>
      </p:pic>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s-MX"/>
              <a:t>Click to edit Master title style</a:t>
            </a:r>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s-MX"/>
              <a:t>Click to edit Master subtitle style</a:t>
            </a:r>
          </a:p>
        </p:txBody>
      </p:sp>
      <p:sp>
        <p:nvSpPr>
          <p:cNvPr id="23559" name="Rectangle 7"/>
          <p:cNvSpPr>
            <a:spLocks noChangeArrowheads="1"/>
          </p:cNvSpPr>
          <p:nvPr/>
        </p:nvSpPr>
        <p:spPr bwMode="auto">
          <a:xfrm>
            <a:off x="0" y="0"/>
            <a:ext cx="9144000" cy="1828800"/>
          </a:xfrm>
          <a:prstGeom prst="rect">
            <a:avLst/>
          </a:prstGeom>
          <a:solidFill>
            <a:srgbClr val="B71234"/>
          </a:solidFill>
          <a:ln w="9525">
            <a:noFill/>
            <a:miter lim="800000"/>
            <a:headEnd/>
            <a:tailEnd/>
          </a:ln>
          <a:effectLst/>
        </p:spPr>
        <p:txBody>
          <a:bodyPr wrap="none" anchor="ctr"/>
          <a:lstStyle/>
          <a:p>
            <a:endParaRPr lang="en-US" dirty="0"/>
          </a:p>
        </p:txBody>
      </p:sp>
      <p:pic>
        <p:nvPicPr>
          <p:cNvPr id="23574" name="Picture 22" descr="PACER Logo 2-color RGB"/>
          <p:cNvPicPr>
            <a:picLocks noChangeAspect="1" noChangeArrowheads="1"/>
          </p:cNvPicPr>
          <p:nvPr/>
        </p:nvPicPr>
        <p:blipFill>
          <a:blip r:embed="rId7" cstate="print"/>
          <a:srcRect/>
          <a:stretch>
            <a:fillRect/>
          </a:stretch>
        </p:blipFill>
        <p:spPr bwMode="auto">
          <a:xfrm>
            <a:off x="6934200" y="6172200"/>
            <a:ext cx="2133600" cy="452438"/>
          </a:xfrm>
          <a:prstGeom prst="rect">
            <a:avLst/>
          </a:prstGeom>
          <a:noFill/>
        </p:spPr>
      </p:pic>
      <p:sp>
        <p:nvSpPr>
          <p:cNvPr id="23575" name="Rectangle 23"/>
          <p:cNvSpPr>
            <a:spLocks noChangeArrowheads="1"/>
          </p:cNvSpPr>
          <p:nvPr/>
        </p:nvSpPr>
        <p:spPr bwMode="auto">
          <a:xfrm>
            <a:off x="0" y="6629400"/>
            <a:ext cx="9144000" cy="228600"/>
          </a:xfrm>
          <a:prstGeom prst="rect">
            <a:avLst/>
          </a:prstGeom>
          <a:solidFill>
            <a:srgbClr val="B71234"/>
          </a:solidFill>
          <a:ln w="9525">
            <a:noFill/>
            <a:miter lim="800000"/>
            <a:headEnd/>
            <a:tailEnd/>
          </a:ln>
          <a:effectLst/>
        </p:spPr>
        <p:txBody>
          <a:bodyPr wrap="none" anchor="ctr"/>
          <a:lstStyle/>
          <a:p>
            <a:endParaRPr lang="en-US" dirty="0"/>
          </a:p>
        </p:txBody>
      </p:sp>
      <p:sp>
        <p:nvSpPr>
          <p:cNvPr id="23576" name="Rectangle 24"/>
          <p:cNvSpPr>
            <a:spLocks noGrp="1" noChangeArrowheads="1"/>
          </p:cNvSpPr>
          <p:nvPr>
            <p:ph type="ftr" sz="quarter" idx="3"/>
          </p:nvPr>
        </p:nvSpPr>
        <p:spPr bwMode="auto">
          <a:xfrm>
            <a:off x="76200" y="6384925"/>
            <a:ext cx="3505200" cy="2444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b="1">
                <a:solidFill>
                  <a:srgbClr val="B71234"/>
                </a:solidFill>
                <a:latin typeface="+mn-lt"/>
              </a:defRPr>
            </a:lvl1pPr>
          </a:lstStyle>
          <a:p>
            <a:r>
              <a:rPr lang="en-US" dirty="0"/>
              <a:t>© 2007, PACER Center</a:t>
            </a:r>
          </a:p>
        </p:txBody>
      </p:sp>
      <p:sp>
        <p:nvSpPr>
          <p:cNvPr id="23582" name="Line 30"/>
          <p:cNvSpPr>
            <a:spLocks noChangeShapeType="1"/>
          </p:cNvSpPr>
          <p:nvPr/>
        </p:nvSpPr>
        <p:spPr bwMode="auto">
          <a:xfrm>
            <a:off x="0" y="1905000"/>
            <a:ext cx="9144000" cy="0"/>
          </a:xfrm>
          <a:prstGeom prst="line">
            <a:avLst/>
          </a:prstGeom>
          <a:noFill/>
          <a:ln w="9525">
            <a:solidFill>
              <a:schemeClr val="tx1"/>
            </a:solidFill>
            <a:round/>
            <a:headEnd/>
            <a:tailEnd/>
          </a:ln>
          <a:effectLst/>
        </p:spPr>
        <p:txBody>
          <a:bodyPr/>
          <a:lstStyle/>
          <a:p>
            <a:endParaRPr lang="en-US" dirty="0"/>
          </a:p>
        </p:txBody>
      </p:sp>
      <p:sp>
        <p:nvSpPr>
          <p:cNvPr id="23583" name="Line 31"/>
          <p:cNvSpPr>
            <a:spLocks noChangeShapeType="1"/>
          </p:cNvSpPr>
          <p:nvPr/>
        </p:nvSpPr>
        <p:spPr bwMode="auto">
          <a:xfrm>
            <a:off x="0" y="3429000"/>
            <a:ext cx="9144000" cy="0"/>
          </a:xfrm>
          <a:prstGeom prst="line">
            <a:avLst/>
          </a:prstGeom>
          <a:noFill/>
          <a:ln w="9525">
            <a:solidFill>
              <a:schemeClr val="tx1"/>
            </a:solidFill>
            <a:round/>
            <a:headEnd/>
            <a:tailEnd/>
          </a:ln>
          <a:effectLst/>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MX" dirty="0"/>
              <a:t>Page </a:t>
            </a:r>
            <a:fld id="{D956CA73-587C-4D4F-A789-877EAEB1E08D}" type="slidenum">
              <a:rPr lang="es-MX"/>
              <a:pPr/>
              <a:t>‹#›</a:t>
            </a:fld>
            <a:endParaRPr lang="es-MX" dirty="0"/>
          </a:p>
        </p:txBody>
      </p:sp>
    </p:spTree>
    <p:extLst>
      <p:ext uri="{BB962C8B-B14F-4D97-AF65-F5344CB8AC3E}">
        <p14:creationId xmlns:p14="http://schemas.microsoft.com/office/powerpoint/2010/main" val="7348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3568" name="Picture 16" descr="shutterstock_246315"/>
          <p:cNvPicPr>
            <a:picLocks noChangeAspect="1" noChangeArrowheads="1"/>
          </p:cNvPicPr>
          <p:nvPr/>
        </p:nvPicPr>
        <p:blipFill>
          <a:blip r:embed="rId2" cstate="print"/>
          <a:srcRect/>
          <a:stretch>
            <a:fillRect/>
          </a:stretch>
        </p:blipFill>
        <p:spPr bwMode="auto">
          <a:xfrm>
            <a:off x="7391400" y="1909763"/>
            <a:ext cx="1752600" cy="1519237"/>
          </a:xfrm>
          <a:prstGeom prst="rect">
            <a:avLst/>
          </a:prstGeom>
          <a:noFill/>
        </p:spPr>
      </p:pic>
      <p:pic>
        <p:nvPicPr>
          <p:cNvPr id="23569" name="Picture 17" descr="shutterstock_487870"/>
          <p:cNvPicPr>
            <a:picLocks noChangeAspect="1" noChangeArrowheads="1"/>
          </p:cNvPicPr>
          <p:nvPr/>
        </p:nvPicPr>
        <p:blipFill>
          <a:blip r:embed="rId3" cstate="print"/>
          <a:srcRect t="-523"/>
          <a:stretch>
            <a:fillRect/>
          </a:stretch>
        </p:blipFill>
        <p:spPr bwMode="auto">
          <a:xfrm>
            <a:off x="0" y="1905000"/>
            <a:ext cx="1752600" cy="1524000"/>
          </a:xfrm>
          <a:prstGeom prst="rect">
            <a:avLst/>
          </a:prstGeom>
          <a:noFill/>
        </p:spPr>
      </p:pic>
      <p:pic>
        <p:nvPicPr>
          <p:cNvPr id="23570" name="Picture 18" descr="shutterstock_521016"/>
          <p:cNvPicPr>
            <a:picLocks noChangeAspect="1" noChangeArrowheads="1"/>
          </p:cNvPicPr>
          <p:nvPr/>
        </p:nvPicPr>
        <p:blipFill>
          <a:blip r:embed="rId4" cstate="print"/>
          <a:srcRect t="-629"/>
          <a:stretch>
            <a:fillRect/>
          </a:stretch>
        </p:blipFill>
        <p:spPr bwMode="auto">
          <a:xfrm>
            <a:off x="3733800" y="1905000"/>
            <a:ext cx="1752600" cy="1524000"/>
          </a:xfrm>
          <a:prstGeom prst="rect">
            <a:avLst/>
          </a:prstGeom>
          <a:noFill/>
        </p:spPr>
      </p:pic>
      <p:pic>
        <p:nvPicPr>
          <p:cNvPr id="23571" name="Picture 19" descr="shutterstock_677250"/>
          <p:cNvPicPr>
            <a:picLocks noChangeAspect="1" noChangeArrowheads="1"/>
          </p:cNvPicPr>
          <p:nvPr/>
        </p:nvPicPr>
        <p:blipFill>
          <a:blip r:embed="rId5" cstate="print"/>
          <a:srcRect t="-209"/>
          <a:stretch>
            <a:fillRect/>
          </a:stretch>
        </p:blipFill>
        <p:spPr bwMode="auto">
          <a:xfrm>
            <a:off x="5562600" y="1905000"/>
            <a:ext cx="1752600" cy="1520825"/>
          </a:xfrm>
          <a:prstGeom prst="rect">
            <a:avLst/>
          </a:prstGeom>
          <a:noFill/>
        </p:spPr>
      </p:pic>
      <p:pic>
        <p:nvPicPr>
          <p:cNvPr id="23573" name="Picture 21" descr="shutterstock_723372"/>
          <p:cNvPicPr>
            <a:picLocks noChangeAspect="1" noChangeArrowheads="1"/>
          </p:cNvPicPr>
          <p:nvPr/>
        </p:nvPicPr>
        <p:blipFill>
          <a:blip r:embed="rId6" cstate="print"/>
          <a:srcRect t="6976"/>
          <a:stretch>
            <a:fillRect/>
          </a:stretch>
        </p:blipFill>
        <p:spPr bwMode="auto">
          <a:xfrm>
            <a:off x="1828800" y="1905000"/>
            <a:ext cx="1828800" cy="1524000"/>
          </a:xfrm>
          <a:prstGeom prst="rect">
            <a:avLst/>
          </a:prstGeom>
          <a:noFill/>
        </p:spPr>
      </p:pic>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s-MX"/>
              <a:t>Click to edit Master title style</a:t>
            </a:r>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s-MX"/>
              <a:t>Click to edit Master subtitle style</a:t>
            </a:r>
          </a:p>
        </p:txBody>
      </p:sp>
      <p:sp>
        <p:nvSpPr>
          <p:cNvPr id="23559" name="Rectangle 7"/>
          <p:cNvSpPr>
            <a:spLocks noChangeArrowheads="1"/>
          </p:cNvSpPr>
          <p:nvPr/>
        </p:nvSpPr>
        <p:spPr bwMode="auto">
          <a:xfrm>
            <a:off x="0" y="0"/>
            <a:ext cx="9144000" cy="1828800"/>
          </a:xfrm>
          <a:prstGeom prst="rect">
            <a:avLst/>
          </a:prstGeom>
          <a:solidFill>
            <a:srgbClr val="00ADD0"/>
          </a:solidFill>
          <a:ln w="9525">
            <a:noFill/>
            <a:miter lim="800000"/>
            <a:headEnd/>
            <a:tailEnd/>
          </a:ln>
          <a:effectLst/>
        </p:spPr>
        <p:txBody>
          <a:bodyPr wrap="none" anchor="ctr"/>
          <a:lstStyle/>
          <a:p>
            <a:endParaRPr lang="en-US">
              <a:solidFill>
                <a:srgbClr val="000000"/>
              </a:solidFill>
              <a:latin typeface="Century Gothic"/>
              <a:cs typeface="Arial"/>
            </a:endParaRPr>
          </a:p>
        </p:txBody>
      </p:sp>
      <p:sp>
        <p:nvSpPr>
          <p:cNvPr id="23565" name="Line 13"/>
          <p:cNvSpPr>
            <a:spLocks noChangeShapeType="1"/>
          </p:cNvSpPr>
          <p:nvPr/>
        </p:nvSpPr>
        <p:spPr bwMode="auto">
          <a:xfrm>
            <a:off x="0" y="3429000"/>
            <a:ext cx="9144000" cy="0"/>
          </a:xfrm>
          <a:prstGeom prst="line">
            <a:avLst/>
          </a:prstGeom>
          <a:noFill/>
          <a:ln w="9525">
            <a:solidFill>
              <a:schemeClr val="tx1"/>
            </a:solidFill>
            <a:round/>
            <a:headEnd/>
            <a:tailEnd/>
          </a:ln>
          <a:effectLst/>
        </p:spPr>
        <p:txBody>
          <a:bodyPr/>
          <a:lstStyle/>
          <a:p>
            <a:endParaRPr lang="en-US">
              <a:solidFill>
                <a:srgbClr val="000000"/>
              </a:solidFill>
              <a:latin typeface="Century Gothic"/>
              <a:cs typeface="Arial"/>
            </a:endParaRPr>
          </a:p>
        </p:txBody>
      </p:sp>
      <p:sp>
        <p:nvSpPr>
          <p:cNvPr id="23566" name="Line 14"/>
          <p:cNvSpPr>
            <a:spLocks noChangeShapeType="1"/>
          </p:cNvSpPr>
          <p:nvPr/>
        </p:nvSpPr>
        <p:spPr bwMode="auto">
          <a:xfrm>
            <a:off x="0" y="1905000"/>
            <a:ext cx="9144000" cy="0"/>
          </a:xfrm>
          <a:prstGeom prst="line">
            <a:avLst/>
          </a:prstGeom>
          <a:noFill/>
          <a:ln w="9525">
            <a:solidFill>
              <a:schemeClr val="tx1"/>
            </a:solidFill>
            <a:round/>
            <a:headEnd/>
            <a:tailEnd/>
          </a:ln>
          <a:effectLst/>
        </p:spPr>
        <p:txBody>
          <a:bodyPr/>
          <a:lstStyle/>
          <a:p>
            <a:endParaRPr lang="en-US">
              <a:solidFill>
                <a:srgbClr val="000000"/>
              </a:solidFill>
              <a:latin typeface="Century Gothic"/>
              <a:cs typeface="Arial"/>
            </a:endParaRPr>
          </a:p>
        </p:txBody>
      </p:sp>
      <p:pic>
        <p:nvPicPr>
          <p:cNvPr id="23574" name="Picture 22" descr="PACER Logo 2-color RGB"/>
          <p:cNvPicPr>
            <a:picLocks noChangeAspect="1" noChangeArrowheads="1"/>
          </p:cNvPicPr>
          <p:nvPr/>
        </p:nvPicPr>
        <p:blipFill>
          <a:blip r:embed="rId7" cstate="print"/>
          <a:srcRect/>
          <a:stretch>
            <a:fillRect/>
          </a:stretch>
        </p:blipFill>
        <p:spPr bwMode="auto">
          <a:xfrm>
            <a:off x="6934200" y="6172200"/>
            <a:ext cx="2133600" cy="452438"/>
          </a:xfrm>
          <a:prstGeom prst="rect">
            <a:avLst/>
          </a:prstGeom>
          <a:noFill/>
        </p:spPr>
      </p:pic>
      <p:sp>
        <p:nvSpPr>
          <p:cNvPr id="23575" name="Rectangle 23"/>
          <p:cNvSpPr>
            <a:spLocks noChangeArrowheads="1"/>
          </p:cNvSpPr>
          <p:nvPr/>
        </p:nvSpPr>
        <p:spPr bwMode="auto">
          <a:xfrm>
            <a:off x="0" y="6629400"/>
            <a:ext cx="9144000" cy="228600"/>
          </a:xfrm>
          <a:prstGeom prst="rect">
            <a:avLst/>
          </a:prstGeom>
          <a:solidFill>
            <a:srgbClr val="00ADD0"/>
          </a:solidFill>
          <a:ln w="9525">
            <a:noFill/>
            <a:miter lim="800000"/>
            <a:headEnd/>
            <a:tailEnd/>
          </a:ln>
          <a:effectLst/>
        </p:spPr>
        <p:txBody>
          <a:bodyPr wrap="none" anchor="ctr"/>
          <a:lstStyle/>
          <a:p>
            <a:endParaRPr lang="en-US">
              <a:solidFill>
                <a:srgbClr val="000000"/>
              </a:solidFill>
              <a:latin typeface="Century Gothic"/>
              <a:cs typeface="Arial"/>
            </a:endParaRPr>
          </a:p>
        </p:txBody>
      </p:sp>
      <p:sp>
        <p:nvSpPr>
          <p:cNvPr id="23576" name="Rectangle 24"/>
          <p:cNvSpPr>
            <a:spLocks noGrp="1" noChangeArrowheads="1"/>
          </p:cNvSpPr>
          <p:nvPr>
            <p:ph type="ftr" sz="quarter" idx="3"/>
          </p:nvPr>
        </p:nvSpPr>
        <p:spPr bwMode="auto">
          <a:xfrm>
            <a:off x="76200" y="6384925"/>
            <a:ext cx="3505200" cy="2444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b="1">
                <a:solidFill>
                  <a:srgbClr val="00ADD0"/>
                </a:solidFill>
                <a:latin typeface="+mn-lt"/>
              </a:defRPr>
            </a:lvl1pPr>
          </a:lstStyle>
          <a:p>
            <a:r>
              <a:rPr lang="en-US">
                <a:latin typeface="Century Gothic"/>
                <a:cs typeface="Arial"/>
              </a:rPr>
              <a:t>© 2007, PACER Center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3568" name="Picture 16" descr="shutterstock_246315"/>
          <p:cNvPicPr>
            <a:picLocks noChangeAspect="1" noChangeArrowheads="1"/>
          </p:cNvPicPr>
          <p:nvPr/>
        </p:nvPicPr>
        <p:blipFill>
          <a:blip r:embed="rId2" cstate="print"/>
          <a:srcRect/>
          <a:stretch>
            <a:fillRect/>
          </a:stretch>
        </p:blipFill>
        <p:spPr bwMode="auto">
          <a:xfrm>
            <a:off x="7391400" y="1909763"/>
            <a:ext cx="1752600" cy="1519237"/>
          </a:xfrm>
          <a:prstGeom prst="rect">
            <a:avLst/>
          </a:prstGeom>
          <a:noFill/>
        </p:spPr>
      </p:pic>
      <p:pic>
        <p:nvPicPr>
          <p:cNvPr id="23569" name="Picture 17" descr="shutterstock_487870"/>
          <p:cNvPicPr>
            <a:picLocks noChangeAspect="1" noChangeArrowheads="1"/>
          </p:cNvPicPr>
          <p:nvPr/>
        </p:nvPicPr>
        <p:blipFill>
          <a:blip r:embed="rId3" cstate="print"/>
          <a:srcRect t="-523"/>
          <a:stretch>
            <a:fillRect/>
          </a:stretch>
        </p:blipFill>
        <p:spPr bwMode="auto">
          <a:xfrm>
            <a:off x="0" y="1905000"/>
            <a:ext cx="1752600" cy="1524000"/>
          </a:xfrm>
          <a:prstGeom prst="rect">
            <a:avLst/>
          </a:prstGeom>
          <a:noFill/>
        </p:spPr>
      </p:pic>
      <p:pic>
        <p:nvPicPr>
          <p:cNvPr id="23570" name="Picture 18" descr="shutterstock_521016"/>
          <p:cNvPicPr>
            <a:picLocks noChangeAspect="1" noChangeArrowheads="1"/>
          </p:cNvPicPr>
          <p:nvPr/>
        </p:nvPicPr>
        <p:blipFill>
          <a:blip r:embed="rId4" cstate="print"/>
          <a:srcRect t="-629"/>
          <a:stretch>
            <a:fillRect/>
          </a:stretch>
        </p:blipFill>
        <p:spPr bwMode="auto">
          <a:xfrm>
            <a:off x="3733800" y="1905000"/>
            <a:ext cx="1752600" cy="1524000"/>
          </a:xfrm>
          <a:prstGeom prst="rect">
            <a:avLst/>
          </a:prstGeom>
          <a:noFill/>
        </p:spPr>
      </p:pic>
      <p:pic>
        <p:nvPicPr>
          <p:cNvPr id="23571" name="Picture 19" descr="shutterstock_677250"/>
          <p:cNvPicPr>
            <a:picLocks noChangeAspect="1" noChangeArrowheads="1"/>
          </p:cNvPicPr>
          <p:nvPr/>
        </p:nvPicPr>
        <p:blipFill>
          <a:blip r:embed="rId5" cstate="print"/>
          <a:srcRect t="-209"/>
          <a:stretch>
            <a:fillRect/>
          </a:stretch>
        </p:blipFill>
        <p:spPr bwMode="auto">
          <a:xfrm>
            <a:off x="5562600" y="1905000"/>
            <a:ext cx="1752600" cy="1520825"/>
          </a:xfrm>
          <a:prstGeom prst="rect">
            <a:avLst/>
          </a:prstGeom>
          <a:noFill/>
        </p:spPr>
      </p:pic>
      <p:pic>
        <p:nvPicPr>
          <p:cNvPr id="23573" name="Picture 21" descr="shutterstock_723372"/>
          <p:cNvPicPr>
            <a:picLocks noChangeAspect="1" noChangeArrowheads="1"/>
          </p:cNvPicPr>
          <p:nvPr/>
        </p:nvPicPr>
        <p:blipFill>
          <a:blip r:embed="rId6" cstate="print"/>
          <a:srcRect t="6976"/>
          <a:stretch>
            <a:fillRect/>
          </a:stretch>
        </p:blipFill>
        <p:spPr bwMode="auto">
          <a:xfrm>
            <a:off x="1828800" y="1905000"/>
            <a:ext cx="1828800" cy="1524000"/>
          </a:xfrm>
          <a:prstGeom prst="rect">
            <a:avLst/>
          </a:prstGeom>
          <a:noFill/>
        </p:spPr>
      </p:pic>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n-US"/>
              <a:t>Click to edit Master title style</a:t>
            </a:r>
            <a:endParaRPr lang="es-MX"/>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n-US"/>
              <a:t>Click to edit Master subtitle style</a:t>
            </a:r>
            <a:endParaRPr lang="es-MX"/>
          </a:p>
        </p:txBody>
      </p:sp>
      <p:sp>
        <p:nvSpPr>
          <p:cNvPr id="23559" name="Rectangle 7"/>
          <p:cNvSpPr>
            <a:spLocks noChangeArrowheads="1"/>
          </p:cNvSpPr>
          <p:nvPr/>
        </p:nvSpPr>
        <p:spPr bwMode="auto">
          <a:xfrm>
            <a:off x="0" y="0"/>
            <a:ext cx="9144000" cy="18288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a:latin typeface="Century Gothic"/>
              <a:ea typeface="+mn-ea"/>
              <a:cs typeface="Arial"/>
            </a:endParaRPr>
          </a:p>
        </p:txBody>
      </p:sp>
      <p:sp>
        <p:nvSpPr>
          <p:cNvPr id="23565" name="Line 13"/>
          <p:cNvSpPr>
            <a:spLocks noChangeShapeType="1"/>
          </p:cNvSpPr>
          <p:nvPr/>
        </p:nvSpPr>
        <p:spPr bwMode="auto">
          <a:xfrm>
            <a:off x="0" y="3429000"/>
            <a:ext cx="9144000" cy="0"/>
          </a:xfrm>
          <a:prstGeom prst="line">
            <a:avLst/>
          </a:prstGeom>
          <a:noFill/>
          <a:ln w="9525">
            <a:solidFill>
              <a:schemeClr val="tx1"/>
            </a:solidFill>
            <a:round/>
            <a:headEnd/>
            <a:tailEnd/>
          </a:ln>
          <a:effectLst/>
        </p:spPr>
        <p:txBody>
          <a:bodyPr/>
          <a:lstStyle/>
          <a:p>
            <a:pPr fontAlgn="auto">
              <a:spcBef>
                <a:spcPts val="0"/>
              </a:spcBef>
              <a:spcAft>
                <a:spcPts val="0"/>
              </a:spcAft>
            </a:pPr>
            <a:endParaRPr lang="en-US">
              <a:latin typeface="Century Gothic"/>
              <a:ea typeface="+mn-ea"/>
              <a:cs typeface="Arial"/>
            </a:endParaRPr>
          </a:p>
        </p:txBody>
      </p:sp>
      <p:sp>
        <p:nvSpPr>
          <p:cNvPr id="23566" name="Line 14"/>
          <p:cNvSpPr>
            <a:spLocks noChangeShapeType="1"/>
          </p:cNvSpPr>
          <p:nvPr/>
        </p:nvSpPr>
        <p:spPr bwMode="auto">
          <a:xfrm>
            <a:off x="0" y="1905000"/>
            <a:ext cx="9144000" cy="0"/>
          </a:xfrm>
          <a:prstGeom prst="line">
            <a:avLst/>
          </a:prstGeom>
          <a:noFill/>
          <a:ln w="9525">
            <a:solidFill>
              <a:schemeClr val="tx1"/>
            </a:solidFill>
            <a:round/>
            <a:headEnd/>
            <a:tailEnd/>
          </a:ln>
          <a:effectLst/>
        </p:spPr>
        <p:txBody>
          <a:bodyPr/>
          <a:lstStyle/>
          <a:p>
            <a:pPr fontAlgn="auto">
              <a:spcBef>
                <a:spcPts val="0"/>
              </a:spcBef>
              <a:spcAft>
                <a:spcPts val="0"/>
              </a:spcAft>
            </a:pPr>
            <a:endParaRPr lang="en-US">
              <a:latin typeface="Century Gothic"/>
              <a:ea typeface="+mn-ea"/>
              <a:cs typeface="Arial"/>
            </a:endParaRPr>
          </a:p>
        </p:txBody>
      </p:sp>
      <p:pic>
        <p:nvPicPr>
          <p:cNvPr id="23574" name="Picture 22" descr="PACER Logo 2-color RGB"/>
          <p:cNvPicPr>
            <a:picLocks noChangeAspect="1" noChangeArrowheads="1"/>
          </p:cNvPicPr>
          <p:nvPr/>
        </p:nvPicPr>
        <p:blipFill>
          <a:blip r:embed="rId7" cstate="print"/>
          <a:srcRect/>
          <a:stretch>
            <a:fillRect/>
          </a:stretch>
        </p:blipFill>
        <p:spPr bwMode="auto">
          <a:xfrm>
            <a:off x="6934200" y="6172200"/>
            <a:ext cx="2133600" cy="452438"/>
          </a:xfrm>
          <a:prstGeom prst="rect">
            <a:avLst/>
          </a:prstGeom>
          <a:noFill/>
        </p:spPr>
      </p:pic>
      <p:sp>
        <p:nvSpPr>
          <p:cNvPr id="23575" name="Rectangle 23"/>
          <p:cNvSpPr>
            <a:spLocks noChangeArrowheads="1"/>
          </p:cNvSpPr>
          <p:nvPr/>
        </p:nvSpPr>
        <p:spPr bwMode="auto">
          <a:xfrm>
            <a:off x="0" y="6629400"/>
            <a:ext cx="9144000" cy="2286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a:latin typeface="Century Gothic"/>
              <a:ea typeface="+mn-ea"/>
              <a:cs typeface="Arial"/>
            </a:endParaRPr>
          </a:p>
        </p:txBody>
      </p:sp>
      <p:sp>
        <p:nvSpPr>
          <p:cNvPr id="23576" name="Rectangle 24"/>
          <p:cNvSpPr>
            <a:spLocks noGrp="1" noChangeArrowheads="1"/>
          </p:cNvSpPr>
          <p:nvPr>
            <p:ph type="ftr" sz="quarter" idx="3"/>
          </p:nvPr>
        </p:nvSpPr>
        <p:spPr bwMode="auto">
          <a:xfrm>
            <a:off x="76200" y="6384925"/>
            <a:ext cx="3505200" cy="2444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b="1">
                <a:solidFill>
                  <a:srgbClr val="00ADD0"/>
                </a:solidFill>
                <a:latin typeface="+mn-lt"/>
              </a:defRPr>
            </a:lvl1pPr>
          </a:lstStyle>
          <a:p>
            <a:r>
              <a:rPr lang="en-US"/>
              <a:t>© 2007, PACER Center</a:t>
            </a:r>
            <a:endParaRPr lang="en-US" dirty="0"/>
          </a:p>
        </p:txBody>
      </p:sp>
    </p:spTree>
    <p:extLst>
      <p:ext uri="{BB962C8B-B14F-4D97-AF65-F5344CB8AC3E}">
        <p14:creationId xmlns:p14="http://schemas.microsoft.com/office/powerpoint/2010/main" val="284166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9660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MX">
                <a:latin typeface="Century Gothic"/>
                <a:cs typeface="Arial"/>
              </a:rPr>
              <a:t>Page </a:t>
            </a:r>
            <a:fld id="{F7101EBC-29CC-4680-8E8A-4E4C31AACFF9}" type="slidenum">
              <a:rPr lang="es-MX">
                <a:latin typeface="Century Gothic"/>
                <a:cs typeface="Arial"/>
              </a:rPr>
              <a:pPr/>
              <a:t>‹#›</a:t>
            </a:fld>
            <a:endParaRPr lang="es-MX">
              <a:latin typeface="Century Gothic"/>
              <a:cs typeface="Arial"/>
            </a:endParaRPr>
          </a:p>
        </p:txBody>
      </p:sp>
    </p:spTree>
    <p:extLst>
      <p:ext uri="{BB962C8B-B14F-4D97-AF65-F5344CB8AC3E}">
        <p14:creationId xmlns:p14="http://schemas.microsoft.com/office/powerpoint/2010/main" val="363452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n-US"/>
              <a:t>Click to edit Master title style</a:t>
            </a:r>
            <a:endParaRPr lang="es-MX"/>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n-US"/>
              <a:t>Click to edit Master subtitle style</a:t>
            </a:r>
            <a:endParaRPr lang="es-MX"/>
          </a:p>
        </p:txBody>
      </p:sp>
      <p:sp>
        <p:nvSpPr>
          <p:cNvPr id="23576" name="Rectangle 24"/>
          <p:cNvSpPr>
            <a:spLocks noGrp="1" noChangeArrowheads="1"/>
          </p:cNvSpPr>
          <p:nvPr>
            <p:ph type="ftr" sz="quarter" idx="3"/>
          </p:nvPr>
        </p:nvSpPr>
        <p:spPr bwMode="auto">
          <a:xfrm>
            <a:off x="76200" y="6384925"/>
            <a:ext cx="3505200" cy="2444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b="1">
                <a:solidFill>
                  <a:srgbClr val="00ADD0"/>
                </a:solidFill>
                <a:latin typeface="+mn-lt"/>
              </a:defRPr>
            </a:lvl1pPr>
          </a:lstStyle>
          <a:p>
            <a:pPr fontAlgn="auto">
              <a:spcBef>
                <a:spcPts val="0"/>
              </a:spcBef>
              <a:spcAft>
                <a:spcPts val="0"/>
              </a:spcAft>
            </a:pPr>
            <a:r>
              <a:rPr lang="en-US">
                <a:latin typeface="Century Gothic"/>
                <a:ea typeface="+mn-ea"/>
                <a:cs typeface="Arial"/>
              </a:rPr>
              <a:t>© 2007, PACER Center</a:t>
            </a:r>
          </a:p>
        </p:txBody>
      </p:sp>
    </p:spTree>
    <p:extLst>
      <p:ext uri="{BB962C8B-B14F-4D97-AF65-F5344CB8AC3E}">
        <p14:creationId xmlns:p14="http://schemas.microsoft.com/office/powerpoint/2010/main" val="2841663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762000"/>
          </a:xfrm>
          <a:prstGeom prst="rect">
            <a:avLst/>
          </a:prstGeom>
          <a:solidFill>
            <a:srgbClr val="B71234"/>
          </a:solidFill>
          <a:ln w="9525">
            <a:no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a:t>Click to edit Master title style</a:t>
            </a:r>
          </a:p>
        </p:txBody>
      </p:sp>
      <p:sp>
        <p:nvSpPr>
          <p:cNvPr id="1027" name="Rectangle 3"/>
          <p:cNvSpPr>
            <a:spLocks noGrp="1" noChangeArrowheads="1"/>
          </p:cNvSpPr>
          <p:nvPr>
            <p:ph type="body" idx="1"/>
          </p:nvPr>
        </p:nvSpPr>
        <p:spPr bwMode="auto">
          <a:xfrm>
            <a:off x="457200" y="22098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a:t>Click to edit Master text styles</a:t>
            </a:r>
          </a:p>
          <a:p>
            <a:pPr lvl="1"/>
            <a:r>
              <a:rPr lang="es-MX"/>
              <a:t>Second level</a:t>
            </a:r>
          </a:p>
          <a:p>
            <a:pPr lvl="2"/>
            <a:r>
              <a:rPr lang="es-MX"/>
              <a:t>Third level</a:t>
            </a:r>
          </a:p>
          <a:p>
            <a:pPr lvl="3"/>
            <a:r>
              <a:rPr lang="es-MX"/>
              <a:t>Fourth level</a:t>
            </a:r>
          </a:p>
          <a:p>
            <a:pPr lvl="4"/>
            <a:r>
              <a:rPr lang="es-MX"/>
              <a:t>Fifth level</a:t>
            </a:r>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B71234"/>
                </a:solidFill>
                <a:latin typeface="+mn-lt"/>
              </a:defRPr>
            </a:lvl1pPr>
          </a:lstStyle>
          <a:p>
            <a:r>
              <a:rPr lang="es-MX" dirty="0"/>
              <a:t>Page </a:t>
            </a:r>
            <a:fld id="{BB64C4E8-C6C7-435B-A2D4-854024DA2FA2}" type="slidenum">
              <a:rPr lang="es-MX"/>
              <a:pPr/>
              <a:t>‹#›</a:t>
            </a:fld>
            <a:endParaRPr lang="es-MX" dirty="0"/>
          </a:p>
        </p:txBody>
      </p:sp>
      <p:pic>
        <p:nvPicPr>
          <p:cNvPr id="1033" name="Picture 9" descr="PACER Logo 2-color RGB"/>
          <p:cNvPicPr>
            <a:picLocks noChangeAspect="1" noChangeArrowheads="1"/>
          </p:cNvPicPr>
          <p:nvPr/>
        </p:nvPicPr>
        <p:blipFill>
          <a:blip r:embed="rId5" cstate="print"/>
          <a:srcRect/>
          <a:stretch>
            <a:fillRect/>
          </a:stretch>
        </p:blipFill>
        <p:spPr bwMode="auto">
          <a:xfrm>
            <a:off x="6934200" y="6172200"/>
            <a:ext cx="2133600" cy="452438"/>
          </a:xfrm>
          <a:prstGeom prst="rect">
            <a:avLst/>
          </a:prstGeom>
          <a:noFill/>
        </p:spPr>
      </p:pic>
      <p:sp>
        <p:nvSpPr>
          <p:cNvPr id="1034" name="Line 10"/>
          <p:cNvSpPr>
            <a:spLocks noChangeShapeType="1"/>
          </p:cNvSpPr>
          <p:nvPr/>
        </p:nvSpPr>
        <p:spPr bwMode="auto">
          <a:xfrm>
            <a:off x="457200" y="2057400"/>
            <a:ext cx="8229600" cy="0"/>
          </a:xfrm>
          <a:prstGeom prst="line">
            <a:avLst/>
          </a:prstGeom>
          <a:noFill/>
          <a:ln w="9525">
            <a:solidFill>
              <a:schemeClr val="tx1"/>
            </a:solidFill>
            <a:round/>
            <a:headEnd/>
            <a:tailEnd/>
          </a:ln>
          <a:effectLst/>
        </p:spPr>
        <p:txBody>
          <a:bodyPr/>
          <a:lstStyle/>
          <a:p>
            <a:endParaRPr lang="en-US" dirty="0"/>
          </a:p>
        </p:txBody>
      </p:sp>
      <p:sp>
        <p:nvSpPr>
          <p:cNvPr id="1036" name="Rectangle 12"/>
          <p:cNvSpPr>
            <a:spLocks noChangeArrowheads="1"/>
          </p:cNvSpPr>
          <p:nvPr/>
        </p:nvSpPr>
        <p:spPr bwMode="auto">
          <a:xfrm>
            <a:off x="0" y="6629400"/>
            <a:ext cx="9144000" cy="228600"/>
          </a:xfrm>
          <a:prstGeom prst="rect">
            <a:avLst/>
          </a:prstGeom>
          <a:solidFill>
            <a:srgbClr val="B71234"/>
          </a:solidFill>
          <a:ln w="9525">
            <a:no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ctr" rtl="0" fontAlgn="base">
        <a:spcBef>
          <a:spcPct val="0"/>
        </a:spcBef>
        <a:spcAft>
          <a:spcPct val="0"/>
        </a:spcAft>
        <a:defRPr sz="4400" b="1">
          <a:solidFill>
            <a:srgbClr val="4D4D4D"/>
          </a:solidFill>
          <a:latin typeface="+mj-lt"/>
          <a:ea typeface="+mj-ea"/>
          <a:cs typeface="+mj-cs"/>
        </a:defRPr>
      </a:lvl1pPr>
      <a:lvl2pPr algn="ctr" rtl="0" fontAlgn="base">
        <a:spcBef>
          <a:spcPct val="0"/>
        </a:spcBef>
        <a:spcAft>
          <a:spcPct val="0"/>
        </a:spcAft>
        <a:defRPr sz="4400" b="1">
          <a:solidFill>
            <a:srgbClr val="4D4D4D"/>
          </a:solidFill>
          <a:latin typeface="Times New Roman" pitchFamily="18" charset="0"/>
          <a:cs typeface="Arial" charset="0"/>
        </a:defRPr>
      </a:lvl2pPr>
      <a:lvl3pPr algn="ctr" rtl="0" fontAlgn="base">
        <a:spcBef>
          <a:spcPct val="0"/>
        </a:spcBef>
        <a:spcAft>
          <a:spcPct val="0"/>
        </a:spcAft>
        <a:defRPr sz="4400" b="1">
          <a:solidFill>
            <a:srgbClr val="4D4D4D"/>
          </a:solidFill>
          <a:latin typeface="Times New Roman" pitchFamily="18" charset="0"/>
          <a:cs typeface="Arial" charset="0"/>
        </a:defRPr>
      </a:lvl3pPr>
      <a:lvl4pPr algn="ctr" rtl="0" fontAlgn="base">
        <a:spcBef>
          <a:spcPct val="0"/>
        </a:spcBef>
        <a:spcAft>
          <a:spcPct val="0"/>
        </a:spcAft>
        <a:defRPr sz="4400" b="1">
          <a:solidFill>
            <a:srgbClr val="4D4D4D"/>
          </a:solidFill>
          <a:latin typeface="Times New Roman" pitchFamily="18" charset="0"/>
          <a:cs typeface="Arial" charset="0"/>
        </a:defRPr>
      </a:lvl4pPr>
      <a:lvl5pPr algn="ctr" rtl="0" fontAlgn="base">
        <a:spcBef>
          <a:spcPct val="0"/>
        </a:spcBef>
        <a:spcAft>
          <a:spcPct val="0"/>
        </a:spcAft>
        <a:defRPr sz="4400" b="1">
          <a:solidFill>
            <a:srgbClr val="4D4D4D"/>
          </a:solidFill>
          <a:latin typeface="Times New Roman" pitchFamily="18" charset="0"/>
          <a:cs typeface="Arial" charset="0"/>
        </a:defRPr>
      </a:lvl5pPr>
      <a:lvl6pPr marL="457200" algn="ctr" rtl="0" fontAlgn="base">
        <a:spcBef>
          <a:spcPct val="0"/>
        </a:spcBef>
        <a:spcAft>
          <a:spcPct val="0"/>
        </a:spcAft>
        <a:defRPr sz="4400" b="1">
          <a:solidFill>
            <a:srgbClr val="4D4D4D"/>
          </a:solidFill>
          <a:latin typeface="Times New Roman" pitchFamily="18" charset="0"/>
          <a:cs typeface="Arial" charset="0"/>
        </a:defRPr>
      </a:lvl6pPr>
      <a:lvl7pPr marL="914400" algn="ctr" rtl="0" fontAlgn="base">
        <a:spcBef>
          <a:spcPct val="0"/>
        </a:spcBef>
        <a:spcAft>
          <a:spcPct val="0"/>
        </a:spcAft>
        <a:defRPr sz="4400" b="1">
          <a:solidFill>
            <a:srgbClr val="4D4D4D"/>
          </a:solidFill>
          <a:latin typeface="Times New Roman" pitchFamily="18" charset="0"/>
          <a:cs typeface="Arial" charset="0"/>
        </a:defRPr>
      </a:lvl7pPr>
      <a:lvl8pPr marL="1371600" algn="ctr" rtl="0" fontAlgn="base">
        <a:spcBef>
          <a:spcPct val="0"/>
        </a:spcBef>
        <a:spcAft>
          <a:spcPct val="0"/>
        </a:spcAft>
        <a:defRPr sz="4400" b="1">
          <a:solidFill>
            <a:srgbClr val="4D4D4D"/>
          </a:solidFill>
          <a:latin typeface="Times New Roman" pitchFamily="18" charset="0"/>
          <a:cs typeface="Arial" charset="0"/>
        </a:defRPr>
      </a:lvl8pPr>
      <a:lvl9pPr marL="1828800" algn="ctr" rtl="0" fontAlgn="base">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762000"/>
          </a:xfrm>
          <a:prstGeom prst="rect">
            <a:avLst/>
          </a:prstGeom>
          <a:solidFill>
            <a:srgbClr val="00ADD0"/>
          </a:solidFill>
          <a:ln w="9525">
            <a:noFill/>
            <a:miter lim="800000"/>
            <a:headEnd/>
            <a:tailEnd/>
          </a:ln>
          <a:effectLst/>
        </p:spPr>
        <p:txBody>
          <a:bodyPr wrap="none" anchor="ctr"/>
          <a:lstStyle/>
          <a:p>
            <a:endParaRPr lang="en-US">
              <a:solidFill>
                <a:srgbClr val="000000"/>
              </a:solidFill>
              <a:latin typeface="Century Gothic"/>
              <a:cs typeface="Arial"/>
            </a:endParaRPr>
          </a:p>
        </p:txBody>
      </p:sp>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a:t>Click to edit Master title style</a:t>
            </a:r>
          </a:p>
        </p:txBody>
      </p:sp>
      <p:sp>
        <p:nvSpPr>
          <p:cNvPr id="1027" name="Rectangle 3"/>
          <p:cNvSpPr>
            <a:spLocks noGrp="1" noChangeArrowheads="1"/>
          </p:cNvSpPr>
          <p:nvPr>
            <p:ph type="body" idx="1"/>
          </p:nvPr>
        </p:nvSpPr>
        <p:spPr bwMode="auto">
          <a:xfrm>
            <a:off x="457200" y="22098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a:t>Click to edit Master text styles</a:t>
            </a:r>
          </a:p>
          <a:p>
            <a:pPr lvl="1"/>
            <a:r>
              <a:rPr lang="es-MX"/>
              <a:t>Second level</a:t>
            </a:r>
          </a:p>
          <a:p>
            <a:pPr lvl="2"/>
            <a:r>
              <a:rPr lang="es-MX"/>
              <a:t>Third level</a:t>
            </a:r>
          </a:p>
          <a:p>
            <a:pPr lvl="3"/>
            <a:r>
              <a:rPr lang="es-MX"/>
              <a:t>Fourth level</a:t>
            </a:r>
          </a:p>
          <a:p>
            <a:pPr lvl="4"/>
            <a:r>
              <a:rPr lang="es-MX"/>
              <a:t>Fifth level</a:t>
            </a:r>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ADD0"/>
                </a:solidFill>
                <a:latin typeface="+mn-lt"/>
              </a:defRPr>
            </a:lvl1pPr>
          </a:lstStyle>
          <a:p>
            <a:r>
              <a:rPr lang="es-MX">
                <a:latin typeface="Century Gothic"/>
                <a:cs typeface="Arial"/>
              </a:rPr>
              <a:t>Page </a:t>
            </a:r>
            <a:fld id="{FB07B62B-0FD4-4450-B3B4-B616D3F0D9E1}" type="slidenum">
              <a:rPr lang="es-MX">
                <a:latin typeface="Century Gothic"/>
                <a:cs typeface="Arial"/>
              </a:rPr>
              <a:pPr/>
              <a:t>‹#›</a:t>
            </a:fld>
            <a:endParaRPr lang="es-MX">
              <a:latin typeface="Century Gothic"/>
              <a:cs typeface="Arial"/>
            </a:endParaRPr>
          </a:p>
        </p:txBody>
      </p:sp>
      <p:pic>
        <p:nvPicPr>
          <p:cNvPr id="1033" name="Picture 9" descr="PACER Logo 2-color RGB"/>
          <p:cNvPicPr>
            <a:picLocks noChangeAspect="1" noChangeArrowheads="1"/>
          </p:cNvPicPr>
          <p:nvPr/>
        </p:nvPicPr>
        <p:blipFill>
          <a:blip r:embed="rId2" cstate="print"/>
          <a:srcRect/>
          <a:stretch>
            <a:fillRect/>
          </a:stretch>
        </p:blipFill>
        <p:spPr bwMode="auto">
          <a:xfrm>
            <a:off x="6934200" y="6172200"/>
            <a:ext cx="2133600" cy="452438"/>
          </a:xfrm>
          <a:prstGeom prst="rect">
            <a:avLst/>
          </a:prstGeom>
          <a:noFill/>
        </p:spPr>
      </p:pic>
      <p:sp>
        <p:nvSpPr>
          <p:cNvPr id="1034" name="Line 10"/>
          <p:cNvSpPr>
            <a:spLocks noChangeShapeType="1"/>
          </p:cNvSpPr>
          <p:nvPr/>
        </p:nvSpPr>
        <p:spPr bwMode="auto">
          <a:xfrm>
            <a:off x="457200" y="2057400"/>
            <a:ext cx="8229600" cy="0"/>
          </a:xfrm>
          <a:prstGeom prst="line">
            <a:avLst/>
          </a:prstGeom>
          <a:noFill/>
          <a:ln w="9525">
            <a:solidFill>
              <a:schemeClr val="tx1"/>
            </a:solidFill>
            <a:round/>
            <a:headEnd/>
            <a:tailEnd/>
          </a:ln>
          <a:effectLst/>
        </p:spPr>
        <p:txBody>
          <a:bodyPr/>
          <a:lstStyle/>
          <a:p>
            <a:endParaRPr lang="en-US">
              <a:solidFill>
                <a:srgbClr val="000000"/>
              </a:solidFill>
              <a:latin typeface="Century Gothic"/>
              <a:cs typeface="Arial"/>
            </a:endParaRPr>
          </a:p>
        </p:txBody>
      </p:sp>
      <p:sp>
        <p:nvSpPr>
          <p:cNvPr id="1036" name="Rectangle 12"/>
          <p:cNvSpPr>
            <a:spLocks noChangeArrowheads="1"/>
          </p:cNvSpPr>
          <p:nvPr/>
        </p:nvSpPr>
        <p:spPr bwMode="auto">
          <a:xfrm>
            <a:off x="0" y="6629400"/>
            <a:ext cx="9144000" cy="228600"/>
          </a:xfrm>
          <a:prstGeom prst="rect">
            <a:avLst/>
          </a:prstGeom>
          <a:solidFill>
            <a:srgbClr val="00ADD0"/>
          </a:solidFill>
          <a:ln w="9525">
            <a:noFill/>
            <a:miter lim="800000"/>
            <a:headEnd/>
            <a:tailEnd/>
          </a:ln>
          <a:effectLst/>
        </p:spPr>
        <p:txBody>
          <a:bodyPr wrap="none" anchor="ctr"/>
          <a:lstStyle/>
          <a:p>
            <a:endParaRPr lang="en-US">
              <a:solidFill>
                <a:srgbClr val="000000"/>
              </a:solidFill>
              <a:latin typeface="Century Gothic"/>
              <a:cs typeface="Arial"/>
            </a:endParaRPr>
          </a:p>
        </p:txBody>
      </p:sp>
    </p:spTree>
  </p:cSld>
  <p:clrMap bg1="lt1" tx1="dk1" bg2="lt2" tx2="dk2" accent1="accent1" accent2="accent2" accent3="accent3" accent4="accent4" accent5="accent5" accent6="accent6" hlink="hlink" folHlink="folHlink"/>
  <p:hf hdr="0" ftr="0" dt="0"/>
  <p:txStyles>
    <p:titleStyle>
      <a:lvl1pPr algn="ctr" rtl="0" fontAlgn="base">
        <a:spcBef>
          <a:spcPct val="0"/>
        </a:spcBef>
        <a:spcAft>
          <a:spcPct val="0"/>
        </a:spcAft>
        <a:defRPr sz="4400" b="1">
          <a:solidFill>
            <a:srgbClr val="4D4D4D"/>
          </a:solidFill>
          <a:latin typeface="+mj-lt"/>
          <a:ea typeface="+mj-ea"/>
          <a:cs typeface="+mj-cs"/>
        </a:defRPr>
      </a:lvl1pPr>
      <a:lvl2pPr algn="ctr" rtl="0" fontAlgn="base">
        <a:spcBef>
          <a:spcPct val="0"/>
        </a:spcBef>
        <a:spcAft>
          <a:spcPct val="0"/>
        </a:spcAft>
        <a:defRPr sz="4400" b="1">
          <a:solidFill>
            <a:srgbClr val="4D4D4D"/>
          </a:solidFill>
          <a:latin typeface="Times New Roman" pitchFamily="18" charset="0"/>
          <a:cs typeface="Arial" charset="0"/>
        </a:defRPr>
      </a:lvl2pPr>
      <a:lvl3pPr algn="ctr" rtl="0" fontAlgn="base">
        <a:spcBef>
          <a:spcPct val="0"/>
        </a:spcBef>
        <a:spcAft>
          <a:spcPct val="0"/>
        </a:spcAft>
        <a:defRPr sz="4400" b="1">
          <a:solidFill>
            <a:srgbClr val="4D4D4D"/>
          </a:solidFill>
          <a:latin typeface="Times New Roman" pitchFamily="18" charset="0"/>
          <a:cs typeface="Arial" charset="0"/>
        </a:defRPr>
      </a:lvl3pPr>
      <a:lvl4pPr algn="ctr" rtl="0" fontAlgn="base">
        <a:spcBef>
          <a:spcPct val="0"/>
        </a:spcBef>
        <a:spcAft>
          <a:spcPct val="0"/>
        </a:spcAft>
        <a:defRPr sz="4400" b="1">
          <a:solidFill>
            <a:srgbClr val="4D4D4D"/>
          </a:solidFill>
          <a:latin typeface="Times New Roman" pitchFamily="18" charset="0"/>
          <a:cs typeface="Arial" charset="0"/>
        </a:defRPr>
      </a:lvl4pPr>
      <a:lvl5pPr algn="ctr" rtl="0" fontAlgn="base">
        <a:spcBef>
          <a:spcPct val="0"/>
        </a:spcBef>
        <a:spcAft>
          <a:spcPct val="0"/>
        </a:spcAft>
        <a:defRPr sz="4400" b="1">
          <a:solidFill>
            <a:srgbClr val="4D4D4D"/>
          </a:solidFill>
          <a:latin typeface="Times New Roman" pitchFamily="18" charset="0"/>
          <a:cs typeface="Arial" charset="0"/>
        </a:defRPr>
      </a:lvl5pPr>
      <a:lvl6pPr marL="457200" algn="ctr" rtl="0" fontAlgn="base">
        <a:spcBef>
          <a:spcPct val="0"/>
        </a:spcBef>
        <a:spcAft>
          <a:spcPct val="0"/>
        </a:spcAft>
        <a:defRPr sz="4400" b="1">
          <a:solidFill>
            <a:srgbClr val="4D4D4D"/>
          </a:solidFill>
          <a:latin typeface="Times New Roman" pitchFamily="18" charset="0"/>
          <a:cs typeface="Arial" charset="0"/>
        </a:defRPr>
      </a:lvl6pPr>
      <a:lvl7pPr marL="914400" algn="ctr" rtl="0" fontAlgn="base">
        <a:spcBef>
          <a:spcPct val="0"/>
        </a:spcBef>
        <a:spcAft>
          <a:spcPct val="0"/>
        </a:spcAft>
        <a:defRPr sz="4400" b="1">
          <a:solidFill>
            <a:srgbClr val="4D4D4D"/>
          </a:solidFill>
          <a:latin typeface="Times New Roman" pitchFamily="18" charset="0"/>
          <a:cs typeface="Arial" charset="0"/>
        </a:defRPr>
      </a:lvl7pPr>
      <a:lvl8pPr marL="1371600" algn="ctr" rtl="0" fontAlgn="base">
        <a:spcBef>
          <a:spcPct val="0"/>
        </a:spcBef>
        <a:spcAft>
          <a:spcPct val="0"/>
        </a:spcAft>
        <a:defRPr sz="4400" b="1">
          <a:solidFill>
            <a:srgbClr val="4D4D4D"/>
          </a:solidFill>
          <a:latin typeface="Times New Roman" pitchFamily="18" charset="0"/>
          <a:cs typeface="Arial" charset="0"/>
        </a:defRPr>
      </a:lvl8pPr>
      <a:lvl9pPr marL="1828800" algn="ctr" rtl="0" fontAlgn="base">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7620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a:latin typeface="Century Gothic"/>
              <a:ea typeface="+mn-ea"/>
              <a:cs typeface="Arial"/>
            </a:endParaRPr>
          </a:p>
        </p:txBody>
      </p:sp>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s-MX"/>
          </a:p>
        </p:txBody>
      </p:sp>
      <p:sp>
        <p:nvSpPr>
          <p:cNvPr id="1027" name="Rectangle 3"/>
          <p:cNvSpPr>
            <a:spLocks noGrp="1" noChangeArrowheads="1"/>
          </p:cNvSpPr>
          <p:nvPr>
            <p:ph type="body" idx="1"/>
          </p:nvPr>
        </p:nvSpPr>
        <p:spPr bwMode="auto">
          <a:xfrm>
            <a:off x="457200" y="22098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ADD0"/>
                </a:solidFill>
                <a:latin typeface="+mn-lt"/>
              </a:defRPr>
            </a:lvl1pPr>
          </a:lstStyle>
          <a:p>
            <a:r>
              <a:rPr lang="es-MX"/>
              <a:t>Page </a:t>
            </a:r>
            <a:fld id="{BB64C4E8-C6C7-435B-A2D4-854024DA2FA2}" type="slidenum">
              <a:rPr lang="es-MX" smtClean="0"/>
              <a:pPr/>
              <a:t>‹#›</a:t>
            </a:fld>
            <a:endParaRPr lang="es-MX" dirty="0"/>
          </a:p>
        </p:txBody>
      </p:sp>
      <p:pic>
        <p:nvPicPr>
          <p:cNvPr id="1033" name="Picture 9" descr="PACER Logo 2-color RGB"/>
          <p:cNvPicPr>
            <a:picLocks noChangeAspect="1" noChangeArrowheads="1"/>
          </p:cNvPicPr>
          <p:nvPr/>
        </p:nvPicPr>
        <p:blipFill>
          <a:blip r:embed="rId4" cstate="print"/>
          <a:srcRect/>
          <a:stretch>
            <a:fillRect/>
          </a:stretch>
        </p:blipFill>
        <p:spPr bwMode="auto">
          <a:xfrm>
            <a:off x="6934200" y="6172200"/>
            <a:ext cx="2133600" cy="452438"/>
          </a:xfrm>
          <a:prstGeom prst="rect">
            <a:avLst/>
          </a:prstGeom>
          <a:noFill/>
        </p:spPr>
      </p:pic>
      <p:sp>
        <p:nvSpPr>
          <p:cNvPr id="1034" name="Line 10"/>
          <p:cNvSpPr>
            <a:spLocks noChangeShapeType="1"/>
          </p:cNvSpPr>
          <p:nvPr/>
        </p:nvSpPr>
        <p:spPr bwMode="auto">
          <a:xfrm>
            <a:off x="457200" y="2057400"/>
            <a:ext cx="8229600" cy="0"/>
          </a:xfrm>
          <a:prstGeom prst="line">
            <a:avLst/>
          </a:prstGeom>
          <a:noFill/>
          <a:ln w="9525">
            <a:solidFill>
              <a:schemeClr val="tx1"/>
            </a:solidFill>
            <a:round/>
            <a:headEnd/>
            <a:tailEnd/>
          </a:ln>
          <a:effectLst/>
        </p:spPr>
        <p:txBody>
          <a:bodyPr/>
          <a:lstStyle/>
          <a:p>
            <a:pPr fontAlgn="auto">
              <a:spcBef>
                <a:spcPts val="0"/>
              </a:spcBef>
              <a:spcAft>
                <a:spcPts val="0"/>
              </a:spcAft>
            </a:pPr>
            <a:endParaRPr lang="en-US">
              <a:latin typeface="Century Gothic"/>
              <a:ea typeface="+mn-ea"/>
              <a:cs typeface="Arial"/>
            </a:endParaRPr>
          </a:p>
        </p:txBody>
      </p:sp>
      <p:sp>
        <p:nvSpPr>
          <p:cNvPr id="1036" name="Rectangle 12"/>
          <p:cNvSpPr>
            <a:spLocks noChangeArrowheads="1"/>
          </p:cNvSpPr>
          <p:nvPr/>
        </p:nvSpPr>
        <p:spPr bwMode="auto">
          <a:xfrm>
            <a:off x="0" y="6629400"/>
            <a:ext cx="9144000" cy="2286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a:latin typeface="Century Gothic"/>
              <a:ea typeface="+mn-ea"/>
              <a:cs typeface="Arial"/>
            </a:endParaRPr>
          </a:p>
        </p:txBody>
      </p:sp>
    </p:spTree>
    <p:extLst>
      <p:ext uri="{BB962C8B-B14F-4D97-AF65-F5344CB8AC3E}">
        <p14:creationId xmlns:p14="http://schemas.microsoft.com/office/powerpoint/2010/main" val="1781926533"/>
      </p:ext>
    </p:extLst>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ctr" rtl="0" eaLnBrk="1" fontAlgn="base" hangingPunct="1">
        <a:spcBef>
          <a:spcPct val="0"/>
        </a:spcBef>
        <a:spcAft>
          <a:spcPct val="0"/>
        </a:spcAft>
        <a:defRPr sz="4400" b="1">
          <a:solidFill>
            <a:srgbClr val="4D4D4D"/>
          </a:solidFill>
          <a:latin typeface="+mj-lt"/>
          <a:ea typeface="+mj-ea"/>
          <a:cs typeface="+mj-cs"/>
        </a:defRPr>
      </a:lvl1pPr>
      <a:lvl2pPr algn="ctr" rtl="0" eaLnBrk="1" fontAlgn="base" hangingPunct="1">
        <a:spcBef>
          <a:spcPct val="0"/>
        </a:spcBef>
        <a:spcAft>
          <a:spcPct val="0"/>
        </a:spcAft>
        <a:defRPr sz="4400" b="1">
          <a:solidFill>
            <a:srgbClr val="4D4D4D"/>
          </a:solidFill>
          <a:latin typeface="Times New Roman" pitchFamily="18" charset="0"/>
          <a:cs typeface="Arial" charset="0"/>
        </a:defRPr>
      </a:lvl2pPr>
      <a:lvl3pPr algn="ctr" rtl="0" eaLnBrk="1" fontAlgn="base" hangingPunct="1">
        <a:spcBef>
          <a:spcPct val="0"/>
        </a:spcBef>
        <a:spcAft>
          <a:spcPct val="0"/>
        </a:spcAft>
        <a:defRPr sz="4400" b="1">
          <a:solidFill>
            <a:srgbClr val="4D4D4D"/>
          </a:solidFill>
          <a:latin typeface="Times New Roman" pitchFamily="18" charset="0"/>
          <a:cs typeface="Arial" charset="0"/>
        </a:defRPr>
      </a:lvl3pPr>
      <a:lvl4pPr algn="ctr" rtl="0" eaLnBrk="1" fontAlgn="base" hangingPunct="1">
        <a:spcBef>
          <a:spcPct val="0"/>
        </a:spcBef>
        <a:spcAft>
          <a:spcPct val="0"/>
        </a:spcAft>
        <a:defRPr sz="4400" b="1">
          <a:solidFill>
            <a:srgbClr val="4D4D4D"/>
          </a:solidFill>
          <a:latin typeface="Times New Roman" pitchFamily="18" charset="0"/>
          <a:cs typeface="Arial" charset="0"/>
        </a:defRPr>
      </a:lvl4pPr>
      <a:lvl5pPr algn="ctr" rtl="0" eaLnBrk="1" fontAlgn="base" hangingPunct="1">
        <a:spcBef>
          <a:spcPct val="0"/>
        </a:spcBef>
        <a:spcAft>
          <a:spcPct val="0"/>
        </a:spcAft>
        <a:defRPr sz="4400" b="1">
          <a:solidFill>
            <a:srgbClr val="4D4D4D"/>
          </a:solidFill>
          <a:latin typeface="Times New Roman" pitchFamily="18" charset="0"/>
          <a:cs typeface="Arial" charset="0"/>
        </a:defRPr>
      </a:lvl5pPr>
      <a:lvl6pPr marL="457200" algn="ctr" rtl="0" eaLnBrk="1" fontAlgn="base" hangingPunct="1">
        <a:spcBef>
          <a:spcPct val="0"/>
        </a:spcBef>
        <a:spcAft>
          <a:spcPct val="0"/>
        </a:spcAft>
        <a:defRPr sz="4400" b="1">
          <a:solidFill>
            <a:srgbClr val="4D4D4D"/>
          </a:solidFill>
          <a:latin typeface="Times New Roman" pitchFamily="18" charset="0"/>
          <a:cs typeface="Arial" charset="0"/>
        </a:defRPr>
      </a:lvl6pPr>
      <a:lvl7pPr marL="914400" algn="ctr" rtl="0" eaLnBrk="1" fontAlgn="base" hangingPunct="1">
        <a:spcBef>
          <a:spcPct val="0"/>
        </a:spcBef>
        <a:spcAft>
          <a:spcPct val="0"/>
        </a:spcAft>
        <a:defRPr sz="4400" b="1">
          <a:solidFill>
            <a:srgbClr val="4D4D4D"/>
          </a:solidFill>
          <a:latin typeface="Times New Roman" pitchFamily="18" charset="0"/>
          <a:cs typeface="Arial" charset="0"/>
        </a:defRPr>
      </a:lvl7pPr>
      <a:lvl8pPr marL="1371600" algn="ctr" rtl="0" eaLnBrk="1" fontAlgn="base" hangingPunct="1">
        <a:spcBef>
          <a:spcPct val="0"/>
        </a:spcBef>
        <a:spcAft>
          <a:spcPct val="0"/>
        </a:spcAft>
        <a:defRPr sz="4400" b="1">
          <a:solidFill>
            <a:srgbClr val="4D4D4D"/>
          </a:solidFill>
          <a:latin typeface="Times New Roman" pitchFamily="18" charset="0"/>
          <a:cs typeface="Arial" charset="0"/>
        </a:defRPr>
      </a:lvl8pPr>
      <a:lvl9pPr marL="1828800" algn="ctr" rtl="0" eaLnBrk="1" fontAlgn="base" hangingPunct="1">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7620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a:latin typeface="Century Gothic"/>
              <a:ea typeface="+mn-ea"/>
              <a:cs typeface="Arial"/>
            </a:endParaRPr>
          </a:p>
        </p:txBody>
      </p:sp>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s-MX"/>
          </a:p>
        </p:txBody>
      </p:sp>
      <p:sp>
        <p:nvSpPr>
          <p:cNvPr id="1027" name="Rectangle 3"/>
          <p:cNvSpPr>
            <a:spLocks noGrp="1" noChangeArrowheads="1"/>
          </p:cNvSpPr>
          <p:nvPr>
            <p:ph type="body" idx="1"/>
          </p:nvPr>
        </p:nvSpPr>
        <p:spPr bwMode="auto">
          <a:xfrm>
            <a:off x="457200" y="22098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ADD0"/>
                </a:solidFill>
                <a:latin typeface="+mn-lt"/>
              </a:defRPr>
            </a:lvl1pPr>
          </a:lstStyle>
          <a:p>
            <a:pPr fontAlgn="auto">
              <a:spcBef>
                <a:spcPts val="0"/>
              </a:spcBef>
              <a:spcAft>
                <a:spcPts val="0"/>
              </a:spcAft>
            </a:pPr>
            <a:r>
              <a:rPr lang="es-MX">
                <a:latin typeface="Century Gothic"/>
                <a:ea typeface="+mn-ea"/>
                <a:cs typeface="Arial"/>
              </a:rPr>
              <a:t>Page </a:t>
            </a:r>
            <a:fld id="{FB07B62B-0FD4-4450-B3B4-B616D3F0D9E1}" type="slidenum">
              <a:rPr lang="es-MX">
                <a:latin typeface="Century Gothic"/>
                <a:ea typeface="+mn-ea"/>
                <a:cs typeface="Arial"/>
              </a:rPr>
              <a:pPr fontAlgn="auto">
                <a:spcBef>
                  <a:spcPts val="0"/>
                </a:spcBef>
                <a:spcAft>
                  <a:spcPts val="0"/>
                </a:spcAft>
              </a:pPr>
              <a:t>‹#›</a:t>
            </a:fld>
            <a:endParaRPr lang="es-MX">
              <a:latin typeface="Century Gothic"/>
              <a:ea typeface="+mn-ea"/>
              <a:cs typeface="Arial"/>
            </a:endParaRPr>
          </a:p>
        </p:txBody>
      </p:sp>
      <p:pic>
        <p:nvPicPr>
          <p:cNvPr id="1033" name="Picture 9" descr="PACER Logo 2-color RGB"/>
          <p:cNvPicPr>
            <a:picLocks noChangeAspect="1" noChangeArrowheads="1"/>
          </p:cNvPicPr>
          <p:nvPr/>
        </p:nvPicPr>
        <p:blipFill>
          <a:blip r:embed="rId4" cstate="print"/>
          <a:srcRect/>
          <a:stretch>
            <a:fillRect/>
          </a:stretch>
        </p:blipFill>
        <p:spPr bwMode="auto">
          <a:xfrm>
            <a:off x="6934200" y="6172200"/>
            <a:ext cx="2133600" cy="452438"/>
          </a:xfrm>
          <a:prstGeom prst="rect">
            <a:avLst/>
          </a:prstGeom>
          <a:noFill/>
        </p:spPr>
      </p:pic>
      <p:sp>
        <p:nvSpPr>
          <p:cNvPr id="1034" name="Line 10"/>
          <p:cNvSpPr>
            <a:spLocks noChangeShapeType="1"/>
          </p:cNvSpPr>
          <p:nvPr/>
        </p:nvSpPr>
        <p:spPr bwMode="auto">
          <a:xfrm>
            <a:off x="457200" y="2057400"/>
            <a:ext cx="8229600" cy="0"/>
          </a:xfrm>
          <a:prstGeom prst="line">
            <a:avLst/>
          </a:prstGeom>
          <a:noFill/>
          <a:ln w="9525">
            <a:solidFill>
              <a:schemeClr val="tx1"/>
            </a:solidFill>
            <a:round/>
            <a:headEnd/>
            <a:tailEnd/>
          </a:ln>
          <a:effectLst/>
        </p:spPr>
        <p:txBody>
          <a:bodyPr/>
          <a:lstStyle/>
          <a:p>
            <a:pPr fontAlgn="auto">
              <a:spcBef>
                <a:spcPts val="0"/>
              </a:spcBef>
              <a:spcAft>
                <a:spcPts val="0"/>
              </a:spcAft>
            </a:pPr>
            <a:endParaRPr lang="en-US">
              <a:latin typeface="Century Gothic"/>
              <a:ea typeface="+mn-ea"/>
              <a:cs typeface="Arial"/>
            </a:endParaRPr>
          </a:p>
        </p:txBody>
      </p:sp>
      <p:sp>
        <p:nvSpPr>
          <p:cNvPr id="1036" name="Rectangle 12"/>
          <p:cNvSpPr>
            <a:spLocks noChangeArrowheads="1"/>
          </p:cNvSpPr>
          <p:nvPr/>
        </p:nvSpPr>
        <p:spPr bwMode="auto">
          <a:xfrm>
            <a:off x="0" y="6629400"/>
            <a:ext cx="9144000" cy="2286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a:latin typeface="Century Gothic"/>
              <a:ea typeface="+mn-ea"/>
              <a:cs typeface="Arial"/>
            </a:endParaRPr>
          </a:p>
        </p:txBody>
      </p:sp>
    </p:spTree>
    <p:extLst>
      <p:ext uri="{BB962C8B-B14F-4D97-AF65-F5344CB8AC3E}">
        <p14:creationId xmlns:p14="http://schemas.microsoft.com/office/powerpoint/2010/main" val="2108296108"/>
      </p:ext>
    </p:extLst>
  </p:cSld>
  <p:clrMap bg1="lt1" tx1="dk1" bg2="lt2" tx2="dk2" accent1="accent1" accent2="accent2" accent3="accent3" accent4="accent4" accent5="accent5" accent6="accent6" hlink="hlink" folHlink="folHlink"/>
  <p:sldLayoutIdLst>
    <p:sldLayoutId id="2147483657" r:id="rId1"/>
    <p:sldLayoutId id="2147483658" r:id="rId2"/>
  </p:sldLayoutIdLst>
  <p:hf hdr="0" ftr="0" dt="0"/>
  <p:txStyles>
    <p:titleStyle>
      <a:lvl1pPr algn="ctr" rtl="0" eaLnBrk="1" fontAlgn="base" hangingPunct="1">
        <a:spcBef>
          <a:spcPct val="0"/>
        </a:spcBef>
        <a:spcAft>
          <a:spcPct val="0"/>
        </a:spcAft>
        <a:defRPr sz="4400" b="1">
          <a:solidFill>
            <a:srgbClr val="4D4D4D"/>
          </a:solidFill>
          <a:latin typeface="+mj-lt"/>
          <a:ea typeface="+mj-ea"/>
          <a:cs typeface="+mj-cs"/>
        </a:defRPr>
      </a:lvl1pPr>
      <a:lvl2pPr algn="ctr" rtl="0" eaLnBrk="1" fontAlgn="base" hangingPunct="1">
        <a:spcBef>
          <a:spcPct val="0"/>
        </a:spcBef>
        <a:spcAft>
          <a:spcPct val="0"/>
        </a:spcAft>
        <a:defRPr sz="4400" b="1">
          <a:solidFill>
            <a:srgbClr val="4D4D4D"/>
          </a:solidFill>
          <a:latin typeface="Times New Roman" pitchFamily="18" charset="0"/>
          <a:cs typeface="Arial" charset="0"/>
        </a:defRPr>
      </a:lvl2pPr>
      <a:lvl3pPr algn="ctr" rtl="0" eaLnBrk="1" fontAlgn="base" hangingPunct="1">
        <a:spcBef>
          <a:spcPct val="0"/>
        </a:spcBef>
        <a:spcAft>
          <a:spcPct val="0"/>
        </a:spcAft>
        <a:defRPr sz="4400" b="1">
          <a:solidFill>
            <a:srgbClr val="4D4D4D"/>
          </a:solidFill>
          <a:latin typeface="Times New Roman" pitchFamily="18" charset="0"/>
          <a:cs typeface="Arial" charset="0"/>
        </a:defRPr>
      </a:lvl3pPr>
      <a:lvl4pPr algn="ctr" rtl="0" eaLnBrk="1" fontAlgn="base" hangingPunct="1">
        <a:spcBef>
          <a:spcPct val="0"/>
        </a:spcBef>
        <a:spcAft>
          <a:spcPct val="0"/>
        </a:spcAft>
        <a:defRPr sz="4400" b="1">
          <a:solidFill>
            <a:srgbClr val="4D4D4D"/>
          </a:solidFill>
          <a:latin typeface="Times New Roman" pitchFamily="18" charset="0"/>
          <a:cs typeface="Arial" charset="0"/>
        </a:defRPr>
      </a:lvl4pPr>
      <a:lvl5pPr algn="ctr" rtl="0" eaLnBrk="1" fontAlgn="base" hangingPunct="1">
        <a:spcBef>
          <a:spcPct val="0"/>
        </a:spcBef>
        <a:spcAft>
          <a:spcPct val="0"/>
        </a:spcAft>
        <a:defRPr sz="4400" b="1">
          <a:solidFill>
            <a:srgbClr val="4D4D4D"/>
          </a:solidFill>
          <a:latin typeface="Times New Roman" pitchFamily="18" charset="0"/>
          <a:cs typeface="Arial" charset="0"/>
        </a:defRPr>
      </a:lvl5pPr>
      <a:lvl6pPr marL="457200" algn="ctr" rtl="0" eaLnBrk="1" fontAlgn="base" hangingPunct="1">
        <a:spcBef>
          <a:spcPct val="0"/>
        </a:spcBef>
        <a:spcAft>
          <a:spcPct val="0"/>
        </a:spcAft>
        <a:defRPr sz="4400" b="1">
          <a:solidFill>
            <a:srgbClr val="4D4D4D"/>
          </a:solidFill>
          <a:latin typeface="Times New Roman" pitchFamily="18" charset="0"/>
          <a:cs typeface="Arial" charset="0"/>
        </a:defRPr>
      </a:lvl6pPr>
      <a:lvl7pPr marL="914400" algn="ctr" rtl="0" eaLnBrk="1" fontAlgn="base" hangingPunct="1">
        <a:spcBef>
          <a:spcPct val="0"/>
        </a:spcBef>
        <a:spcAft>
          <a:spcPct val="0"/>
        </a:spcAft>
        <a:defRPr sz="4400" b="1">
          <a:solidFill>
            <a:srgbClr val="4D4D4D"/>
          </a:solidFill>
          <a:latin typeface="Times New Roman" pitchFamily="18" charset="0"/>
          <a:cs typeface="Arial" charset="0"/>
        </a:defRPr>
      </a:lvl7pPr>
      <a:lvl8pPr marL="1371600" algn="ctr" rtl="0" eaLnBrk="1" fontAlgn="base" hangingPunct="1">
        <a:spcBef>
          <a:spcPct val="0"/>
        </a:spcBef>
        <a:spcAft>
          <a:spcPct val="0"/>
        </a:spcAft>
        <a:defRPr sz="4400" b="1">
          <a:solidFill>
            <a:srgbClr val="4D4D4D"/>
          </a:solidFill>
          <a:latin typeface="Times New Roman" pitchFamily="18" charset="0"/>
          <a:cs typeface="Arial" charset="0"/>
        </a:defRPr>
      </a:lvl8pPr>
      <a:lvl9pPr marL="1828800" algn="ctr" rtl="0" eaLnBrk="1" fontAlgn="base" hangingPunct="1">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428999"/>
            <a:ext cx="7924800" cy="2002809"/>
          </a:xfrm>
        </p:spPr>
        <p:txBody>
          <a:bodyPr/>
          <a:lstStyle/>
          <a:p>
            <a:r>
              <a:rPr lang="en-US" sz="4000" dirty="0"/>
              <a:t>A Child-Centered AT Plan: </a:t>
            </a:r>
            <a:br>
              <a:rPr lang="en-US" sz="4000" dirty="0"/>
            </a:br>
            <a:r>
              <a:rPr lang="en-US" sz="4000" dirty="0"/>
              <a:t>A Process for Including </a:t>
            </a:r>
            <a:br>
              <a:rPr lang="en-US" sz="4000" dirty="0"/>
            </a:br>
            <a:r>
              <a:rPr lang="en-US" sz="4000" dirty="0"/>
              <a:t>Assistive Technology (AT)</a:t>
            </a:r>
          </a:p>
        </p:txBody>
      </p:sp>
      <p:sp>
        <p:nvSpPr>
          <p:cNvPr id="2051" name="Rectangle 3"/>
          <p:cNvSpPr>
            <a:spLocks noGrp="1" noChangeArrowheads="1"/>
          </p:cNvSpPr>
          <p:nvPr>
            <p:ph type="subTitle" idx="1"/>
          </p:nvPr>
        </p:nvSpPr>
        <p:spPr>
          <a:xfrm>
            <a:off x="533400" y="5562600"/>
            <a:ext cx="7924800" cy="762000"/>
          </a:xfrm>
        </p:spPr>
        <p:txBody>
          <a:bodyPr/>
          <a:lstStyle/>
          <a:p>
            <a:r>
              <a:rPr lang="en-US" sz="1600" dirty="0"/>
              <a:t>Training materials created by the Technology to Improve Kids’ Educational Success (TIKES) Project, a project of PACER Center (PACER.org/</a:t>
            </a:r>
            <a:r>
              <a:rPr lang="en-US" sz="1600" dirty="0" err="1"/>
              <a:t>stc</a:t>
            </a:r>
            <a:r>
              <a:rPr lang="en-US" sz="1600" dirty="0"/>
              <a:t>/tikes)</a:t>
            </a:r>
          </a:p>
        </p:txBody>
      </p:sp>
      <p:sp>
        <p:nvSpPr>
          <p:cNvPr id="4" name="Rectangle 24"/>
          <p:cNvSpPr>
            <a:spLocks noGrp="1" noChangeArrowheads="1"/>
          </p:cNvSpPr>
          <p:nvPr>
            <p:ph type="ftr" sz="quarter" idx="3"/>
          </p:nvPr>
        </p:nvSpPr>
        <p:spPr>
          <a:ln/>
        </p:spPr>
        <p:txBody>
          <a:bodyPr/>
          <a:lstStyle/>
          <a:p>
            <a:r>
              <a:rPr lang="en-US" dirty="0"/>
              <a:t>© 2017, PACER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Best Practices</a:t>
            </a:r>
          </a:p>
        </p:txBody>
      </p:sp>
      <p:sp>
        <p:nvSpPr>
          <p:cNvPr id="3" name="Content Placeholder 2"/>
          <p:cNvSpPr>
            <a:spLocks noGrp="1"/>
          </p:cNvSpPr>
          <p:nvPr>
            <p:ph idx="1"/>
          </p:nvPr>
        </p:nvSpPr>
        <p:spPr>
          <a:xfrm>
            <a:off x="457200" y="2057400"/>
            <a:ext cx="4114800" cy="4267200"/>
          </a:xfrm>
        </p:spPr>
        <p:txBody>
          <a:bodyPr anchor="ctr"/>
          <a:lstStyle/>
          <a:p>
            <a:pPr marL="0" indent="0" algn="ctr">
              <a:lnSpc>
                <a:spcPct val="150000"/>
              </a:lnSpc>
              <a:buNone/>
            </a:pPr>
            <a:r>
              <a:rPr lang="en-US" dirty="0"/>
              <a:t>Quality Indicators for Assistive Technology (QIAT) (QIAT.org)</a:t>
            </a:r>
          </a:p>
          <a:p>
            <a:endParaRPr lang="en-US"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10</a:t>
            </a:fld>
            <a:endParaRPr lang="es-MX" dirty="0"/>
          </a:p>
        </p:txBody>
      </p:sp>
      <p:pic>
        <p:nvPicPr>
          <p:cNvPr id="5" name="Picture 4" descr="qiat-logo-transparent-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438400"/>
            <a:ext cx="3397172" cy="3251200"/>
          </a:xfrm>
          <a:prstGeom prst="rect">
            <a:avLst/>
          </a:prstGeom>
        </p:spPr>
      </p:pic>
    </p:spTree>
    <p:extLst>
      <p:ext uri="{BB962C8B-B14F-4D97-AF65-F5344CB8AC3E}">
        <p14:creationId xmlns:p14="http://schemas.microsoft.com/office/powerpoint/2010/main" val="42271724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505200"/>
            <a:ext cx="7924800" cy="2667000"/>
          </a:xfrm>
        </p:spPr>
        <p:txBody>
          <a:bodyPr/>
          <a:lstStyle/>
          <a:p>
            <a:r>
              <a:rPr lang="en-US" sz="4000" dirty="0"/>
              <a:t>Three Tools for Including AT</a:t>
            </a:r>
          </a:p>
        </p:txBody>
      </p:sp>
      <p:sp>
        <p:nvSpPr>
          <p:cNvPr id="6" name="Slide Number Placeholder 3"/>
          <p:cNvSpPr txBox="1">
            <a:spLocks/>
          </p:cNvSpPr>
          <p:nvPr/>
        </p:nvSpPr>
        <p:spPr>
          <a:xfrm>
            <a:off x="24297" y="6321425"/>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solidFill>
                  <a:schemeClr val="accent5">
                    <a:lumMod val="75000"/>
                  </a:schemeClr>
                </a:solidFill>
              </a:rPr>
              <a:t>Page </a:t>
            </a:r>
            <a:fld id="{D956CA73-587C-4D4F-A789-877EAEB1E08D}" type="slidenum">
              <a:rPr lang="es-MX" sz="1200" b="1" smtClean="0">
                <a:solidFill>
                  <a:schemeClr val="accent5">
                    <a:lumMod val="75000"/>
                  </a:schemeClr>
                </a:solidFill>
              </a:rPr>
              <a:pPr/>
              <a:t>11</a:t>
            </a:fld>
            <a:endParaRPr lang="es-MX" sz="1200" b="1" dirty="0">
              <a:solidFill>
                <a:schemeClr val="accent5">
                  <a:lumMod val="75000"/>
                </a:schemeClr>
              </a:solidFill>
            </a:endParaRPr>
          </a:p>
        </p:txBody>
      </p:sp>
    </p:spTree>
    <p:extLst>
      <p:ext uri="{BB962C8B-B14F-4D97-AF65-F5344CB8AC3E}">
        <p14:creationId xmlns:p14="http://schemas.microsoft.com/office/powerpoint/2010/main" val="127165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Developing Useful Tools</a:t>
            </a:r>
          </a:p>
        </p:txBody>
      </p:sp>
      <p:sp>
        <p:nvSpPr>
          <p:cNvPr id="3" name="Content Placeholder 2"/>
          <p:cNvSpPr>
            <a:spLocks noGrp="1"/>
          </p:cNvSpPr>
          <p:nvPr>
            <p:ph idx="1"/>
          </p:nvPr>
        </p:nvSpPr>
        <p:spPr>
          <a:xfrm>
            <a:off x="457200" y="2057400"/>
            <a:ext cx="8229600" cy="3962400"/>
          </a:xfrm>
        </p:spPr>
        <p:txBody>
          <a:bodyPr anchor="ctr"/>
          <a:lstStyle/>
          <a:p>
            <a:pPr marL="0" indent="0" algn="ctr">
              <a:buNone/>
            </a:pPr>
            <a:r>
              <a:rPr lang="en-US" dirty="0"/>
              <a:t>To help IFSP and IEP teams consider the use of assistive technology for children ages birth to 5, the TIKES Project has developed simple documents that are easy to use.</a:t>
            </a:r>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12</a:t>
            </a:fld>
            <a:endParaRPr lang="es-MX" dirty="0"/>
          </a:p>
        </p:txBody>
      </p:sp>
    </p:spTree>
    <p:extLst>
      <p:ext uri="{BB962C8B-B14F-4D97-AF65-F5344CB8AC3E}">
        <p14:creationId xmlns:p14="http://schemas.microsoft.com/office/powerpoint/2010/main" val="27160919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Barriers to Consideration</a:t>
            </a:r>
          </a:p>
        </p:txBody>
      </p:sp>
      <p:sp>
        <p:nvSpPr>
          <p:cNvPr id="3" name="Content Placeholder 2"/>
          <p:cNvSpPr>
            <a:spLocks noGrp="1"/>
          </p:cNvSpPr>
          <p:nvPr>
            <p:ph idx="1"/>
          </p:nvPr>
        </p:nvSpPr>
        <p:spPr>
          <a:xfrm>
            <a:off x="457200" y="2057400"/>
            <a:ext cx="8229600" cy="4191000"/>
          </a:xfrm>
        </p:spPr>
        <p:txBody>
          <a:bodyPr anchor="t"/>
          <a:lstStyle/>
          <a:p>
            <a:r>
              <a:rPr lang="en-US" sz="2800" dirty="0"/>
              <a:t>Lack of knowledge</a:t>
            </a:r>
          </a:p>
          <a:p>
            <a:pPr lvl="1"/>
            <a:r>
              <a:rPr lang="en-US" sz="2400" dirty="0"/>
              <a:t>of the law</a:t>
            </a:r>
          </a:p>
          <a:p>
            <a:pPr lvl="1"/>
            <a:r>
              <a:rPr lang="en-US" sz="2400" dirty="0"/>
              <a:t>of AT or what is considered AT</a:t>
            </a:r>
          </a:p>
          <a:p>
            <a:pPr lvl="1"/>
            <a:r>
              <a:rPr lang="en-US" sz="2400" dirty="0"/>
              <a:t>of the consideration process</a:t>
            </a:r>
          </a:p>
          <a:p>
            <a:r>
              <a:rPr lang="en-US" sz="2800" dirty="0"/>
              <a:t>Lack of clear direction about how and where to document</a:t>
            </a:r>
          </a:p>
          <a:p>
            <a:r>
              <a:rPr lang="en-US" sz="2800" dirty="0"/>
              <a:t>Lack of time </a:t>
            </a:r>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13</a:t>
            </a:fld>
            <a:endParaRPr lang="es-MX" dirty="0"/>
          </a:p>
        </p:txBody>
      </p:sp>
    </p:spTree>
    <p:extLst>
      <p:ext uri="{BB962C8B-B14F-4D97-AF65-F5344CB8AC3E}">
        <p14:creationId xmlns:p14="http://schemas.microsoft.com/office/powerpoint/2010/main" val="37742767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IFSP/IEP Sampling: Trends</a:t>
            </a:r>
          </a:p>
        </p:txBody>
      </p:sp>
      <p:sp>
        <p:nvSpPr>
          <p:cNvPr id="3" name="Content Placeholder 2"/>
          <p:cNvSpPr>
            <a:spLocks noGrp="1"/>
          </p:cNvSpPr>
          <p:nvPr>
            <p:ph idx="1"/>
          </p:nvPr>
        </p:nvSpPr>
        <p:spPr>
          <a:xfrm>
            <a:off x="457200" y="2057400"/>
            <a:ext cx="8229600" cy="4114800"/>
          </a:xfrm>
        </p:spPr>
        <p:txBody>
          <a:bodyPr anchor="t"/>
          <a:lstStyle/>
          <a:p>
            <a:r>
              <a:rPr lang="en-US" sz="3000" dirty="0"/>
              <a:t>Very low percentage of evidence of consideration in IFSPs</a:t>
            </a:r>
          </a:p>
          <a:p>
            <a:r>
              <a:rPr lang="en-US" sz="3000" dirty="0"/>
              <a:t>Higher percentage of evidence of consideration in IEPs when AT has a specific place in the IEP</a:t>
            </a:r>
          </a:p>
          <a:p>
            <a:r>
              <a:rPr lang="en-US" sz="3000" dirty="0"/>
              <a:t>Many items commonly considered AT were not identified as AT.</a:t>
            </a:r>
          </a:p>
          <a:p>
            <a:endParaRPr lang="en-US" sz="28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14</a:t>
            </a:fld>
            <a:endParaRPr lang="es-MX" dirty="0"/>
          </a:p>
        </p:txBody>
      </p:sp>
    </p:spTree>
    <p:extLst>
      <p:ext uri="{BB962C8B-B14F-4D97-AF65-F5344CB8AC3E}">
        <p14:creationId xmlns:p14="http://schemas.microsoft.com/office/powerpoint/2010/main" val="28306708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Three Planning Documents</a:t>
            </a:r>
          </a:p>
        </p:txBody>
      </p:sp>
      <p:sp>
        <p:nvSpPr>
          <p:cNvPr id="3" name="Content Placeholder 2"/>
          <p:cNvSpPr>
            <a:spLocks noGrp="1"/>
          </p:cNvSpPr>
          <p:nvPr>
            <p:ph idx="1"/>
          </p:nvPr>
        </p:nvSpPr>
        <p:spPr>
          <a:xfrm>
            <a:off x="457200" y="2057400"/>
            <a:ext cx="8229600" cy="3962400"/>
          </a:xfrm>
        </p:spPr>
        <p:txBody>
          <a:bodyPr/>
          <a:lstStyle/>
          <a:p>
            <a:pPr>
              <a:lnSpc>
                <a:spcPct val="110000"/>
              </a:lnSpc>
            </a:pPr>
            <a:r>
              <a:rPr lang="en-US" dirty="0"/>
              <a:t>AT Consideration Flowchart</a:t>
            </a:r>
          </a:p>
          <a:p>
            <a:pPr lvl="1">
              <a:lnSpc>
                <a:spcPct val="110000"/>
              </a:lnSpc>
            </a:pPr>
            <a:r>
              <a:rPr lang="en-US" dirty="0"/>
              <a:t>Visual planning guide</a:t>
            </a:r>
          </a:p>
          <a:p>
            <a:pPr>
              <a:lnSpc>
                <a:spcPct val="110000"/>
              </a:lnSpc>
            </a:pPr>
            <a:r>
              <a:rPr lang="en-US" dirty="0"/>
              <a:t>Child-Centered AT Plan</a:t>
            </a:r>
          </a:p>
          <a:p>
            <a:pPr lvl="1">
              <a:lnSpc>
                <a:spcPct val="110000"/>
              </a:lnSpc>
            </a:pPr>
            <a:r>
              <a:rPr lang="en-US" dirty="0"/>
              <a:t>Documentation guide</a:t>
            </a:r>
          </a:p>
          <a:p>
            <a:pPr>
              <a:lnSpc>
                <a:spcPct val="110000"/>
              </a:lnSpc>
            </a:pPr>
            <a:r>
              <a:rPr lang="en-US" dirty="0"/>
              <a:t>Expanded Child-Centered AT Plan</a:t>
            </a:r>
          </a:p>
          <a:p>
            <a:pPr lvl="1">
              <a:lnSpc>
                <a:spcPct val="110000"/>
              </a:lnSpc>
            </a:pPr>
            <a:r>
              <a:rPr lang="en-US" dirty="0"/>
              <a:t>Comprehensive documentation guide</a:t>
            </a:r>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15</a:t>
            </a:fld>
            <a:endParaRPr lang="es-MX" dirty="0"/>
          </a:p>
        </p:txBody>
      </p:sp>
    </p:spTree>
    <p:extLst>
      <p:ext uri="{BB962C8B-B14F-4D97-AF65-F5344CB8AC3E}">
        <p14:creationId xmlns:p14="http://schemas.microsoft.com/office/powerpoint/2010/main" val="28265854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505200"/>
            <a:ext cx="7924800" cy="2590800"/>
          </a:xfrm>
        </p:spPr>
        <p:txBody>
          <a:bodyPr/>
          <a:lstStyle/>
          <a:p>
            <a:r>
              <a:rPr lang="en-US" sz="3600" dirty="0"/>
              <a:t>Using the Consideration Tools: IFSP</a:t>
            </a:r>
          </a:p>
        </p:txBody>
      </p:sp>
      <p:sp>
        <p:nvSpPr>
          <p:cNvPr id="6" name="Slide Number Placeholder 3"/>
          <p:cNvSpPr txBox="1">
            <a:spLocks/>
          </p:cNvSpPr>
          <p:nvPr/>
        </p:nvSpPr>
        <p:spPr>
          <a:xfrm>
            <a:off x="24297" y="6321425"/>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solidFill>
                  <a:schemeClr val="accent5">
                    <a:lumMod val="75000"/>
                  </a:schemeClr>
                </a:solidFill>
              </a:rPr>
              <a:t>Page </a:t>
            </a:r>
            <a:fld id="{D956CA73-587C-4D4F-A789-877EAEB1E08D}" type="slidenum">
              <a:rPr lang="es-MX" sz="1200" b="1" smtClean="0">
                <a:solidFill>
                  <a:schemeClr val="accent5">
                    <a:lumMod val="75000"/>
                  </a:schemeClr>
                </a:solidFill>
              </a:rPr>
              <a:pPr/>
              <a:t>16</a:t>
            </a:fld>
            <a:endParaRPr lang="es-MX" sz="1200" b="1" dirty="0">
              <a:solidFill>
                <a:schemeClr val="accent5">
                  <a:lumMod val="75000"/>
                </a:schemeClr>
              </a:solidFill>
            </a:endParaRPr>
          </a:p>
        </p:txBody>
      </p:sp>
    </p:spTree>
    <p:extLst>
      <p:ext uri="{BB962C8B-B14F-4D97-AF65-F5344CB8AC3E}">
        <p14:creationId xmlns:p14="http://schemas.microsoft.com/office/powerpoint/2010/main" val="95770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(IFSP)</a:t>
            </a:r>
          </a:p>
        </p:txBody>
      </p:sp>
      <p:sp>
        <p:nvSpPr>
          <p:cNvPr id="3" name="Content Placeholder 2"/>
          <p:cNvSpPr>
            <a:spLocks noGrp="1"/>
          </p:cNvSpPr>
          <p:nvPr>
            <p:ph idx="1"/>
          </p:nvPr>
        </p:nvSpPr>
        <p:spPr>
          <a:xfrm>
            <a:off x="457200" y="2057400"/>
            <a:ext cx="4114800" cy="4267200"/>
          </a:xfrm>
        </p:spPr>
        <p:txBody>
          <a:bodyPr/>
          <a:lstStyle/>
          <a:p>
            <a:r>
              <a:rPr lang="en-US" sz="2800" dirty="0"/>
              <a:t>Visual reminder</a:t>
            </a:r>
          </a:p>
          <a:p>
            <a:r>
              <a:rPr lang="en-US" sz="2800" dirty="0"/>
              <a:t>Color coded</a:t>
            </a:r>
          </a:p>
          <a:p>
            <a:r>
              <a:rPr lang="en-US" sz="2800" dirty="0"/>
              <a:t>Includes</a:t>
            </a:r>
          </a:p>
          <a:p>
            <a:pPr lvl="1"/>
            <a:r>
              <a:rPr lang="en-US" sz="2400" dirty="0"/>
              <a:t>Key questions</a:t>
            </a:r>
          </a:p>
          <a:p>
            <a:pPr lvl="1"/>
            <a:r>
              <a:rPr lang="en-US" sz="2400" dirty="0"/>
              <a:t>Possible outcomes</a:t>
            </a:r>
          </a:p>
          <a:p>
            <a:pPr lvl="1"/>
            <a:r>
              <a:rPr lang="en-US" sz="2400" dirty="0"/>
              <a:t>Action items</a:t>
            </a:r>
          </a:p>
        </p:txBody>
      </p:sp>
      <p:sp>
        <p:nvSpPr>
          <p:cNvPr id="4" name="Slide Number Placeholder 3"/>
          <p:cNvSpPr>
            <a:spLocks noGrp="1"/>
          </p:cNvSpPr>
          <p:nvPr>
            <p:ph type="sldNum" sz="quarter" idx="4294967295"/>
          </p:nvPr>
        </p:nvSpPr>
        <p:spPr>
          <a:xfrm>
            <a:off x="0" y="6392863"/>
            <a:ext cx="5029200" cy="307975"/>
          </a:xfrm>
        </p:spPr>
        <p:txBody>
          <a:bodyPr/>
          <a:lstStyle/>
          <a:p>
            <a:r>
              <a:rPr lang="es-MX" dirty="0"/>
              <a:t>Page </a:t>
            </a:r>
            <a:fld id="{D956CA73-587C-4D4F-A789-877EAEB1E08D}" type="slidenum">
              <a:rPr lang="es-MX" smtClean="0"/>
              <a:pPr/>
              <a:t>17</a:t>
            </a:fld>
            <a:endParaRPr lang="es-MX"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257" y="2513076"/>
            <a:ext cx="4354543" cy="3355848"/>
          </a:xfrm>
          <a:prstGeom prst="rect">
            <a:avLst/>
          </a:prstGeom>
          <a:ln>
            <a:solidFill>
              <a:schemeClr val="tx1"/>
            </a:solidFill>
          </a:ln>
        </p:spPr>
      </p:pic>
    </p:spTree>
    <p:extLst>
      <p:ext uri="{BB962C8B-B14F-4D97-AF65-F5344CB8AC3E}">
        <p14:creationId xmlns:p14="http://schemas.microsoft.com/office/powerpoint/2010/main" val="10831343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(IFSP)</a:t>
            </a:r>
          </a:p>
        </p:txBody>
      </p:sp>
      <p:sp>
        <p:nvSpPr>
          <p:cNvPr id="3" name="Content Placeholder 2"/>
          <p:cNvSpPr>
            <a:spLocks noGrp="1"/>
          </p:cNvSpPr>
          <p:nvPr>
            <p:ph idx="1"/>
          </p:nvPr>
        </p:nvSpPr>
        <p:spPr>
          <a:xfrm>
            <a:off x="457200" y="2057400"/>
            <a:ext cx="4114800" cy="3962400"/>
          </a:xfrm>
        </p:spPr>
        <p:txBody>
          <a:bodyPr/>
          <a:lstStyle/>
          <a:p>
            <a:r>
              <a:rPr lang="en-US" sz="2200" dirty="0">
                <a:solidFill>
                  <a:srgbClr val="000000"/>
                </a:solidFill>
              </a:rPr>
              <a:t>Follow the flowchart</a:t>
            </a:r>
          </a:p>
          <a:p>
            <a:r>
              <a:rPr lang="en-US" sz="2200" dirty="0">
                <a:solidFill>
                  <a:srgbClr val="000000"/>
                </a:solidFill>
              </a:rPr>
              <a:t>Is the child making adequate progress on annual family outcomes?</a:t>
            </a:r>
          </a:p>
          <a:p>
            <a:r>
              <a:rPr lang="en-US" sz="2200" dirty="0">
                <a:solidFill>
                  <a:srgbClr val="000000"/>
                </a:solidFill>
              </a:rPr>
              <a:t>Either a yes or no answer leads you to another question that will help guide the process.</a:t>
            </a:r>
          </a:p>
          <a:p>
            <a:endParaRPr lang="en-US" sz="28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18</a:t>
            </a:fld>
            <a:endParaRPr lang="es-MX"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877" y="2547207"/>
            <a:ext cx="4354543" cy="3355848"/>
          </a:xfrm>
          <a:prstGeom prst="rect">
            <a:avLst/>
          </a:prstGeom>
          <a:ln>
            <a:solidFill>
              <a:schemeClr val="tx1"/>
            </a:solidFill>
          </a:ln>
        </p:spPr>
      </p:pic>
    </p:spTree>
    <p:extLst>
      <p:ext uri="{BB962C8B-B14F-4D97-AF65-F5344CB8AC3E}">
        <p14:creationId xmlns:p14="http://schemas.microsoft.com/office/powerpoint/2010/main" val="11397113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(IFSP)</a:t>
            </a:r>
          </a:p>
        </p:txBody>
      </p:sp>
      <p:sp>
        <p:nvSpPr>
          <p:cNvPr id="3" name="Content Placeholder 2"/>
          <p:cNvSpPr>
            <a:spLocks noGrp="1"/>
          </p:cNvSpPr>
          <p:nvPr>
            <p:ph idx="1"/>
          </p:nvPr>
        </p:nvSpPr>
        <p:spPr>
          <a:xfrm>
            <a:off x="457200" y="2057400"/>
            <a:ext cx="3810000" cy="3962400"/>
          </a:xfrm>
        </p:spPr>
        <p:txBody>
          <a:bodyPr/>
          <a:lstStyle/>
          <a:p>
            <a:r>
              <a:rPr lang="en-US" sz="2200" dirty="0"/>
              <a:t>Yes, the child is making progress.</a:t>
            </a:r>
          </a:p>
          <a:p>
            <a:r>
              <a:rPr lang="en-US" sz="2200" dirty="0">
                <a:solidFill>
                  <a:srgbClr val="000000"/>
                </a:solidFill>
              </a:rPr>
              <a:t>Is the child currently using AT?</a:t>
            </a:r>
          </a:p>
          <a:p>
            <a:r>
              <a:rPr lang="en-US" sz="2200" dirty="0">
                <a:solidFill>
                  <a:srgbClr val="000000"/>
                </a:solidFill>
              </a:rPr>
              <a:t>A yes or no answer leads you to an outcome and an action item.</a:t>
            </a:r>
          </a:p>
          <a:p>
            <a:endParaRPr lang="en-US" sz="2400" dirty="0">
              <a:solidFill>
                <a:srgbClr val="000000"/>
              </a:solidFill>
            </a:endParaRPr>
          </a:p>
          <a:p>
            <a:endParaRPr lang="en-US" sz="28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19</a:t>
            </a:fld>
            <a:endParaRPr lang="es-MX"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257" y="2513076"/>
            <a:ext cx="4354543" cy="3355848"/>
          </a:xfrm>
          <a:prstGeom prst="rect">
            <a:avLst/>
          </a:prstGeom>
          <a:ln>
            <a:solidFill>
              <a:schemeClr val="tx1"/>
            </a:solidFill>
          </a:ln>
        </p:spPr>
      </p:pic>
    </p:spTree>
    <p:extLst>
      <p:ext uri="{BB962C8B-B14F-4D97-AF65-F5344CB8AC3E}">
        <p14:creationId xmlns:p14="http://schemas.microsoft.com/office/powerpoint/2010/main" val="6091436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1800" dirty="0"/>
              <a:t>A Child-Centered AT Plan: A Process for Including Assistive Technology (AT) </a:t>
            </a:r>
            <a:br>
              <a:rPr lang="en-US" sz="1800" dirty="0"/>
            </a:br>
            <a:r>
              <a:rPr lang="en-US" sz="1800" dirty="0"/>
              <a:t>Training materials created by PACER Center for the </a:t>
            </a:r>
            <a:br>
              <a:rPr lang="en-US" sz="1800" dirty="0"/>
            </a:br>
            <a:r>
              <a:rPr lang="en-US" sz="1800" dirty="0"/>
              <a:t>Technology to Improve Kids’ Educational Success (TIKES) Project</a:t>
            </a:r>
          </a:p>
        </p:txBody>
      </p:sp>
      <p:sp>
        <p:nvSpPr>
          <p:cNvPr id="3" name="Content Placeholder 2"/>
          <p:cNvSpPr>
            <a:spLocks noGrp="1"/>
          </p:cNvSpPr>
          <p:nvPr>
            <p:ph idx="1"/>
          </p:nvPr>
        </p:nvSpPr>
        <p:spPr>
          <a:xfrm>
            <a:off x="457200" y="2209800"/>
            <a:ext cx="7467600" cy="2858869"/>
          </a:xfrm>
        </p:spPr>
        <p:txBody>
          <a:bodyPr/>
          <a:lstStyle/>
          <a:p>
            <a:r>
              <a:rPr lang="en-US" sz="2800" dirty="0"/>
              <a:t>Paula Goldberg, PACER Center Executive Director</a:t>
            </a:r>
          </a:p>
          <a:p>
            <a:r>
              <a:rPr lang="en-US" sz="2800" dirty="0"/>
              <a:t>Bridget Gilormini, Director PACER’s Simon Technology Center</a:t>
            </a:r>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2</a:t>
            </a:fld>
            <a:endParaRPr lang="es-MX" dirty="0"/>
          </a:p>
        </p:txBody>
      </p:sp>
    </p:spTree>
    <p:extLst>
      <p:ext uri="{BB962C8B-B14F-4D97-AF65-F5344CB8AC3E}">
        <p14:creationId xmlns:p14="http://schemas.microsoft.com/office/powerpoint/2010/main" val="23500534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5800" cy="1295400"/>
          </a:xfrm>
        </p:spPr>
        <p:txBody>
          <a:bodyPr/>
          <a:lstStyle/>
          <a:p>
            <a:r>
              <a:rPr lang="en-US" sz="3200" dirty="0"/>
              <a:t>TIKES’ AT Consideration Flowchart (IFSP)</a:t>
            </a:r>
          </a:p>
        </p:txBody>
      </p:sp>
      <p:sp>
        <p:nvSpPr>
          <p:cNvPr id="3" name="Content Placeholder 2"/>
          <p:cNvSpPr>
            <a:spLocks noGrp="1"/>
          </p:cNvSpPr>
          <p:nvPr>
            <p:ph idx="1"/>
          </p:nvPr>
        </p:nvSpPr>
        <p:spPr>
          <a:xfrm>
            <a:off x="457200" y="2057400"/>
            <a:ext cx="4114800" cy="3962400"/>
          </a:xfrm>
        </p:spPr>
        <p:txBody>
          <a:bodyPr/>
          <a:lstStyle/>
          <a:p>
            <a:r>
              <a:rPr lang="en-US" sz="2000" dirty="0">
                <a:solidFill>
                  <a:srgbClr val="000000"/>
                </a:solidFill>
              </a:rPr>
              <a:t>No, the child is not currently using AT.</a:t>
            </a:r>
          </a:p>
          <a:p>
            <a:r>
              <a:rPr lang="en-US" sz="2000" dirty="0">
                <a:solidFill>
                  <a:srgbClr val="000000"/>
                </a:solidFill>
              </a:rPr>
              <a:t>Outcome 1: AT was considered by the team and is not needed at this time.</a:t>
            </a:r>
          </a:p>
          <a:p>
            <a:r>
              <a:rPr lang="en-US" sz="2000" dirty="0">
                <a:solidFill>
                  <a:srgbClr val="000000"/>
                </a:solidFill>
              </a:rPr>
              <a:t>Action Item 1:  Document that AT was considered and is not necessary at this time. Use the “First Possible Outcome of the Child-Centered AT Plan.”</a:t>
            </a:r>
          </a:p>
          <a:p>
            <a:endParaRPr lang="en-US" sz="2000" dirty="0">
              <a:solidFill>
                <a:srgbClr val="000000"/>
              </a:solidFill>
            </a:endParaRPr>
          </a:p>
          <a:p>
            <a:endParaRPr lang="en-US" sz="24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20</a:t>
            </a:fld>
            <a:endParaRPr lang="es-MX"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47207"/>
            <a:ext cx="4354543" cy="3355848"/>
          </a:xfrm>
          <a:prstGeom prst="rect">
            <a:avLst/>
          </a:prstGeom>
          <a:ln>
            <a:solidFill>
              <a:schemeClr val="tx1"/>
            </a:solidFill>
          </a:ln>
        </p:spPr>
      </p:pic>
    </p:spTree>
    <p:extLst>
      <p:ext uri="{BB962C8B-B14F-4D97-AF65-F5344CB8AC3E}">
        <p14:creationId xmlns:p14="http://schemas.microsoft.com/office/powerpoint/2010/main" val="26422058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39200" cy="1295400"/>
          </a:xfrm>
        </p:spPr>
        <p:txBody>
          <a:bodyPr/>
          <a:lstStyle/>
          <a:p>
            <a:r>
              <a:rPr lang="en-US" dirty="0"/>
              <a:t>TIKES’ Child-Centered AT Plan: </a:t>
            </a:r>
            <a:br>
              <a:rPr lang="en-US" dirty="0"/>
            </a:br>
            <a:r>
              <a:rPr lang="en-US" dirty="0">
                <a:solidFill>
                  <a:srgbClr val="FF0000"/>
                </a:solidFill>
              </a:rPr>
              <a:t>Four</a:t>
            </a:r>
            <a:r>
              <a:rPr lang="en-US" dirty="0"/>
              <a:t> Different Possible Outcomes</a:t>
            </a:r>
          </a:p>
        </p:txBody>
      </p:sp>
      <p:sp>
        <p:nvSpPr>
          <p:cNvPr id="3" name="Content Placeholder 2"/>
          <p:cNvSpPr>
            <a:spLocks noGrp="1"/>
          </p:cNvSpPr>
          <p:nvPr>
            <p:ph idx="1"/>
          </p:nvPr>
        </p:nvSpPr>
        <p:spPr>
          <a:xfrm>
            <a:off x="457200" y="2057400"/>
            <a:ext cx="4114800" cy="4343400"/>
          </a:xfrm>
        </p:spPr>
        <p:txBody>
          <a:bodyPr/>
          <a:lstStyle/>
          <a:p>
            <a:r>
              <a:rPr lang="en-US" sz="2000" dirty="0"/>
              <a:t>Start by filling in basic information.</a:t>
            </a:r>
          </a:p>
          <a:p>
            <a:r>
              <a:rPr lang="en-US" sz="2000" dirty="0"/>
              <a:t>Note the child’s strengths and needs.</a:t>
            </a:r>
          </a:p>
          <a:p>
            <a:r>
              <a:rPr lang="en-US" sz="2000" dirty="0"/>
              <a:t>Important:  Only choose one of four possible outcomes.</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21</a:t>
            </a:fld>
            <a:endParaRPr lang="es-MX"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258" y="2667000"/>
            <a:ext cx="781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87" y="2220468"/>
            <a:ext cx="3066758" cy="3941064"/>
          </a:xfrm>
          <a:prstGeom prst="rect">
            <a:avLst/>
          </a:prstGeom>
          <a:ln>
            <a:solidFill>
              <a:schemeClr val="tx1"/>
            </a:solidFill>
          </a:ln>
        </p:spPr>
      </p:pic>
    </p:spTree>
    <p:extLst>
      <p:ext uri="{BB962C8B-B14F-4D97-AF65-F5344CB8AC3E}">
        <p14:creationId xmlns:p14="http://schemas.microsoft.com/office/powerpoint/2010/main" val="5757737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39200" cy="1295400"/>
          </a:xfrm>
        </p:spPr>
        <p:txBody>
          <a:bodyPr/>
          <a:lstStyle/>
          <a:p>
            <a:r>
              <a:rPr lang="en-US" dirty="0"/>
              <a:t>TIKES’ Child-Centered AT Plan: </a:t>
            </a:r>
            <a:br>
              <a:rPr lang="en-US" dirty="0"/>
            </a:br>
            <a:r>
              <a:rPr lang="en-US" dirty="0"/>
              <a:t>First Possible Outcome</a:t>
            </a:r>
          </a:p>
        </p:txBody>
      </p:sp>
      <p:sp>
        <p:nvSpPr>
          <p:cNvPr id="3" name="Content Placeholder 2"/>
          <p:cNvSpPr>
            <a:spLocks noGrp="1"/>
          </p:cNvSpPr>
          <p:nvPr>
            <p:ph idx="1"/>
          </p:nvPr>
        </p:nvSpPr>
        <p:spPr>
          <a:xfrm>
            <a:off x="457200" y="2057400"/>
            <a:ext cx="4114800" cy="3962400"/>
          </a:xfrm>
        </p:spPr>
        <p:txBody>
          <a:bodyPr/>
          <a:lstStyle/>
          <a:p>
            <a:r>
              <a:rPr lang="en-US" sz="2000" dirty="0"/>
              <a:t>Document how current supports or adaptations are meeting the child’s needs.</a:t>
            </a:r>
          </a:p>
          <a:p>
            <a:r>
              <a:rPr lang="en-US" sz="2000" dirty="0"/>
              <a:t>Action Item gives guidance about where to document and possible language to use.</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22</a:t>
            </a:fld>
            <a:endParaRPr lang="es-MX" dirty="0"/>
          </a:p>
        </p:txBody>
      </p:sp>
      <p:sp>
        <p:nvSpPr>
          <p:cNvPr id="9" name="Left Arrow 8"/>
          <p:cNvSpPr/>
          <p:nvPr/>
        </p:nvSpPr>
        <p:spPr>
          <a:xfrm>
            <a:off x="8305800" y="38862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87" y="2220468"/>
            <a:ext cx="3066758" cy="3941064"/>
          </a:xfrm>
          <a:prstGeom prst="rect">
            <a:avLst/>
          </a:prstGeom>
          <a:ln>
            <a:solidFill>
              <a:schemeClr val="tx1"/>
            </a:solidFill>
          </a:ln>
        </p:spPr>
      </p:pic>
    </p:spTree>
    <p:extLst>
      <p:ext uri="{BB962C8B-B14F-4D97-AF65-F5344CB8AC3E}">
        <p14:creationId xmlns:p14="http://schemas.microsoft.com/office/powerpoint/2010/main" val="25728357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(IFSP)</a:t>
            </a:r>
          </a:p>
        </p:txBody>
      </p:sp>
      <p:sp>
        <p:nvSpPr>
          <p:cNvPr id="3" name="Content Placeholder 2"/>
          <p:cNvSpPr>
            <a:spLocks noGrp="1"/>
          </p:cNvSpPr>
          <p:nvPr>
            <p:ph idx="1"/>
          </p:nvPr>
        </p:nvSpPr>
        <p:spPr>
          <a:xfrm>
            <a:off x="457200" y="2057400"/>
            <a:ext cx="4114800" cy="3962400"/>
          </a:xfrm>
        </p:spPr>
        <p:txBody>
          <a:bodyPr/>
          <a:lstStyle/>
          <a:p>
            <a:r>
              <a:rPr lang="en-US" sz="2000" dirty="0"/>
              <a:t>Yes, the child is currently using AT.</a:t>
            </a:r>
          </a:p>
          <a:p>
            <a:r>
              <a:rPr lang="en-US" sz="2000" dirty="0"/>
              <a:t>Outcome 2: The child is successfully using AT. AT is necessary to meet specific IFSP goals.</a:t>
            </a:r>
          </a:p>
          <a:p>
            <a:r>
              <a:rPr lang="en-US" sz="2000" dirty="0"/>
              <a:t>Action Item 2:  Document the need for AT in the IFSP by using the “Second Possible Outcome of the Child-Centered AT Plan.”</a:t>
            </a:r>
          </a:p>
          <a:p>
            <a:endParaRPr lang="en-US" sz="2000" dirty="0">
              <a:solidFill>
                <a:srgbClr val="000000"/>
              </a:solidFill>
            </a:endParaRPr>
          </a:p>
          <a:p>
            <a:endParaRPr lang="en-US" sz="24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23</a:t>
            </a:fld>
            <a:endParaRPr lang="es-MX"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47207"/>
            <a:ext cx="4354543" cy="3355848"/>
          </a:xfrm>
          <a:prstGeom prst="rect">
            <a:avLst/>
          </a:prstGeom>
          <a:ln>
            <a:solidFill>
              <a:schemeClr val="tx1"/>
            </a:solidFill>
          </a:ln>
        </p:spPr>
      </p:pic>
    </p:spTree>
    <p:extLst>
      <p:ext uri="{BB962C8B-B14F-4D97-AF65-F5344CB8AC3E}">
        <p14:creationId xmlns:p14="http://schemas.microsoft.com/office/powerpoint/2010/main" val="11062532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839200" cy="1143000"/>
          </a:xfrm>
        </p:spPr>
        <p:txBody>
          <a:bodyPr/>
          <a:lstStyle/>
          <a:p>
            <a:r>
              <a:rPr lang="en-US" dirty="0"/>
              <a:t>TIKES’ Child-Centered AT Plan: </a:t>
            </a:r>
            <a:br>
              <a:rPr lang="en-US" dirty="0"/>
            </a:br>
            <a:r>
              <a:rPr lang="en-US" dirty="0"/>
              <a:t>Second Possible Outcome</a:t>
            </a:r>
          </a:p>
        </p:txBody>
      </p:sp>
      <p:sp>
        <p:nvSpPr>
          <p:cNvPr id="3" name="Content Placeholder 2"/>
          <p:cNvSpPr>
            <a:spLocks noGrp="1"/>
          </p:cNvSpPr>
          <p:nvPr>
            <p:ph idx="1"/>
          </p:nvPr>
        </p:nvSpPr>
        <p:spPr>
          <a:xfrm>
            <a:off x="457200" y="2057400"/>
            <a:ext cx="4114800" cy="4267200"/>
          </a:xfrm>
        </p:spPr>
        <p:txBody>
          <a:bodyPr/>
          <a:lstStyle/>
          <a:p>
            <a:r>
              <a:rPr lang="en-US" sz="2000" dirty="0"/>
              <a:t>Start by filling in basic information.</a:t>
            </a:r>
          </a:p>
          <a:p>
            <a:r>
              <a:rPr lang="en-US" sz="2000" dirty="0"/>
              <a:t>Note the child’s strengths and needs.</a:t>
            </a:r>
          </a:p>
          <a:p>
            <a:r>
              <a:rPr lang="en-US" sz="2000" dirty="0"/>
              <a:t>Document AT the child is using, and how the child is using it at home or in the early intervention setting.</a:t>
            </a:r>
          </a:p>
          <a:p>
            <a:r>
              <a:rPr lang="en-US" sz="2000" dirty="0"/>
              <a:t>Action Item gives guidance about where to document and possible language to use.</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24</a:t>
            </a:fld>
            <a:endParaRPr lang="es-MX" dirty="0"/>
          </a:p>
        </p:txBody>
      </p:sp>
      <p:sp>
        <p:nvSpPr>
          <p:cNvPr id="7" name="Left Arrow 6"/>
          <p:cNvSpPr/>
          <p:nvPr/>
        </p:nvSpPr>
        <p:spPr>
          <a:xfrm>
            <a:off x="8305800" y="26670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8305800" y="48006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87" y="2220468"/>
            <a:ext cx="3066758" cy="3941064"/>
          </a:xfrm>
          <a:prstGeom prst="rect">
            <a:avLst/>
          </a:prstGeom>
          <a:ln>
            <a:solidFill>
              <a:schemeClr val="tx1"/>
            </a:solidFill>
          </a:ln>
        </p:spPr>
      </p:pic>
    </p:spTree>
    <p:extLst>
      <p:ext uri="{BB962C8B-B14F-4D97-AF65-F5344CB8AC3E}">
        <p14:creationId xmlns:p14="http://schemas.microsoft.com/office/powerpoint/2010/main" val="6906899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(IFSP)</a:t>
            </a:r>
          </a:p>
        </p:txBody>
      </p:sp>
      <p:sp>
        <p:nvSpPr>
          <p:cNvPr id="3" name="Content Placeholder 2"/>
          <p:cNvSpPr>
            <a:spLocks noGrp="1"/>
          </p:cNvSpPr>
          <p:nvPr>
            <p:ph idx="1"/>
          </p:nvPr>
        </p:nvSpPr>
        <p:spPr>
          <a:xfrm>
            <a:off x="457200" y="2057400"/>
            <a:ext cx="4038600" cy="4191000"/>
          </a:xfrm>
        </p:spPr>
        <p:txBody>
          <a:bodyPr/>
          <a:lstStyle/>
          <a:p>
            <a:r>
              <a:rPr lang="en-US" sz="2000" dirty="0">
                <a:solidFill>
                  <a:srgbClr val="000000"/>
                </a:solidFill>
              </a:rPr>
              <a:t>No, the child is not making adequate progress and may benefit from AT.</a:t>
            </a:r>
          </a:p>
          <a:p>
            <a:r>
              <a:rPr lang="en-US" sz="2000" dirty="0">
                <a:solidFill>
                  <a:srgbClr val="000000"/>
                </a:solidFill>
              </a:rPr>
              <a:t>Does the IFSP team have enough information to determine appropriate AT based on the child’s needs?</a:t>
            </a:r>
          </a:p>
          <a:p>
            <a:r>
              <a:rPr lang="en-US" sz="2000" dirty="0">
                <a:solidFill>
                  <a:srgbClr val="000000"/>
                </a:solidFill>
              </a:rPr>
              <a:t>A yes or no answer here leads to an outcome and an action item.</a:t>
            </a:r>
          </a:p>
          <a:p>
            <a:endParaRPr lang="en-US" sz="2000" dirty="0">
              <a:solidFill>
                <a:srgbClr val="000000"/>
              </a:solidFill>
            </a:endParaRPr>
          </a:p>
          <a:p>
            <a:endParaRPr lang="en-US" sz="24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25</a:t>
            </a:fld>
            <a:endParaRPr lang="es-MX"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547207"/>
            <a:ext cx="4354543" cy="3355848"/>
          </a:xfrm>
          <a:prstGeom prst="rect">
            <a:avLst/>
          </a:prstGeom>
          <a:ln>
            <a:solidFill>
              <a:schemeClr val="tx1"/>
            </a:solidFill>
          </a:ln>
        </p:spPr>
      </p:pic>
    </p:spTree>
    <p:extLst>
      <p:ext uri="{BB962C8B-B14F-4D97-AF65-F5344CB8AC3E}">
        <p14:creationId xmlns:p14="http://schemas.microsoft.com/office/powerpoint/2010/main" val="7639869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(IFSP)</a:t>
            </a:r>
          </a:p>
        </p:txBody>
      </p:sp>
      <p:sp>
        <p:nvSpPr>
          <p:cNvPr id="3" name="Content Placeholder 2"/>
          <p:cNvSpPr>
            <a:spLocks noGrp="1"/>
          </p:cNvSpPr>
          <p:nvPr>
            <p:ph idx="1"/>
          </p:nvPr>
        </p:nvSpPr>
        <p:spPr>
          <a:xfrm>
            <a:off x="457200" y="2133600"/>
            <a:ext cx="4114800" cy="4191000"/>
          </a:xfrm>
        </p:spPr>
        <p:txBody>
          <a:bodyPr/>
          <a:lstStyle/>
          <a:p>
            <a:pPr lvl="0"/>
            <a:r>
              <a:rPr lang="en-US" sz="2000" dirty="0">
                <a:solidFill>
                  <a:srgbClr val="000000"/>
                </a:solidFill>
              </a:rPr>
              <a:t>Yes, the team has enough information to determine appropriate AT.</a:t>
            </a:r>
          </a:p>
          <a:p>
            <a:pPr lvl="0"/>
            <a:r>
              <a:rPr lang="en-US" sz="2000" dirty="0">
                <a:solidFill>
                  <a:srgbClr val="000000"/>
                </a:solidFill>
              </a:rPr>
              <a:t>Outcome 3: The team has identified that the child needs assistive technology and has enough information to make decisions about specific AT.</a:t>
            </a:r>
          </a:p>
          <a:p>
            <a:pPr lvl="0"/>
            <a:r>
              <a:rPr lang="en-US" sz="2000" dirty="0">
                <a:solidFill>
                  <a:srgbClr val="000000"/>
                </a:solidFill>
              </a:rPr>
              <a:t>Action Item 3:  Document the need for AT in the IFSP by using the “Third Possible Outcome of the Child-Centered AT Plan.”</a:t>
            </a:r>
          </a:p>
          <a:p>
            <a:endParaRPr lang="en-US" sz="28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26</a:t>
            </a:fld>
            <a:endParaRPr lang="es-MX"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51176"/>
            <a:ext cx="4354543" cy="3355848"/>
          </a:xfrm>
          <a:prstGeom prst="rect">
            <a:avLst/>
          </a:prstGeom>
          <a:ln>
            <a:solidFill>
              <a:schemeClr val="tx1"/>
            </a:solidFill>
          </a:ln>
        </p:spPr>
      </p:pic>
    </p:spTree>
    <p:extLst>
      <p:ext uri="{BB962C8B-B14F-4D97-AF65-F5344CB8AC3E}">
        <p14:creationId xmlns:p14="http://schemas.microsoft.com/office/powerpoint/2010/main" val="24832316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39200" cy="1295400"/>
          </a:xfrm>
        </p:spPr>
        <p:txBody>
          <a:bodyPr/>
          <a:lstStyle/>
          <a:p>
            <a:r>
              <a:rPr lang="en-US" dirty="0"/>
              <a:t>TIKES’ Child-Centered AT Plan: </a:t>
            </a:r>
            <a:br>
              <a:rPr lang="en-US" dirty="0"/>
            </a:br>
            <a:r>
              <a:rPr lang="en-US" dirty="0"/>
              <a:t>Third Possible Outcome</a:t>
            </a:r>
          </a:p>
        </p:txBody>
      </p:sp>
      <p:sp>
        <p:nvSpPr>
          <p:cNvPr id="3" name="Content Placeholder 2"/>
          <p:cNvSpPr>
            <a:spLocks noGrp="1"/>
          </p:cNvSpPr>
          <p:nvPr>
            <p:ph idx="1"/>
          </p:nvPr>
        </p:nvSpPr>
        <p:spPr>
          <a:xfrm>
            <a:off x="457200" y="2286000"/>
            <a:ext cx="4114800" cy="4038600"/>
          </a:xfrm>
        </p:spPr>
        <p:txBody>
          <a:bodyPr/>
          <a:lstStyle/>
          <a:p>
            <a:r>
              <a:rPr lang="en-US" sz="2000" dirty="0"/>
              <a:t>Start by filling in basic information.</a:t>
            </a:r>
          </a:p>
          <a:p>
            <a:r>
              <a:rPr lang="en-US" sz="2000" dirty="0"/>
              <a:t>Note the child’s strengths and needs.</a:t>
            </a:r>
          </a:p>
          <a:p>
            <a:r>
              <a:rPr lang="en-US" sz="2000" dirty="0"/>
              <a:t>Document how the team has tried or will try different AT to meet the child’s needs.</a:t>
            </a:r>
          </a:p>
          <a:p>
            <a:r>
              <a:rPr lang="en-US" sz="2000" dirty="0"/>
              <a:t>Action Item gives guidance about where to document and possible language to use.</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27</a:t>
            </a:fld>
            <a:endParaRPr lang="es-MX" dirty="0"/>
          </a:p>
        </p:txBody>
      </p:sp>
      <p:sp>
        <p:nvSpPr>
          <p:cNvPr id="7" name="Left Arrow 6"/>
          <p:cNvSpPr/>
          <p:nvPr/>
        </p:nvSpPr>
        <p:spPr>
          <a:xfrm>
            <a:off x="8305800" y="24384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284476"/>
            <a:ext cx="2922762" cy="3813048"/>
          </a:xfrm>
          <a:prstGeom prst="rect">
            <a:avLst/>
          </a:prstGeom>
          <a:ln>
            <a:solidFill>
              <a:schemeClr val="tx1"/>
            </a:solidFill>
          </a:ln>
        </p:spPr>
      </p:pic>
    </p:spTree>
    <p:extLst>
      <p:ext uri="{BB962C8B-B14F-4D97-AF65-F5344CB8AC3E}">
        <p14:creationId xmlns:p14="http://schemas.microsoft.com/office/powerpoint/2010/main" val="1326901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(IFSP)</a:t>
            </a:r>
          </a:p>
        </p:txBody>
      </p:sp>
      <p:sp>
        <p:nvSpPr>
          <p:cNvPr id="3" name="Content Placeholder 2"/>
          <p:cNvSpPr>
            <a:spLocks noGrp="1"/>
          </p:cNvSpPr>
          <p:nvPr>
            <p:ph idx="1"/>
          </p:nvPr>
        </p:nvSpPr>
        <p:spPr>
          <a:xfrm>
            <a:off x="457200" y="2057400"/>
            <a:ext cx="4033837" cy="4038600"/>
          </a:xfrm>
        </p:spPr>
        <p:txBody>
          <a:bodyPr/>
          <a:lstStyle/>
          <a:p>
            <a:pPr lvl="0"/>
            <a:r>
              <a:rPr lang="en-US" sz="2000" dirty="0">
                <a:solidFill>
                  <a:srgbClr val="000000"/>
                </a:solidFill>
              </a:rPr>
              <a:t>No, the team does not have enough information.</a:t>
            </a:r>
          </a:p>
          <a:p>
            <a:pPr lvl="0"/>
            <a:r>
              <a:rPr lang="en-US" sz="2000" dirty="0">
                <a:solidFill>
                  <a:srgbClr val="000000"/>
                </a:solidFill>
              </a:rPr>
              <a:t>Outcome 4: The child needs assistive technology but the team needs information to determine the type of AT that would meet the needs of the child.</a:t>
            </a:r>
          </a:p>
          <a:p>
            <a:pPr lvl="0"/>
            <a:r>
              <a:rPr lang="en-US" sz="2000" dirty="0">
                <a:solidFill>
                  <a:srgbClr val="000000"/>
                </a:solidFill>
              </a:rPr>
              <a:t>Action Item 4:  Document the need for AT in the IFSP by using the “Fourth Possible Outcome of the Child-Centered AT Plan.”</a:t>
            </a:r>
          </a:p>
          <a:p>
            <a:endParaRPr lang="en-US" sz="28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28</a:t>
            </a:fld>
            <a:endParaRPr lang="es-MX"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47207"/>
            <a:ext cx="4354543" cy="3355848"/>
          </a:xfrm>
          <a:prstGeom prst="rect">
            <a:avLst/>
          </a:prstGeom>
          <a:ln>
            <a:solidFill>
              <a:schemeClr val="tx1"/>
            </a:solidFill>
          </a:ln>
        </p:spPr>
      </p:pic>
    </p:spTree>
    <p:extLst>
      <p:ext uri="{BB962C8B-B14F-4D97-AF65-F5344CB8AC3E}">
        <p14:creationId xmlns:p14="http://schemas.microsoft.com/office/powerpoint/2010/main" val="32723622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Child-Centered AT Plan: </a:t>
            </a:r>
            <a:br>
              <a:rPr lang="en-US" sz="3200" dirty="0"/>
            </a:br>
            <a:r>
              <a:rPr lang="en-US" sz="3200" dirty="0"/>
              <a:t>Fourth Possible Outcome</a:t>
            </a:r>
          </a:p>
        </p:txBody>
      </p:sp>
      <p:sp>
        <p:nvSpPr>
          <p:cNvPr id="3" name="Content Placeholder 2"/>
          <p:cNvSpPr>
            <a:spLocks noGrp="1"/>
          </p:cNvSpPr>
          <p:nvPr>
            <p:ph idx="1"/>
          </p:nvPr>
        </p:nvSpPr>
        <p:spPr>
          <a:xfrm>
            <a:off x="457200" y="2057400"/>
            <a:ext cx="4114800" cy="4191000"/>
          </a:xfrm>
        </p:spPr>
        <p:txBody>
          <a:bodyPr/>
          <a:lstStyle/>
          <a:p>
            <a:r>
              <a:rPr lang="en-US" sz="2000" dirty="0"/>
              <a:t>Start by filling in basic information.</a:t>
            </a:r>
          </a:p>
          <a:p>
            <a:r>
              <a:rPr lang="en-US" sz="2000" dirty="0"/>
              <a:t>Note the child’s strengths and needs.</a:t>
            </a:r>
          </a:p>
          <a:p>
            <a:r>
              <a:rPr lang="en-US" sz="2000" dirty="0"/>
              <a:t>Document how you have tried or will try different AT to meet the child’s needs.</a:t>
            </a:r>
          </a:p>
          <a:p>
            <a:r>
              <a:rPr lang="en-US" sz="2000" dirty="0"/>
              <a:t>Action Item gives guidance about where to document and possible language to use.</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29</a:t>
            </a:fld>
            <a:endParaRPr lang="es-MX" dirty="0"/>
          </a:p>
        </p:txBody>
      </p:sp>
      <p:sp>
        <p:nvSpPr>
          <p:cNvPr id="7" name="Left Arrow 6"/>
          <p:cNvSpPr/>
          <p:nvPr/>
        </p:nvSpPr>
        <p:spPr>
          <a:xfrm>
            <a:off x="8305800" y="33528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284476"/>
            <a:ext cx="2922762" cy="3813048"/>
          </a:xfrm>
          <a:prstGeom prst="rect">
            <a:avLst/>
          </a:prstGeom>
          <a:ln>
            <a:solidFill>
              <a:schemeClr val="tx1"/>
            </a:solidFill>
          </a:ln>
        </p:spPr>
      </p:pic>
    </p:spTree>
    <p:extLst>
      <p:ext uri="{BB962C8B-B14F-4D97-AF65-F5344CB8AC3E}">
        <p14:creationId xmlns:p14="http://schemas.microsoft.com/office/powerpoint/2010/main" val="24920152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4000" dirty="0"/>
              <a:t>Federally funded Early Childhood and Assistive Technology Grants</a:t>
            </a:r>
          </a:p>
        </p:txBody>
      </p:sp>
      <p:sp>
        <p:nvSpPr>
          <p:cNvPr id="3" name="Content Placeholder 2"/>
          <p:cNvSpPr>
            <a:spLocks noGrp="1"/>
          </p:cNvSpPr>
          <p:nvPr>
            <p:ph idx="1"/>
          </p:nvPr>
        </p:nvSpPr>
        <p:spPr>
          <a:xfrm>
            <a:off x="457200" y="2057400"/>
            <a:ext cx="8229600" cy="4267200"/>
          </a:xfrm>
        </p:spPr>
        <p:txBody>
          <a:bodyPr/>
          <a:lstStyle/>
          <a:p>
            <a:pPr>
              <a:lnSpc>
                <a:spcPct val="110000"/>
              </a:lnSpc>
            </a:pPr>
            <a:r>
              <a:rPr lang="en-US" sz="2200" dirty="0"/>
              <a:t>The TIKES Project is an education priority that is based on research that shows assistive technology is</a:t>
            </a:r>
            <a:r>
              <a:rPr lang="en-US" sz="2200" dirty="0">
                <a:solidFill>
                  <a:schemeClr val="tx1">
                    <a:lumMod val="95000"/>
                    <a:lumOff val="5000"/>
                  </a:schemeClr>
                </a:solidFill>
              </a:rPr>
              <a:t> very underutilized</a:t>
            </a:r>
            <a:r>
              <a:rPr lang="en-US" sz="2200" dirty="0">
                <a:solidFill>
                  <a:srgbClr val="FF0000"/>
                </a:solidFill>
              </a:rPr>
              <a:t> </a:t>
            </a:r>
            <a:r>
              <a:rPr lang="en-US" sz="2200" dirty="0"/>
              <a:t>by children with disabilities ages birth </a:t>
            </a:r>
            <a:r>
              <a:rPr lang="en-US" sz="2200" dirty="0">
                <a:solidFill>
                  <a:srgbClr val="0D0D0D"/>
                </a:solidFill>
              </a:rPr>
              <a:t>to</a:t>
            </a:r>
            <a:r>
              <a:rPr lang="en-US" sz="2200" dirty="0"/>
              <a:t> 5</a:t>
            </a:r>
          </a:p>
          <a:p>
            <a:pPr>
              <a:lnSpc>
                <a:spcPct val="110000"/>
              </a:lnSpc>
            </a:pPr>
            <a:r>
              <a:rPr lang="en-US" sz="2200" dirty="0"/>
              <a:t>The TIKES Project is one of three grants awarded in the country by the U.S. Department of Education’s Office of Special Education Programs (OSEP)</a:t>
            </a:r>
          </a:p>
          <a:p>
            <a:pPr>
              <a:lnSpc>
                <a:spcPct val="110000"/>
              </a:lnSpc>
            </a:pPr>
            <a:r>
              <a:rPr lang="en-US" sz="2200" dirty="0"/>
              <a:t>You play an important role in equipping and supporting not only yourselves but future early intervention and early childhood providers, teachers and parents across </a:t>
            </a:r>
            <a:r>
              <a:rPr lang="en-US" sz="2200"/>
              <a:t>the </a:t>
            </a:r>
            <a:r>
              <a:rPr lang="en-US" sz="2200">
                <a:solidFill>
                  <a:srgbClr val="0D0D0D"/>
                </a:solidFill>
              </a:rPr>
              <a:t>U.S.A. </a:t>
            </a:r>
            <a:r>
              <a:rPr lang="en-US" sz="2200" dirty="0">
                <a:solidFill>
                  <a:srgbClr val="0D0D0D"/>
                </a:solidFill>
              </a:rPr>
              <a:t>about AT</a:t>
            </a:r>
            <a:endParaRPr lang="en-US" sz="2200" strike="sngStrike" dirty="0">
              <a:solidFill>
                <a:srgbClr val="0D0D0D"/>
              </a:solidFill>
            </a:endParaRPr>
          </a:p>
        </p:txBody>
      </p:sp>
      <p:sp>
        <p:nvSpPr>
          <p:cNvPr id="4" name="Slide Number Placeholder 3"/>
          <p:cNvSpPr>
            <a:spLocks noGrp="1"/>
          </p:cNvSpPr>
          <p:nvPr>
            <p:ph type="sldNum" sz="quarter" idx="4294967295"/>
          </p:nvPr>
        </p:nvSpPr>
        <p:spPr>
          <a:xfrm>
            <a:off x="0" y="6392863"/>
            <a:ext cx="5029200" cy="307975"/>
          </a:xfrm>
        </p:spPr>
        <p:txBody>
          <a:bodyPr/>
          <a:lstStyle/>
          <a:p>
            <a:r>
              <a:rPr lang="es-MX" dirty="0"/>
              <a:t>Page </a:t>
            </a:r>
            <a:fld id="{D956CA73-587C-4D4F-A789-877EAEB1E08D}" type="slidenum">
              <a:rPr lang="es-MX" smtClean="0"/>
              <a:pPr/>
              <a:t>3</a:t>
            </a:fld>
            <a:endParaRPr lang="es-MX" dirty="0"/>
          </a:p>
        </p:txBody>
      </p:sp>
    </p:spTree>
    <p:extLst>
      <p:ext uri="{BB962C8B-B14F-4D97-AF65-F5344CB8AC3E}">
        <p14:creationId xmlns:p14="http://schemas.microsoft.com/office/powerpoint/2010/main" val="4980130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Child-Centered AT Plan: </a:t>
            </a:r>
            <a:br>
              <a:rPr lang="en-US" sz="3200" dirty="0"/>
            </a:br>
            <a:r>
              <a:rPr lang="en-US" sz="3200" dirty="0"/>
              <a:t>Action Items</a:t>
            </a:r>
          </a:p>
        </p:txBody>
      </p:sp>
      <p:sp>
        <p:nvSpPr>
          <p:cNvPr id="3" name="Content Placeholder 2"/>
          <p:cNvSpPr>
            <a:spLocks noGrp="1"/>
          </p:cNvSpPr>
          <p:nvPr>
            <p:ph idx="1"/>
          </p:nvPr>
        </p:nvSpPr>
        <p:spPr>
          <a:xfrm>
            <a:off x="457200" y="2057400"/>
            <a:ext cx="4419600" cy="4267200"/>
          </a:xfrm>
        </p:spPr>
        <p:txBody>
          <a:bodyPr/>
          <a:lstStyle/>
          <a:p>
            <a:r>
              <a:rPr lang="en-US" sz="2400" dirty="0"/>
              <a:t>Inclusion of Action Items is to promote consistency and quality of documentation.</a:t>
            </a:r>
          </a:p>
          <a:p>
            <a:r>
              <a:rPr lang="en-US" sz="2400" dirty="0"/>
              <a:t>Check each box when Action Item is completed.</a:t>
            </a:r>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30</a:t>
            </a:fld>
            <a:endParaRPr lang="es-MX" dirty="0"/>
          </a:p>
        </p:txBody>
      </p:sp>
      <p:sp>
        <p:nvSpPr>
          <p:cNvPr id="8" name="Left Arrow 7"/>
          <p:cNvSpPr/>
          <p:nvPr/>
        </p:nvSpPr>
        <p:spPr>
          <a:xfrm>
            <a:off x="8305800" y="51816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284476"/>
            <a:ext cx="2922762" cy="3813048"/>
          </a:xfrm>
          <a:prstGeom prst="rect">
            <a:avLst/>
          </a:prstGeom>
          <a:ln>
            <a:solidFill>
              <a:schemeClr val="tx1"/>
            </a:solidFill>
          </a:ln>
        </p:spPr>
      </p:pic>
    </p:spTree>
    <p:extLst>
      <p:ext uri="{BB962C8B-B14F-4D97-AF65-F5344CB8AC3E}">
        <p14:creationId xmlns:p14="http://schemas.microsoft.com/office/powerpoint/2010/main" val="34651315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505200"/>
            <a:ext cx="7924800" cy="1905000"/>
          </a:xfrm>
        </p:spPr>
        <p:txBody>
          <a:bodyPr/>
          <a:lstStyle/>
          <a:p>
            <a:r>
              <a:rPr lang="en-US" sz="3600" dirty="0"/>
              <a:t>Using the Consideration Tools: IEP</a:t>
            </a:r>
          </a:p>
        </p:txBody>
      </p:sp>
      <p:sp>
        <p:nvSpPr>
          <p:cNvPr id="6" name="Slide Number Placeholder 3"/>
          <p:cNvSpPr txBox="1">
            <a:spLocks/>
          </p:cNvSpPr>
          <p:nvPr/>
        </p:nvSpPr>
        <p:spPr>
          <a:xfrm>
            <a:off x="24297" y="6321425"/>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solidFill>
                  <a:schemeClr val="accent5">
                    <a:lumMod val="75000"/>
                  </a:schemeClr>
                </a:solidFill>
              </a:rPr>
              <a:t>Page </a:t>
            </a:r>
            <a:fld id="{D956CA73-587C-4D4F-A789-877EAEB1E08D}" type="slidenum">
              <a:rPr lang="es-MX" sz="1200" b="1" smtClean="0">
                <a:solidFill>
                  <a:schemeClr val="accent5">
                    <a:lumMod val="75000"/>
                  </a:schemeClr>
                </a:solidFill>
              </a:rPr>
              <a:pPr/>
              <a:t>31</a:t>
            </a:fld>
            <a:endParaRPr lang="es-MX" sz="1200" b="1" dirty="0">
              <a:solidFill>
                <a:schemeClr val="accent5">
                  <a:lumMod val="75000"/>
                </a:schemeClr>
              </a:solidFill>
            </a:endParaRPr>
          </a:p>
        </p:txBody>
      </p:sp>
    </p:spTree>
    <p:extLst>
      <p:ext uri="{BB962C8B-B14F-4D97-AF65-F5344CB8AC3E}">
        <p14:creationId xmlns:p14="http://schemas.microsoft.com/office/powerpoint/2010/main" val="3267390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(IEP)</a:t>
            </a:r>
          </a:p>
        </p:txBody>
      </p:sp>
      <p:sp>
        <p:nvSpPr>
          <p:cNvPr id="3" name="Content Placeholder 2"/>
          <p:cNvSpPr>
            <a:spLocks noGrp="1"/>
          </p:cNvSpPr>
          <p:nvPr>
            <p:ph idx="1"/>
          </p:nvPr>
        </p:nvSpPr>
        <p:spPr>
          <a:xfrm>
            <a:off x="457200" y="2057400"/>
            <a:ext cx="3886200" cy="4267200"/>
          </a:xfrm>
        </p:spPr>
        <p:txBody>
          <a:bodyPr/>
          <a:lstStyle/>
          <a:p>
            <a:r>
              <a:rPr lang="en-US" sz="2200" dirty="0">
                <a:solidFill>
                  <a:srgbClr val="000000"/>
                </a:solidFill>
              </a:rPr>
              <a:t>Follow the flowchart.</a:t>
            </a:r>
          </a:p>
          <a:p>
            <a:r>
              <a:rPr lang="en-US" sz="2200" dirty="0">
                <a:solidFill>
                  <a:srgbClr val="000000"/>
                </a:solidFill>
              </a:rPr>
              <a:t>Is the student making adequate progress on annual goals, in the general education curriculum, and participating in the least restrictive environment?</a:t>
            </a:r>
          </a:p>
          <a:p>
            <a:r>
              <a:rPr lang="en-US" sz="2200" dirty="0">
                <a:solidFill>
                  <a:srgbClr val="000000"/>
                </a:solidFill>
              </a:rPr>
              <a:t>Either a yes or no answer leads to another question that helps to guide the process.</a:t>
            </a:r>
          </a:p>
          <a:p>
            <a:endParaRPr lang="en-US" sz="28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dirty="0"/>
              <a:t>Page </a:t>
            </a:r>
            <a:fld id="{D956CA73-587C-4D4F-A789-877EAEB1E08D}" type="slidenum">
              <a:rPr lang="es-MX" smtClean="0"/>
              <a:pPr/>
              <a:t>32</a:t>
            </a:fld>
            <a:endParaRPr lang="es-MX"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90800"/>
            <a:ext cx="4109740" cy="3200400"/>
          </a:xfrm>
          <a:prstGeom prst="rect">
            <a:avLst/>
          </a:prstGeom>
          <a:ln>
            <a:solidFill>
              <a:schemeClr val="tx1"/>
            </a:solidFill>
          </a:ln>
        </p:spPr>
      </p:pic>
    </p:spTree>
    <p:extLst>
      <p:ext uri="{BB962C8B-B14F-4D97-AF65-F5344CB8AC3E}">
        <p14:creationId xmlns:p14="http://schemas.microsoft.com/office/powerpoint/2010/main" val="12334143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(IEP)</a:t>
            </a:r>
          </a:p>
        </p:txBody>
      </p:sp>
      <p:sp>
        <p:nvSpPr>
          <p:cNvPr id="3" name="Content Placeholder 2"/>
          <p:cNvSpPr>
            <a:spLocks noGrp="1"/>
          </p:cNvSpPr>
          <p:nvPr>
            <p:ph idx="1"/>
          </p:nvPr>
        </p:nvSpPr>
        <p:spPr>
          <a:xfrm>
            <a:off x="457200" y="2057400"/>
            <a:ext cx="3810000" cy="3733799"/>
          </a:xfrm>
        </p:spPr>
        <p:txBody>
          <a:bodyPr/>
          <a:lstStyle/>
          <a:p>
            <a:r>
              <a:rPr lang="en-US" sz="2200" dirty="0"/>
              <a:t>Yes, the student is making progress.</a:t>
            </a:r>
          </a:p>
          <a:p>
            <a:r>
              <a:rPr lang="en-US" sz="2200" dirty="0">
                <a:solidFill>
                  <a:srgbClr val="000000"/>
                </a:solidFill>
              </a:rPr>
              <a:t>Is the student currently using AT?</a:t>
            </a:r>
          </a:p>
          <a:p>
            <a:r>
              <a:rPr lang="en-US" sz="2200" dirty="0">
                <a:solidFill>
                  <a:srgbClr val="000000"/>
                </a:solidFill>
              </a:rPr>
              <a:t>A yes or no answer leads to an outcome and an action item.</a:t>
            </a:r>
          </a:p>
          <a:p>
            <a:endParaRPr lang="en-US" sz="2400" dirty="0">
              <a:solidFill>
                <a:srgbClr val="000000"/>
              </a:solidFill>
            </a:endParaRPr>
          </a:p>
          <a:p>
            <a:endParaRPr lang="en-US" sz="28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33</a:t>
            </a:fld>
            <a:endParaRPr lang="es-MX"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78307"/>
            <a:ext cx="4109740" cy="3200400"/>
          </a:xfrm>
          <a:prstGeom prst="rect">
            <a:avLst/>
          </a:prstGeom>
          <a:ln>
            <a:solidFill>
              <a:schemeClr val="tx1"/>
            </a:solidFill>
          </a:ln>
        </p:spPr>
      </p:pic>
    </p:spTree>
    <p:extLst>
      <p:ext uri="{BB962C8B-B14F-4D97-AF65-F5344CB8AC3E}">
        <p14:creationId xmlns:p14="http://schemas.microsoft.com/office/powerpoint/2010/main" val="9576721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(IEP)</a:t>
            </a:r>
          </a:p>
        </p:txBody>
      </p:sp>
      <p:sp>
        <p:nvSpPr>
          <p:cNvPr id="3" name="Content Placeholder 2"/>
          <p:cNvSpPr>
            <a:spLocks noGrp="1"/>
          </p:cNvSpPr>
          <p:nvPr>
            <p:ph idx="1"/>
          </p:nvPr>
        </p:nvSpPr>
        <p:spPr>
          <a:xfrm>
            <a:off x="457200" y="2057400"/>
            <a:ext cx="4114800" cy="3962400"/>
          </a:xfrm>
        </p:spPr>
        <p:txBody>
          <a:bodyPr/>
          <a:lstStyle/>
          <a:p>
            <a:r>
              <a:rPr lang="en-US" sz="2000" dirty="0">
                <a:solidFill>
                  <a:srgbClr val="000000"/>
                </a:solidFill>
              </a:rPr>
              <a:t>No, the student is not currently using AT.</a:t>
            </a:r>
          </a:p>
          <a:p>
            <a:r>
              <a:rPr lang="en-US" sz="2000" dirty="0">
                <a:solidFill>
                  <a:srgbClr val="000000"/>
                </a:solidFill>
              </a:rPr>
              <a:t>Outcome 1: AT was considered and is not needed at this time.</a:t>
            </a:r>
          </a:p>
          <a:p>
            <a:r>
              <a:rPr lang="en-US" sz="2000" dirty="0">
                <a:solidFill>
                  <a:srgbClr val="000000"/>
                </a:solidFill>
              </a:rPr>
              <a:t>Action Item 1:  Document that AT was considered and is not necessary at this time by using the “First Possible Outcome of the Child-Centered AT Plan.”</a:t>
            </a:r>
          </a:p>
          <a:p>
            <a:endParaRPr lang="en-US" sz="2000" dirty="0">
              <a:solidFill>
                <a:srgbClr val="000000"/>
              </a:solidFill>
            </a:endParaRPr>
          </a:p>
          <a:p>
            <a:endParaRPr lang="en-US" sz="24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34</a:t>
            </a:fld>
            <a:endParaRPr lang="es-MX"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90800"/>
            <a:ext cx="4109740" cy="3200400"/>
          </a:xfrm>
          <a:prstGeom prst="rect">
            <a:avLst/>
          </a:prstGeom>
          <a:ln>
            <a:solidFill>
              <a:schemeClr val="tx1"/>
            </a:solidFill>
          </a:ln>
        </p:spPr>
      </p:pic>
    </p:spTree>
    <p:extLst>
      <p:ext uri="{BB962C8B-B14F-4D97-AF65-F5344CB8AC3E}">
        <p14:creationId xmlns:p14="http://schemas.microsoft.com/office/powerpoint/2010/main" val="14557768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839200" cy="1295400"/>
          </a:xfrm>
        </p:spPr>
        <p:txBody>
          <a:bodyPr/>
          <a:lstStyle/>
          <a:p>
            <a:r>
              <a:rPr lang="en-US" dirty="0"/>
              <a:t>TIKES’ Child-Centered AT Plan: </a:t>
            </a:r>
            <a:br>
              <a:rPr lang="en-US" dirty="0"/>
            </a:br>
            <a:r>
              <a:rPr lang="en-US" dirty="0">
                <a:solidFill>
                  <a:srgbClr val="FF0000"/>
                </a:solidFill>
              </a:rPr>
              <a:t>Four</a:t>
            </a:r>
            <a:r>
              <a:rPr lang="en-US" dirty="0"/>
              <a:t> Different Possible Outcomes</a:t>
            </a:r>
          </a:p>
        </p:txBody>
      </p:sp>
      <p:sp>
        <p:nvSpPr>
          <p:cNvPr id="3" name="Content Placeholder 2"/>
          <p:cNvSpPr>
            <a:spLocks noGrp="1"/>
          </p:cNvSpPr>
          <p:nvPr>
            <p:ph idx="1"/>
          </p:nvPr>
        </p:nvSpPr>
        <p:spPr>
          <a:xfrm>
            <a:off x="457200" y="2057400"/>
            <a:ext cx="4114800" cy="4343400"/>
          </a:xfrm>
        </p:spPr>
        <p:txBody>
          <a:bodyPr/>
          <a:lstStyle/>
          <a:p>
            <a:r>
              <a:rPr lang="en-US" sz="2000" dirty="0"/>
              <a:t>Start by filling in basic information.</a:t>
            </a:r>
          </a:p>
          <a:p>
            <a:r>
              <a:rPr lang="en-US" sz="2000" dirty="0"/>
              <a:t>Note the child’s strengths and needs.</a:t>
            </a:r>
          </a:p>
          <a:p>
            <a:r>
              <a:rPr lang="en-US" sz="2000" dirty="0"/>
              <a:t>Important:  Only choose one of four possible outcomes.</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35</a:t>
            </a:fld>
            <a:endParaRPr lang="es-MX"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758263"/>
            <a:ext cx="781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558" y="2217420"/>
            <a:ext cx="3111042" cy="4023360"/>
          </a:xfrm>
          <a:prstGeom prst="rect">
            <a:avLst/>
          </a:prstGeom>
          <a:ln>
            <a:solidFill>
              <a:schemeClr val="tx1"/>
            </a:solidFill>
          </a:ln>
        </p:spPr>
      </p:pic>
    </p:spTree>
    <p:extLst>
      <p:ext uri="{BB962C8B-B14F-4D97-AF65-F5344CB8AC3E}">
        <p14:creationId xmlns:p14="http://schemas.microsoft.com/office/powerpoint/2010/main" val="30996328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1295400"/>
          </a:xfrm>
        </p:spPr>
        <p:txBody>
          <a:bodyPr/>
          <a:lstStyle/>
          <a:p>
            <a:r>
              <a:rPr lang="en-US" sz="3200" dirty="0"/>
              <a:t>TIKES’ Child-Centered AT Plan: </a:t>
            </a:r>
            <a:br>
              <a:rPr lang="en-US" sz="3200" dirty="0"/>
            </a:br>
            <a:r>
              <a:rPr lang="en-US" sz="3200" dirty="0"/>
              <a:t>First Possible Outcome</a:t>
            </a:r>
          </a:p>
        </p:txBody>
      </p:sp>
      <p:sp>
        <p:nvSpPr>
          <p:cNvPr id="3" name="Content Placeholder 2"/>
          <p:cNvSpPr>
            <a:spLocks noGrp="1"/>
          </p:cNvSpPr>
          <p:nvPr>
            <p:ph idx="1"/>
          </p:nvPr>
        </p:nvSpPr>
        <p:spPr>
          <a:xfrm>
            <a:off x="457200" y="2057400"/>
            <a:ext cx="4114800" cy="4038600"/>
          </a:xfrm>
        </p:spPr>
        <p:txBody>
          <a:bodyPr/>
          <a:lstStyle/>
          <a:p>
            <a:r>
              <a:rPr lang="en-US" sz="2000" dirty="0"/>
              <a:t>Document how current accommodations and modifications are meeting the child’s needs.</a:t>
            </a:r>
          </a:p>
          <a:p>
            <a:r>
              <a:rPr lang="en-US" sz="2000" dirty="0"/>
              <a:t>Action Item gives guidance about where to document and possible language to use.</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36</a:t>
            </a:fld>
            <a:endParaRPr lang="es-MX" dirty="0"/>
          </a:p>
        </p:txBody>
      </p:sp>
      <p:sp>
        <p:nvSpPr>
          <p:cNvPr id="8" name="Left Arrow 7"/>
          <p:cNvSpPr/>
          <p:nvPr/>
        </p:nvSpPr>
        <p:spPr>
          <a:xfrm>
            <a:off x="8305800" y="2760689"/>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8305800" y="39624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558" y="2217420"/>
            <a:ext cx="3111042" cy="4023360"/>
          </a:xfrm>
          <a:prstGeom prst="rect">
            <a:avLst/>
          </a:prstGeom>
          <a:ln>
            <a:solidFill>
              <a:schemeClr val="tx1"/>
            </a:solidFill>
          </a:ln>
        </p:spPr>
      </p:pic>
    </p:spTree>
    <p:extLst>
      <p:ext uri="{BB962C8B-B14F-4D97-AF65-F5344CB8AC3E}">
        <p14:creationId xmlns:p14="http://schemas.microsoft.com/office/powerpoint/2010/main" val="347749218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(IEP)</a:t>
            </a:r>
          </a:p>
        </p:txBody>
      </p:sp>
      <p:sp>
        <p:nvSpPr>
          <p:cNvPr id="3" name="Content Placeholder 2"/>
          <p:cNvSpPr>
            <a:spLocks noGrp="1"/>
          </p:cNvSpPr>
          <p:nvPr>
            <p:ph idx="1"/>
          </p:nvPr>
        </p:nvSpPr>
        <p:spPr>
          <a:xfrm>
            <a:off x="457200" y="2286000"/>
            <a:ext cx="3886200" cy="4038600"/>
          </a:xfrm>
        </p:spPr>
        <p:txBody>
          <a:bodyPr/>
          <a:lstStyle/>
          <a:p>
            <a:r>
              <a:rPr lang="en-US" sz="2000" dirty="0">
                <a:solidFill>
                  <a:srgbClr val="000000"/>
                </a:solidFill>
              </a:rPr>
              <a:t>Yes, the student is currently using AT.</a:t>
            </a:r>
          </a:p>
          <a:p>
            <a:r>
              <a:rPr lang="en-US" sz="2000" dirty="0">
                <a:solidFill>
                  <a:srgbClr val="000000"/>
                </a:solidFill>
              </a:rPr>
              <a:t>Outcome 2: The student is successfully using AT.</a:t>
            </a:r>
          </a:p>
          <a:p>
            <a:r>
              <a:rPr lang="en-US" sz="2000" dirty="0">
                <a:solidFill>
                  <a:srgbClr val="000000"/>
                </a:solidFill>
              </a:rPr>
              <a:t>Action Item 2:  Document the need for AT in the IEP by using the “Second Possible Outcome of the Child-Centered AT Plan.”</a:t>
            </a:r>
          </a:p>
          <a:p>
            <a:endParaRPr lang="en-US" sz="2000" dirty="0">
              <a:solidFill>
                <a:srgbClr val="000000"/>
              </a:solidFill>
            </a:endParaRPr>
          </a:p>
          <a:p>
            <a:endParaRPr lang="en-US" sz="24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37</a:t>
            </a:fld>
            <a:endParaRPr lang="es-MX"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90800"/>
            <a:ext cx="4109740" cy="3200400"/>
          </a:xfrm>
          <a:prstGeom prst="rect">
            <a:avLst/>
          </a:prstGeom>
          <a:ln>
            <a:solidFill>
              <a:schemeClr val="tx1"/>
            </a:solidFill>
          </a:ln>
        </p:spPr>
      </p:pic>
    </p:spTree>
    <p:extLst>
      <p:ext uri="{BB962C8B-B14F-4D97-AF65-F5344CB8AC3E}">
        <p14:creationId xmlns:p14="http://schemas.microsoft.com/office/powerpoint/2010/main" val="13079824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Child-Centered AT Plan: </a:t>
            </a:r>
            <a:br>
              <a:rPr lang="en-US" sz="3200" dirty="0"/>
            </a:br>
            <a:r>
              <a:rPr lang="en-US" sz="3200" dirty="0"/>
              <a:t>Second Possible Outcome</a:t>
            </a:r>
          </a:p>
        </p:txBody>
      </p:sp>
      <p:sp>
        <p:nvSpPr>
          <p:cNvPr id="3" name="Content Placeholder 2"/>
          <p:cNvSpPr>
            <a:spLocks noGrp="1"/>
          </p:cNvSpPr>
          <p:nvPr>
            <p:ph idx="1"/>
          </p:nvPr>
        </p:nvSpPr>
        <p:spPr>
          <a:xfrm>
            <a:off x="457200" y="2057400"/>
            <a:ext cx="4114800" cy="3962400"/>
          </a:xfrm>
        </p:spPr>
        <p:txBody>
          <a:bodyPr/>
          <a:lstStyle/>
          <a:p>
            <a:r>
              <a:rPr lang="en-US" sz="2000" dirty="0"/>
              <a:t>Start by filling in basic information.</a:t>
            </a:r>
          </a:p>
          <a:p>
            <a:r>
              <a:rPr lang="en-US" sz="2000" dirty="0"/>
              <a:t>Note the child’s strengths and needs.</a:t>
            </a:r>
          </a:p>
          <a:p>
            <a:r>
              <a:rPr lang="en-US" sz="2000" dirty="0"/>
              <a:t>Document the AT the child is using and how the child is using it in his educational environment.</a:t>
            </a:r>
          </a:p>
          <a:p>
            <a:r>
              <a:rPr lang="en-US" sz="2000" dirty="0"/>
              <a:t>Action Item gives guidance about where to document and possible language to use.</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38</a:t>
            </a:fld>
            <a:endParaRPr lang="es-MX" dirty="0"/>
          </a:p>
        </p:txBody>
      </p:sp>
      <p:sp>
        <p:nvSpPr>
          <p:cNvPr id="9" name="Left Arrow 8"/>
          <p:cNvSpPr/>
          <p:nvPr/>
        </p:nvSpPr>
        <p:spPr>
          <a:xfrm>
            <a:off x="8318916" y="27432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8343900" y="48768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558" y="2217420"/>
            <a:ext cx="3111042" cy="4023360"/>
          </a:xfrm>
          <a:prstGeom prst="rect">
            <a:avLst/>
          </a:prstGeom>
          <a:ln>
            <a:solidFill>
              <a:schemeClr val="tx1"/>
            </a:solidFill>
          </a:ln>
        </p:spPr>
      </p:pic>
    </p:spTree>
    <p:extLst>
      <p:ext uri="{BB962C8B-B14F-4D97-AF65-F5344CB8AC3E}">
        <p14:creationId xmlns:p14="http://schemas.microsoft.com/office/powerpoint/2010/main" val="31628162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(IEP)</a:t>
            </a:r>
          </a:p>
        </p:txBody>
      </p:sp>
      <p:sp>
        <p:nvSpPr>
          <p:cNvPr id="3" name="Content Placeholder 2"/>
          <p:cNvSpPr>
            <a:spLocks noGrp="1"/>
          </p:cNvSpPr>
          <p:nvPr>
            <p:ph idx="1"/>
          </p:nvPr>
        </p:nvSpPr>
        <p:spPr>
          <a:xfrm>
            <a:off x="457200" y="2057400"/>
            <a:ext cx="3886200" cy="3962400"/>
          </a:xfrm>
        </p:spPr>
        <p:txBody>
          <a:bodyPr/>
          <a:lstStyle/>
          <a:p>
            <a:r>
              <a:rPr lang="en-US" sz="2000" dirty="0">
                <a:solidFill>
                  <a:srgbClr val="000000"/>
                </a:solidFill>
              </a:rPr>
              <a:t>No, the child is not making adequate progress and may benefit from AT.</a:t>
            </a:r>
          </a:p>
          <a:p>
            <a:r>
              <a:rPr lang="en-US" sz="2000" dirty="0">
                <a:solidFill>
                  <a:srgbClr val="000000"/>
                </a:solidFill>
              </a:rPr>
              <a:t>Does the IEP team have enough information to determine appropriate AT based on the child’s needs?</a:t>
            </a:r>
          </a:p>
          <a:p>
            <a:r>
              <a:rPr lang="en-US" sz="2000" dirty="0">
                <a:solidFill>
                  <a:srgbClr val="000000"/>
                </a:solidFill>
              </a:rPr>
              <a:t>A yes or no answer leads to an outcome and action item.</a:t>
            </a:r>
          </a:p>
          <a:p>
            <a:endParaRPr lang="en-US" sz="2000" dirty="0">
              <a:solidFill>
                <a:srgbClr val="000000"/>
              </a:solidFill>
            </a:endParaRPr>
          </a:p>
          <a:p>
            <a:endParaRPr lang="en-US" sz="24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39</a:t>
            </a:fld>
            <a:endParaRPr lang="es-MX"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90800"/>
            <a:ext cx="4109740" cy="3200400"/>
          </a:xfrm>
          <a:prstGeom prst="rect">
            <a:avLst/>
          </a:prstGeom>
          <a:ln>
            <a:solidFill>
              <a:schemeClr val="tx1"/>
            </a:solidFill>
          </a:ln>
        </p:spPr>
      </p:pic>
    </p:spTree>
    <p:extLst>
      <p:ext uri="{BB962C8B-B14F-4D97-AF65-F5344CB8AC3E}">
        <p14:creationId xmlns:p14="http://schemas.microsoft.com/office/powerpoint/2010/main" val="30192149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PACER Center</a:t>
            </a:r>
          </a:p>
        </p:txBody>
      </p:sp>
      <p:sp>
        <p:nvSpPr>
          <p:cNvPr id="3" name="Content Placeholder 2"/>
          <p:cNvSpPr>
            <a:spLocks noGrp="1"/>
          </p:cNvSpPr>
          <p:nvPr>
            <p:ph idx="1"/>
          </p:nvPr>
        </p:nvSpPr>
        <p:spPr>
          <a:xfrm>
            <a:off x="457200" y="2057400"/>
            <a:ext cx="8229600" cy="3962400"/>
          </a:xfrm>
        </p:spPr>
        <p:txBody>
          <a:bodyPr/>
          <a:lstStyle/>
          <a:p>
            <a:r>
              <a:rPr lang="en-US" sz="2800" dirty="0"/>
              <a:t>An established national parent center providing important information to parents and educators for more than 35 years</a:t>
            </a:r>
          </a:p>
          <a:p>
            <a:r>
              <a:rPr lang="en-US" sz="2800" dirty="0"/>
              <a:t>More than 30 programs</a:t>
            </a:r>
          </a:p>
          <a:p>
            <a:r>
              <a:rPr lang="en-US" sz="2800" dirty="0"/>
              <a:t>PACER.org</a:t>
            </a:r>
          </a:p>
          <a:p>
            <a:r>
              <a:rPr lang="en-US" sz="2800" dirty="0"/>
              <a:t>952-838-9000</a:t>
            </a:r>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4</a:t>
            </a:fld>
            <a:endParaRPr lang="es-MX" dirty="0"/>
          </a:p>
        </p:txBody>
      </p:sp>
    </p:spTree>
    <p:extLst>
      <p:ext uri="{BB962C8B-B14F-4D97-AF65-F5344CB8AC3E}">
        <p14:creationId xmlns:p14="http://schemas.microsoft.com/office/powerpoint/2010/main" val="425926154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(IEP)</a:t>
            </a:r>
          </a:p>
        </p:txBody>
      </p:sp>
      <p:sp>
        <p:nvSpPr>
          <p:cNvPr id="3" name="Content Placeholder 2"/>
          <p:cNvSpPr>
            <a:spLocks noGrp="1"/>
          </p:cNvSpPr>
          <p:nvPr>
            <p:ph idx="1"/>
          </p:nvPr>
        </p:nvSpPr>
        <p:spPr>
          <a:xfrm>
            <a:off x="457200" y="2133600"/>
            <a:ext cx="4114800" cy="4191000"/>
          </a:xfrm>
        </p:spPr>
        <p:txBody>
          <a:bodyPr/>
          <a:lstStyle/>
          <a:p>
            <a:pPr lvl="0"/>
            <a:r>
              <a:rPr lang="en-US" sz="2000" dirty="0">
                <a:solidFill>
                  <a:srgbClr val="000000"/>
                </a:solidFill>
              </a:rPr>
              <a:t>Yes, the team has enough information to determine appropriate AT.</a:t>
            </a:r>
          </a:p>
          <a:p>
            <a:pPr lvl="0"/>
            <a:r>
              <a:rPr lang="en-US" sz="2000" dirty="0">
                <a:solidFill>
                  <a:srgbClr val="000000"/>
                </a:solidFill>
              </a:rPr>
              <a:t>Outcome 3: The team has identified that the student needs assistive technology and has enough information to make decisions about specific AT.</a:t>
            </a:r>
          </a:p>
          <a:p>
            <a:pPr lvl="0"/>
            <a:r>
              <a:rPr lang="en-US" sz="2000" dirty="0">
                <a:solidFill>
                  <a:srgbClr val="000000"/>
                </a:solidFill>
              </a:rPr>
              <a:t>Action Item 3:  Document the need for AT in the IEP by using the “Third Possible Outcome of the Child-Centered AT Plan.”</a:t>
            </a:r>
          </a:p>
          <a:p>
            <a:endParaRPr lang="en-US" sz="28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40</a:t>
            </a:fld>
            <a:endParaRPr lang="es-MX"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90800"/>
            <a:ext cx="4109740" cy="3200400"/>
          </a:xfrm>
          <a:prstGeom prst="rect">
            <a:avLst/>
          </a:prstGeom>
          <a:ln>
            <a:solidFill>
              <a:schemeClr val="tx1"/>
            </a:solidFill>
          </a:ln>
        </p:spPr>
      </p:pic>
    </p:spTree>
    <p:extLst>
      <p:ext uri="{BB962C8B-B14F-4D97-AF65-F5344CB8AC3E}">
        <p14:creationId xmlns:p14="http://schemas.microsoft.com/office/powerpoint/2010/main" val="394035789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Child-Centered AT Plan: </a:t>
            </a:r>
            <a:br>
              <a:rPr lang="en-US" sz="3200" dirty="0"/>
            </a:br>
            <a:r>
              <a:rPr lang="en-US" sz="3200" dirty="0"/>
              <a:t>Third Possible Outcome</a:t>
            </a:r>
          </a:p>
        </p:txBody>
      </p:sp>
      <p:sp>
        <p:nvSpPr>
          <p:cNvPr id="3" name="Content Placeholder 2"/>
          <p:cNvSpPr>
            <a:spLocks noGrp="1"/>
          </p:cNvSpPr>
          <p:nvPr>
            <p:ph idx="1"/>
          </p:nvPr>
        </p:nvSpPr>
        <p:spPr>
          <a:xfrm>
            <a:off x="457200" y="2362200"/>
            <a:ext cx="4114800" cy="3962400"/>
          </a:xfrm>
        </p:spPr>
        <p:txBody>
          <a:bodyPr/>
          <a:lstStyle/>
          <a:p>
            <a:r>
              <a:rPr lang="en-US" sz="2000" dirty="0"/>
              <a:t>Start by filling in basic information.</a:t>
            </a:r>
          </a:p>
          <a:p>
            <a:r>
              <a:rPr lang="en-US" sz="2000" dirty="0"/>
              <a:t>Note the child’s strengths and needs.</a:t>
            </a:r>
          </a:p>
          <a:p>
            <a:r>
              <a:rPr lang="en-US" sz="2000" dirty="0"/>
              <a:t>Document how the team has tried or will try different AT to meet the child’s needs.</a:t>
            </a:r>
          </a:p>
          <a:p>
            <a:r>
              <a:rPr lang="en-US" sz="2000" dirty="0"/>
              <a:t>Action Item gives guidance about where to document and possible language to use.</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41</a:t>
            </a:fld>
            <a:endParaRPr lang="es-MX" dirty="0"/>
          </a:p>
        </p:txBody>
      </p:sp>
      <p:sp>
        <p:nvSpPr>
          <p:cNvPr id="7" name="Left Arrow 6"/>
          <p:cNvSpPr/>
          <p:nvPr/>
        </p:nvSpPr>
        <p:spPr>
          <a:xfrm>
            <a:off x="8265727" y="2266013"/>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941" y="2170176"/>
            <a:ext cx="3094745" cy="4041648"/>
          </a:xfrm>
          <a:prstGeom prst="rect">
            <a:avLst/>
          </a:prstGeom>
          <a:ln>
            <a:solidFill>
              <a:schemeClr val="tx1"/>
            </a:solidFill>
          </a:ln>
        </p:spPr>
      </p:pic>
    </p:spTree>
    <p:extLst>
      <p:ext uri="{BB962C8B-B14F-4D97-AF65-F5344CB8AC3E}">
        <p14:creationId xmlns:p14="http://schemas.microsoft.com/office/powerpoint/2010/main" val="78995170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AT Consideration Flowchart (IEP)</a:t>
            </a:r>
          </a:p>
        </p:txBody>
      </p:sp>
      <p:sp>
        <p:nvSpPr>
          <p:cNvPr id="3" name="Content Placeholder 2"/>
          <p:cNvSpPr>
            <a:spLocks noGrp="1"/>
          </p:cNvSpPr>
          <p:nvPr>
            <p:ph idx="1"/>
          </p:nvPr>
        </p:nvSpPr>
        <p:spPr>
          <a:xfrm>
            <a:off x="457200" y="2057400"/>
            <a:ext cx="4110037" cy="4038600"/>
          </a:xfrm>
        </p:spPr>
        <p:txBody>
          <a:bodyPr/>
          <a:lstStyle/>
          <a:p>
            <a:pPr lvl="0"/>
            <a:r>
              <a:rPr lang="en-US" sz="2000" dirty="0">
                <a:solidFill>
                  <a:srgbClr val="000000"/>
                </a:solidFill>
              </a:rPr>
              <a:t>No, the team does not have enough information.</a:t>
            </a:r>
          </a:p>
          <a:p>
            <a:pPr lvl="0"/>
            <a:r>
              <a:rPr lang="en-US" sz="2000" dirty="0">
                <a:solidFill>
                  <a:srgbClr val="000000"/>
                </a:solidFill>
              </a:rPr>
              <a:t>Outcome 4: The student needs assistive technology, but the team needs information to determine the type of AT that would meet the needs of the student.</a:t>
            </a:r>
          </a:p>
          <a:p>
            <a:pPr lvl="0"/>
            <a:r>
              <a:rPr lang="en-US" sz="2000" dirty="0">
                <a:solidFill>
                  <a:srgbClr val="000000"/>
                </a:solidFill>
              </a:rPr>
              <a:t>Action Item 4:  Document the need for AT in the IEP by using the “Fourth Possible Outcome of the Child-Centered AT Plan.”</a:t>
            </a:r>
          </a:p>
          <a:p>
            <a:endParaRPr lang="en-US" sz="28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42</a:t>
            </a:fld>
            <a:endParaRPr lang="es-MX"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90800"/>
            <a:ext cx="4109740" cy="3200400"/>
          </a:xfrm>
          <a:prstGeom prst="rect">
            <a:avLst/>
          </a:prstGeom>
          <a:ln>
            <a:solidFill>
              <a:schemeClr val="tx1"/>
            </a:solidFill>
          </a:ln>
        </p:spPr>
      </p:pic>
    </p:spTree>
    <p:extLst>
      <p:ext uri="{BB962C8B-B14F-4D97-AF65-F5344CB8AC3E}">
        <p14:creationId xmlns:p14="http://schemas.microsoft.com/office/powerpoint/2010/main" val="87580152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3200" dirty="0"/>
              <a:t>TIKES’ Child-Centered AT Plan: </a:t>
            </a:r>
            <a:br>
              <a:rPr lang="en-US" sz="3200" dirty="0"/>
            </a:br>
            <a:r>
              <a:rPr lang="en-US" sz="3200" dirty="0"/>
              <a:t>Fourth Possible Outcome</a:t>
            </a:r>
          </a:p>
        </p:txBody>
      </p:sp>
      <p:sp>
        <p:nvSpPr>
          <p:cNvPr id="3" name="Content Placeholder 2"/>
          <p:cNvSpPr>
            <a:spLocks noGrp="1"/>
          </p:cNvSpPr>
          <p:nvPr>
            <p:ph idx="1"/>
          </p:nvPr>
        </p:nvSpPr>
        <p:spPr>
          <a:xfrm>
            <a:off x="457200" y="2057400"/>
            <a:ext cx="4114800" cy="4038600"/>
          </a:xfrm>
        </p:spPr>
        <p:txBody>
          <a:bodyPr/>
          <a:lstStyle/>
          <a:p>
            <a:r>
              <a:rPr lang="en-US" sz="2000" dirty="0"/>
              <a:t>Start by filling in basic information.</a:t>
            </a:r>
          </a:p>
          <a:p>
            <a:r>
              <a:rPr lang="en-US" sz="2000" dirty="0"/>
              <a:t>Note the child’s strengths and needs.</a:t>
            </a:r>
          </a:p>
          <a:p>
            <a:r>
              <a:rPr lang="en-US" sz="2000" dirty="0"/>
              <a:t>Document how the team has tried or will try different AT to meet the child’s needs.</a:t>
            </a:r>
          </a:p>
          <a:p>
            <a:r>
              <a:rPr lang="en-US" sz="2000" dirty="0"/>
              <a:t>Action Item gives guidance about where to document and possible language to use.</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43</a:t>
            </a:fld>
            <a:endParaRPr lang="es-MX" dirty="0"/>
          </a:p>
        </p:txBody>
      </p:sp>
      <p:sp>
        <p:nvSpPr>
          <p:cNvPr id="7" name="Left Arrow 6"/>
          <p:cNvSpPr/>
          <p:nvPr/>
        </p:nvSpPr>
        <p:spPr>
          <a:xfrm>
            <a:off x="8265727" y="32766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941" y="2170176"/>
            <a:ext cx="3094745" cy="4041648"/>
          </a:xfrm>
          <a:prstGeom prst="rect">
            <a:avLst/>
          </a:prstGeom>
          <a:ln>
            <a:solidFill>
              <a:schemeClr val="tx1"/>
            </a:solidFill>
          </a:ln>
        </p:spPr>
      </p:pic>
    </p:spTree>
    <p:extLst>
      <p:ext uri="{BB962C8B-B14F-4D97-AF65-F5344CB8AC3E}">
        <p14:creationId xmlns:p14="http://schemas.microsoft.com/office/powerpoint/2010/main" val="35652993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1295400"/>
          </a:xfrm>
        </p:spPr>
        <p:txBody>
          <a:bodyPr/>
          <a:lstStyle/>
          <a:p>
            <a:r>
              <a:rPr lang="en-US" sz="3200" dirty="0"/>
              <a:t>TIKES’ Child-Centered AT Plan: </a:t>
            </a:r>
            <a:br>
              <a:rPr lang="en-US" sz="3200" dirty="0"/>
            </a:br>
            <a:r>
              <a:rPr lang="en-US" sz="3200" dirty="0"/>
              <a:t>Action Items</a:t>
            </a:r>
          </a:p>
        </p:txBody>
      </p:sp>
      <p:sp>
        <p:nvSpPr>
          <p:cNvPr id="3" name="Content Placeholder 2"/>
          <p:cNvSpPr>
            <a:spLocks noGrp="1"/>
          </p:cNvSpPr>
          <p:nvPr>
            <p:ph idx="1"/>
          </p:nvPr>
        </p:nvSpPr>
        <p:spPr>
          <a:xfrm>
            <a:off x="457200" y="2057400"/>
            <a:ext cx="4114800" cy="4267200"/>
          </a:xfrm>
        </p:spPr>
        <p:txBody>
          <a:bodyPr/>
          <a:lstStyle/>
          <a:p>
            <a:r>
              <a:rPr lang="en-US" sz="2400" dirty="0"/>
              <a:t>Inclusion of Action Items is to promote consistency and quality of documentation.</a:t>
            </a:r>
          </a:p>
          <a:p>
            <a:r>
              <a:rPr lang="en-US" sz="2400" dirty="0"/>
              <a:t>Check each box when Action Item is completed.</a:t>
            </a:r>
          </a:p>
          <a:p>
            <a:endParaRPr lang="en-US" sz="2000" dirty="0"/>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44</a:t>
            </a:fld>
            <a:endParaRPr lang="es-MX" dirty="0"/>
          </a:p>
        </p:txBody>
      </p:sp>
      <p:sp>
        <p:nvSpPr>
          <p:cNvPr id="8" name="Left Arrow 7"/>
          <p:cNvSpPr/>
          <p:nvPr/>
        </p:nvSpPr>
        <p:spPr>
          <a:xfrm>
            <a:off x="8265727" y="5181600"/>
            <a:ext cx="685800" cy="3810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941" y="2170176"/>
            <a:ext cx="3094745" cy="4041648"/>
          </a:xfrm>
          <a:prstGeom prst="rect">
            <a:avLst/>
          </a:prstGeom>
          <a:ln>
            <a:solidFill>
              <a:schemeClr val="tx1"/>
            </a:solidFill>
          </a:ln>
        </p:spPr>
      </p:pic>
    </p:spTree>
    <p:extLst>
      <p:ext uri="{BB962C8B-B14F-4D97-AF65-F5344CB8AC3E}">
        <p14:creationId xmlns:p14="http://schemas.microsoft.com/office/powerpoint/2010/main" val="332130782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505200"/>
            <a:ext cx="7924800" cy="2209800"/>
          </a:xfrm>
        </p:spPr>
        <p:txBody>
          <a:bodyPr/>
          <a:lstStyle/>
          <a:p>
            <a:r>
              <a:rPr lang="en-US" sz="4000" dirty="0"/>
              <a:t>TIKES’ Expanded </a:t>
            </a:r>
            <a:br>
              <a:rPr lang="en-US" sz="4000" dirty="0"/>
            </a:br>
            <a:r>
              <a:rPr lang="en-US" sz="4000" dirty="0"/>
              <a:t>Child-Centered AT Plan</a:t>
            </a:r>
          </a:p>
        </p:txBody>
      </p:sp>
      <p:sp>
        <p:nvSpPr>
          <p:cNvPr id="6" name="Slide Number Placeholder 3"/>
          <p:cNvSpPr txBox="1">
            <a:spLocks/>
          </p:cNvSpPr>
          <p:nvPr/>
        </p:nvSpPr>
        <p:spPr>
          <a:xfrm>
            <a:off x="24297" y="6321425"/>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solidFill>
                  <a:schemeClr val="accent5">
                    <a:lumMod val="75000"/>
                  </a:schemeClr>
                </a:solidFill>
              </a:rPr>
              <a:t>Page </a:t>
            </a:r>
            <a:fld id="{D956CA73-587C-4D4F-A789-877EAEB1E08D}" type="slidenum">
              <a:rPr lang="es-MX" sz="1200" b="1" smtClean="0">
                <a:solidFill>
                  <a:schemeClr val="accent5">
                    <a:lumMod val="75000"/>
                  </a:schemeClr>
                </a:solidFill>
              </a:rPr>
              <a:pPr/>
              <a:t>45</a:t>
            </a:fld>
            <a:endParaRPr lang="es-MX" sz="1200" b="1" dirty="0">
              <a:solidFill>
                <a:schemeClr val="accent5">
                  <a:lumMod val="75000"/>
                </a:schemeClr>
              </a:solidFill>
            </a:endParaRPr>
          </a:p>
        </p:txBody>
      </p:sp>
    </p:spTree>
    <p:extLst>
      <p:ext uri="{BB962C8B-B14F-4D97-AF65-F5344CB8AC3E}">
        <p14:creationId xmlns:p14="http://schemas.microsoft.com/office/powerpoint/2010/main" val="3315193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TIKES’ Expanded Child-Centered AT Plan (IFSP/IEP)</a:t>
            </a:r>
          </a:p>
        </p:txBody>
      </p:sp>
      <p:sp>
        <p:nvSpPr>
          <p:cNvPr id="3" name="Content Placeholder 2"/>
          <p:cNvSpPr>
            <a:spLocks noGrp="1"/>
          </p:cNvSpPr>
          <p:nvPr>
            <p:ph idx="1"/>
          </p:nvPr>
        </p:nvSpPr>
        <p:spPr>
          <a:xfrm>
            <a:off x="457200" y="2057400"/>
            <a:ext cx="8229600" cy="4114800"/>
          </a:xfrm>
        </p:spPr>
        <p:txBody>
          <a:bodyPr/>
          <a:lstStyle/>
          <a:p>
            <a:r>
              <a:rPr lang="en-US" sz="2400" dirty="0"/>
              <a:t>Current AT use</a:t>
            </a:r>
          </a:p>
          <a:p>
            <a:r>
              <a:rPr lang="en-US" sz="2400" dirty="0"/>
              <a:t>Areas of need</a:t>
            </a:r>
          </a:p>
          <a:p>
            <a:r>
              <a:rPr lang="en-US" sz="2400" dirty="0"/>
              <a:t>Trying AT</a:t>
            </a:r>
          </a:p>
          <a:p>
            <a:r>
              <a:rPr lang="en-US" sz="2400" dirty="0"/>
              <a:t>Training</a:t>
            </a:r>
          </a:p>
          <a:p>
            <a:r>
              <a:rPr lang="en-US" sz="2400" dirty="0"/>
              <a:t>Set-up and maintenance</a:t>
            </a:r>
          </a:p>
          <a:p>
            <a:r>
              <a:rPr lang="en-US" sz="2400" dirty="0"/>
              <a:t>Back-up plan</a:t>
            </a:r>
          </a:p>
          <a:p>
            <a:r>
              <a:rPr lang="en-US" sz="2400" dirty="0"/>
              <a:t>AT roles</a:t>
            </a:r>
          </a:p>
          <a:p>
            <a:r>
              <a:rPr lang="en-US" sz="2400" dirty="0"/>
              <a:t>Documenting AT decisions</a:t>
            </a:r>
          </a:p>
          <a:p>
            <a:r>
              <a:rPr lang="en-US" sz="2400" dirty="0"/>
              <a:t>Action items</a:t>
            </a:r>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46</a:t>
            </a:fld>
            <a:endParaRPr lang="es-MX" dirty="0"/>
          </a:p>
        </p:txBody>
      </p:sp>
    </p:spTree>
    <p:extLst>
      <p:ext uri="{BB962C8B-B14F-4D97-AF65-F5344CB8AC3E}">
        <p14:creationId xmlns:p14="http://schemas.microsoft.com/office/powerpoint/2010/main" val="171566773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505200"/>
            <a:ext cx="7924800" cy="2514600"/>
          </a:xfrm>
        </p:spPr>
        <p:txBody>
          <a:bodyPr/>
          <a:lstStyle/>
          <a:p>
            <a:r>
              <a:rPr lang="en-US" sz="3600" dirty="0"/>
              <a:t>Items for Discussion</a:t>
            </a:r>
          </a:p>
        </p:txBody>
      </p:sp>
      <p:sp>
        <p:nvSpPr>
          <p:cNvPr id="6" name="Slide Number Placeholder 3"/>
          <p:cNvSpPr txBox="1">
            <a:spLocks/>
          </p:cNvSpPr>
          <p:nvPr/>
        </p:nvSpPr>
        <p:spPr>
          <a:xfrm>
            <a:off x="24297" y="6321425"/>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solidFill>
                  <a:schemeClr val="accent5">
                    <a:lumMod val="75000"/>
                  </a:schemeClr>
                </a:solidFill>
              </a:rPr>
              <a:t>Page </a:t>
            </a:r>
            <a:fld id="{D956CA73-587C-4D4F-A789-877EAEB1E08D}" type="slidenum">
              <a:rPr lang="es-MX" sz="1200" b="1" smtClean="0">
                <a:solidFill>
                  <a:schemeClr val="accent5">
                    <a:lumMod val="75000"/>
                  </a:schemeClr>
                </a:solidFill>
              </a:rPr>
              <a:pPr/>
              <a:t>47</a:t>
            </a:fld>
            <a:endParaRPr lang="es-MX" sz="1200" b="1" dirty="0">
              <a:solidFill>
                <a:schemeClr val="accent5">
                  <a:lumMod val="75000"/>
                </a:schemeClr>
              </a:solidFill>
            </a:endParaRPr>
          </a:p>
        </p:txBody>
      </p:sp>
    </p:spTree>
    <p:extLst>
      <p:ext uri="{BB962C8B-B14F-4D97-AF65-F5344CB8AC3E}">
        <p14:creationId xmlns:p14="http://schemas.microsoft.com/office/powerpoint/2010/main" val="3610997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Considering New Technology</a:t>
            </a:r>
          </a:p>
        </p:txBody>
      </p:sp>
      <p:sp>
        <p:nvSpPr>
          <p:cNvPr id="3" name="Content Placeholder 2"/>
          <p:cNvSpPr>
            <a:spLocks noGrp="1"/>
          </p:cNvSpPr>
          <p:nvPr>
            <p:ph idx="1"/>
          </p:nvPr>
        </p:nvSpPr>
        <p:spPr>
          <a:xfrm>
            <a:off x="457200" y="2057400"/>
            <a:ext cx="8229600" cy="4114800"/>
          </a:xfrm>
        </p:spPr>
        <p:txBody>
          <a:bodyPr anchor="ctr"/>
          <a:lstStyle/>
          <a:p>
            <a:pPr marL="0" indent="0" algn="ctr">
              <a:lnSpc>
                <a:spcPct val="150000"/>
              </a:lnSpc>
              <a:buNone/>
            </a:pPr>
            <a:r>
              <a:rPr lang="en-US" dirty="0"/>
              <a:t>New technology is always being developed and could help your child or the child you work with.</a:t>
            </a:r>
          </a:p>
        </p:txBody>
      </p:sp>
      <p:sp>
        <p:nvSpPr>
          <p:cNvPr id="4" name="Slide Number Placeholder 3"/>
          <p:cNvSpPr>
            <a:spLocks noGrp="1"/>
          </p:cNvSpPr>
          <p:nvPr>
            <p:ph type="sldNum" sz="quarter" idx="4294967295"/>
          </p:nvPr>
        </p:nvSpPr>
        <p:spPr>
          <a:xfrm>
            <a:off x="0" y="6392863"/>
            <a:ext cx="5029200" cy="307975"/>
          </a:xfrm>
        </p:spPr>
        <p:txBody>
          <a:bodyPr/>
          <a:lstStyle/>
          <a:p>
            <a:r>
              <a:rPr lang="es-MX" dirty="0"/>
              <a:t>Page </a:t>
            </a:r>
            <a:fld id="{D956CA73-587C-4D4F-A789-877EAEB1E08D}" type="slidenum">
              <a:rPr lang="es-MX" smtClean="0"/>
              <a:pPr/>
              <a:t>48</a:t>
            </a:fld>
            <a:endParaRPr lang="es-MX" dirty="0"/>
          </a:p>
        </p:txBody>
      </p:sp>
    </p:spTree>
    <p:extLst>
      <p:ext uri="{BB962C8B-B14F-4D97-AF65-F5344CB8AC3E}">
        <p14:creationId xmlns:p14="http://schemas.microsoft.com/office/powerpoint/2010/main" val="2518927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Consideration vs. Assessment</a:t>
            </a:r>
          </a:p>
        </p:txBody>
      </p:sp>
      <p:sp>
        <p:nvSpPr>
          <p:cNvPr id="3" name="Content Placeholder 2"/>
          <p:cNvSpPr>
            <a:spLocks noGrp="1"/>
          </p:cNvSpPr>
          <p:nvPr>
            <p:ph idx="1"/>
          </p:nvPr>
        </p:nvSpPr>
        <p:spPr>
          <a:xfrm>
            <a:off x="533400" y="2057400"/>
            <a:ext cx="8153400" cy="3733800"/>
          </a:xfrm>
        </p:spPr>
        <p:txBody>
          <a:bodyPr/>
          <a:lstStyle/>
          <a:p>
            <a:r>
              <a:rPr lang="en-US" sz="2800" dirty="0"/>
              <a:t>Consideration and assessment are not the same thing</a:t>
            </a:r>
          </a:p>
          <a:p>
            <a:r>
              <a:rPr lang="en-US" sz="2800" dirty="0"/>
              <a:t>Consideration is a team conversation and decision about the need for AT</a:t>
            </a:r>
          </a:p>
          <a:p>
            <a:r>
              <a:rPr lang="en-US" sz="2800" dirty="0"/>
              <a:t>Assessment is a systematic process to test the effectiveness of AT</a:t>
            </a:r>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49</a:t>
            </a:fld>
            <a:endParaRPr lang="es-MX" dirty="0"/>
          </a:p>
        </p:txBody>
      </p:sp>
    </p:spTree>
    <p:extLst>
      <p:ext uri="{BB962C8B-B14F-4D97-AF65-F5344CB8AC3E}">
        <p14:creationId xmlns:p14="http://schemas.microsoft.com/office/powerpoint/2010/main" val="41132992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Simon Technology Center</a:t>
            </a:r>
          </a:p>
        </p:txBody>
      </p:sp>
      <p:sp>
        <p:nvSpPr>
          <p:cNvPr id="3" name="Content Placeholder 2"/>
          <p:cNvSpPr>
            <a:spLocks noGrp="1"/>
          </p:cNvSpPr>
          <p:nvPr>
            <p:ph idx="1"/>
          </p:nvPr>
        </p:nvSpPr>
        <p:spPr>
          <a:xfrm>
            <a:off x="457200" y="2057400"/>
            <a:ext cx="8229600" cy="3581400"/>
          </a:xfrm>
        </p:spPr>
        <p:txBody>
          <a:bodyPr/>
          <a:lstStyle/>
          <a:p>
            <a:r>
              <a:rPr lang="en-US" sz="2800" dirty="0"/>
              <a:t>Celebrating over 29 years of assistive technology services and projects</a:t>
            </a:r>
          </a:p>
          <a:p>
            <a:r>
              <a:rPr lang="en-US" sz="2800" dirty="0"/>
              <a:t>Dedicated to making the benefits of technology more accessible</a:t>
            </a:r>
          </a:p>
          <a:p>
            <a:r>
              <a:rPr lang="en-US" sz="2800" dirty="0"/>
              <a:t>PACER.org/</a:t>
            </a:r>
            <a:r>
              <a:rPr lang="en-US" sz="2800" dirty="0" err="1"/>
              <a:t>stc</a:t>
            </a:r>
            <a:endParaRPr lang="en-US" sz="2800" dirty="0"/>
          </a:p>
          <a:p>
            <a:r>
              <a:rPr lang="en-US" sz="2800" dirty="0"/>
              <a:t>952-838-9000</a:t>
            </a:r>
          </a:p>
        </p:txBody>
      </p:sp>
      <p:sp>
        <p:nvSpPr>
          <p:cNvPr id="4" name="Slide Number Placeholder 3"/>
          <p:cNvSpPr>
            <a:spLocks noGrp="1"/>
          </p:cNvSpPr>
          <p:nvPr>
            <p:ph type="sldNum" sz="quarter" idx="4294967295"/>
          </p:nvPr>
        </p:nvSpPr>
        <p:spPr>
          <a:xfrm>
            <a:off x="0" y="6392863"/>
            <a:ext cx="5029200" cy="307975"/>
          </a:xfrm>
        </p:spPr>
        <p:txBody>
          <a:bodyPr/>
          <a:lstStyle/>
          <a:p>
            <a:r>
              <a:rPr lang="es-MX" dirty="0"/>
              <a:t>Page </a:t>
            </a:r>
            <a:fld id="{D956CA73-587C-4D4F-A789-877EAEB1E08D}" type="slidenum">
              <a:rPr lang="es-MX" smtClean="0"/>
              <a:pPr/>
              <a:t>5</a:t>
            </a:fld>
            <a:endParaRPr lang="es-MX" dirty="0"/>
          </a:p>
        </p:txBody>
      </p:sp>
    </p:spTree>
    <p:extLst>
      <p:ext uri="{BB962C8B-B14F-4D97-AF65-F5344CB8AC3E}">
        <p14:creationId xmlns:p14="http://schemas.microsoft.com/office/powerpoint/2010/main" val="327740149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Assistive Technology Assessment</a:t>
            </a:r>
          </a:p>
        </p:txBody>
      </p:sp>
      <p:sp>
        <p:nvSpPr>
          <p:cNvPr id="3" name="Content Placeholder 2"/>
          <p:cNvSpPr>
            <a:spLocks noGrp="1"/>
          </p:cNvSpPr>
          <p:nvPr>
            <p:ph idx="1"/>
          </p:nvPr>
        </p:nvSpPr>
        <p:spPr>
          <a:xfrm>
            <a:off x="457200" y="2057400"/>
            <a:ext cx="8229600" cy="3810000"/>
          </a:xfrm>
        </p:spPr>
        <p:txBody>
          <a:bodyPr/>
          <a:lstStyle/>
          <a:p>
            <a:pPr>
              <a:lnSpc>
                <a:spcPct val="90000"/>
              </a:lnSpc>
              <a:buClr>
                <a:schemeClr val="tx1"/>
              </a:buClr>
            </a:pPr>
            <a:r>
              <a:rPr lang="en-US" altLang="en-US" sz="2800" dirty="0"/>
              <a:t>What is an AT assessment?</a:t>
            </a:r>
            <a:endParaRPr lang="en-US" altLang="en-US" sz="2400" dirty="0"/>
          </a:p>
          <a:p>
            <a:pPr lvl="1">
              <a:lnSpc>
                <a:spcPct val="90000"/>
              </a:lnSpc>
              <a:buClr>
                <a:schemeClr val="tx1"/>
              </a:buClr>
            </a:pPr>
            <a:r>
              <a:rPr lang="en-US" altLang="en-US" sz="2000" dirty="0"/>
              <a:t>Assessment or evaluation is a more formal process of determining what AT devices and services will help the student meet educational goals. </a:t>
            </a:r>
          </a:p>
          <a:p>
            <a:pPr marL="457200" lvl="1" indent="0">
              <a:lnSpc>
                <a:spcPct val="90000"/>
              </a:lnSpc>
              <a:buClr>
                <a:schemeClr val="tx1"/>
              </a:buClr>
              <a:buNone/>
            </a:pPr>
            <a:endParaRPr lang="en-US" altLang="en-US" sz="2000" dirty="0"/>
          </a:p>
          <a:p>
            <a:pPr>
              <a:lnSpc>
                <a:spcPct val="90000"/>
              </a:lnSpc>
              <a:buClr>
                <a:schemeClr val="tx1"/>
              </a:buClr>
            </a:pPr>
            <a:r>
              <a:rPr lang="en-US" altLang="en-US" sz="2800" dirty="0"/>
              <a:t>Who conducts an AT assessment?</a:t>
            </a:r>
          </a:p>
          <a:p>
            <a:pPr lvl="1">
              <a:lnSpc>
                <a:spcPct val="90000"/>
              </a:lnSpc>
            </a:pPr>
            <a:r>
              <a:rPr lang="en-US" altLang="en-US" sz="2000" dirty="0"/>
              <a:t>Individuals with knowledge of the student and types of AT to meet identified needs:</a:t>
            </a:r>
          </a:p>
          <a:p>
            <a:pPr lvl="2">
              <a:lnSpc>
                <a:spcPct val="90000"/>
              </a:lnSpc>
            </a:pPr>
            <a:r>
              <a:rPr lang="en-US" altLang="en-US" sz="2000" dirty="0"/>
              <a:t>Schools</a:t>
            </a:r>
          </a:p>
          <a:p>
            <a:pPr lvl="2">
              <a:lnSpc>
                <a:spcPct val="90000"/>
              </a:lnSpc>
            </a:pPr>
            <a:r>
              <a:rPr lang="en-US" altLang="en-US" sz="2000" dirty="0"/>
              <a:t>Fee-based organizations</a:t>
            </a:r>
          </a:p>
          <a:p>
            <a:pPr lvl="2">
              <a:lnSpc>
                <a:spcPct val="90000"/>
              </a:lnSpc>
              <a:buClr>
                <a:schemeClr val="tx1"/>
              </a:buClr>
            </a:pPr>
            <a:r>
              <a:rPr lang="en-US" altLang="en-US" sz="2000" dirty="0"/>
              <a:t>Outside consultants</a:t>
            </a:r>
          </a:p>
          <a:p>
            <a:endParaRPr lang="en-US"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50</a:t>
            </a:fld>
            <a:endParaRPr lang="es-MX" dirty="0"/>
          </a:p>
        </p:txBody>
      </p:sp>
    </p:spTree>
    <p:extLst>
      <p:ext uri="{BB962C8B-B14F-4D97-AF65-F5344CB8AC3E}">
        <p14:creationId xmlns:p14="http://schemas.microsoft.com/office/powerpoint/2010/main" val="141130504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title"/>
          </p:nvPr>
        </p:nvSpPr>
        <p:spPr>
          <a:xfrm>
            <a:off x="457200" y="762000"/>
            <a:ext cx="8229600" cy="1295400"/>
          </a:xfrm>
          <a:noFill/>
        </p:spPr>
        <p:txBody>
          <a:bodyPr/>
          <a:lstStyle/>
          <a:p>
            <a:pPr eaLnBrk="1" hangingPunct="1"/>
            <a:r>
              <a:rPr lang="en-US" altLang="en-US" dirty="0"/>
              <a:t>An AT Assessment is Needed…</a:t>
            </a:r>
          </a:p>
        </p:txBody>
      </p:sp>
      <p:sp>
        <p:nvSpPr>
          <p:cNvPr id="20483" name="Rectangle 2"/>
          <p:cNvSpPr>
            <a:spLocks noGrp="1" noChangeArrowheads="1"/>
          </p:cNvSpPr>
          <p:nvPr>
            <p:ph idx="1"/>
          </p:nvPr>
        </p:nvSpPr>
        <p:spPr>
          <a:xfrm>
            <a:off x="457200" y="2057400"/>
            <a:ext cx="8229600" cy="3962400"/>
          </a:xfrm>
        </p:spPr>
        <p:txBody>
          <a:bodyPr/>
          <a:lstStyle/>
          <a:p>
            <a:pPr marL="374904" lvl="1" eaLnBrk="1" hangingPunct="1">
              <a:lnSpc>
                <a:spcPct val="120000"/>
              </a:lnSpc>
              <a:buClr>
                <a:schemeClr val="tx1"/>
              </a:buClr>
              <a:buFontTx/>
              <a:buChar char="•"/>
            </a:pPr>
            <a:r>
              <a:rPr lang="en-US" altLang="en-US" dirty="0"/>
              <a:t>When the parent or student (if older than 18) requests an evaluation in writing</a:t>
            </a:r>
          </a:p>
          <a:p>
            <a:pPr marL="374904" lvl="1" eaLnBrk="1" hangingPunct="1">
              <a:lnSpc>
                <a:spcPct val="120000"/>
              </a:lnSpc>
              <a:buClr>
                <a:schemeClr val="tx1"/>
              </a:buClr>
              <a:buFontTx/>
              <a:buChar char="•"/>
            </a:pPr>
            <a:r>
              <a:rPr lang="en-US" altLang="en-US" dirty="0"/>
              <a:t>If the team cannot identify devices or strategies to help the student meet educational goals</a:t>
            </a:r>
          </a:p>
          <a:p>
            <a:pPr marL="374904" lvl="1" eaLnBrk="1" hangingPunct="1">
              <a:lnSpc>
                <a:spcPct val="120000"/>
              </a:lnSpc>
              <a:buClr>
                <a:schemeClr val="tx1"/>
              </a:buClr>
              <a:buFontTx/>
              <a:buChar char="•"/>
            </a:pPr>
            <a:r>
              <a:rPr lang="en-US" altLang="en-US" dirty="0"/>
              <a:t>If equipment trials are inconclusive</a:t>
            </a:r>
          </a:p>
        </p:txBody>
      </p:sp>
      <p:sp>
        <p:nvSpPr>
          <p:cNvPr id="4" name="Slide Number Placeholder 3"/>
          <p:cNvSpPr>
            <a:spLocks noGrp="1"/>
          </p:cNvSpPr>
          <p:nvPr>
            <p:ph type="sldNum" sz="quarter" idx="4294967295"/>
          </p:nvPr>
        </p:nvSpPr>
        <p:spPr>
          <a:xfrm>
            <a:off x="0" y="6392863"/>
            <a:ext cx="5029200" cy="307975"/>
          </a:xfrm>
        </p:spPr>
        <p:txBody>
          <a:bodyPr/>
          <a:lstStyle/>
          <a:p>
            <a:pPr>
              <a:defRPr/>
            </a:pPr>
            <a:r>
              <a:rPr lang="es-MX" altLang="en-US"/>
              <a:t>Page </a:t>
            </a:r>
            <a:fld id="{A40CB32B-71CA-4D1D-8E3A-862A2474B7D1}" type="slidenum">
              <a:rPr lang="es-MX" altLang="en-US"/>
              <a:pPr>
                <a:defRPr/>
              </a:pPr>
              <a:t>51</a:t>
            </a:fld>
            <a:endParaRPr lang="es-MX" altLang="en-US"/>
          </a:p>
        </p:txBody>
      </p:sp>
    </p:spTree>
    <p:extLst>
      <p:ext uri="{BB962C8B-B14F-4D97-AF65-F5344CB8AC3E}">
        <p14:creationId xmlns:p14="http://schemas.microsoft.com/office/powerpoint/2010/main" val="377495525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Funding Assistive Technology</a:t>
            </a:r>
          </a:p>
        </p:txBody>
      </p:sp>
      <p:sp>
        <p:nvSpPr>
          <p:cNvPr id="3" name="Content Placeholder 2"/>
          <p:cNvSpPr>
            <a:spLocks noGrp="1"/>
          </p:cNvSpPr>
          <p:nvPr>
            <p:ph idx="1"/>
          </p:nvPr>
        </p:nvSpPr>
        <p:spPr>
          <a:xfrm>
            <a:off x="457200" y="2057400"/>
            <a:ext cx="8229600" cy="4267200"/>
          </a:xfrm>
        </p:spPr>
        <p:txBody>
          <a:bodyPr/>
          <a:lstStyle/>
          <a:p>
            <a:r>
              <a:rPr lang="en-US" sz="2800" dirty="0"/>
              <a:t>Who pays for AT?</a:t>
            </a:r>
          </a:p>
          <a:p>
            <a:pPr lvl="1"/>
            <a:r>
              <a:rPr lang="en-US" sz="2000" dirty="0"/>
              <a:t>Schools	</a:t>
            </a:r>
          </a:p>
          <a:p>
            <a:pPr lvl="1"/>
            <a:r>
              <a:rPr lang="en-US" sz="2000" dirty="0"/>
              <a:t>Third-party billing</a:t>
            </a:r>
          </a:p>
          <a:p>
            <a:r>
              <a:rPr lang="en-US" sz="2800" dirty="0"/>
              <a:t>How do families acquire needed AT and other useful technology?</a:t>
            </a:r>
          </a:p>
          <a:p>
            <a:pPr lvl="1"/>
            <a:r>
              <a:rPr lang="en-US" sz="2000" dirty="0"/>
              <a:t>AT reuse programs</a:t>
            </a:r>
          </a:p>
          <a:p>
            <a:pPr lvl="1"/>
            <a:r>
              <a:rPr lang="en-US" sz="2000" dirty="0"/>
              <a:t>Micro loans</a:t>
            </a:r>
          </a:p>
          <a:p>
            <a:pPr lvl="1"/>
            <a:r>
              <a:rPr lang="en-US" sz="2000" dirty="0"/>
              <a:t>Do-it-yourself (DIY)</a:t>
            </a:r>
          </a:p>
          <a:p>
            <a:pPr lvl="1"/>
            <a:r>
              <a:rPr lang="en-US" sz="2000" dirty="0"/>
              <a:t>Long-term loan programs</a:t>
            </a:r>
          </a:p>
          <a:p>
            <a:pPr lvl="1"/>
            <a:r>
              <a:rPr lang="en-US" sz="2000" dirty="0"/>
              <a:t>Crowdfunding</a:t>
            </a:r>
          </a:p>
          <a:p>
            <a:pPr marL="457200" lvl="1" indent="0">
              <a:buNone/>
            </a:pPr>
            <a:endParaRPr lang="en-US" sz="2400"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52</a:t>
            </a:fld>
            <a:endParaRPr lang="es-MX" dirty="0"/>
          </a:p>
        </p:txBody>
      </p:sp>
    </p:spTree>
    <p:extLst>
      <p:ext uri="{BB962C8B-B14F-4D97-AF65-F5344CB8AC3E}">
        <p14:creationId xmlns:p14="http://schemas.microsoft.com/office/powerpoint/2010/main" val="158409144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295400"/>
          </a:xfrm>
        </p:spPr>
        <p:txBody>
          <a:bodyPr/>
          <a:lstStyle/>
          <a:p>
            <a:r>
              <a:rPr lang="en-US" dirty="0"/>
              <a:t>District AT Policies </a:t>
            </a:r>
            <a:br>
              <a:rPr lang="en-US" dirty="0"/>
            </a:br>
            <a:r>
              <a:rPr lang="en-US" dirty="0"/>
              <a:t>and Procedures</a:t>
            </a:r>
          </a:p>
        </p:txBody>
      </p:sp>
      <p:sp>
        <p:nvSpPr>
          <p:cNvPr id="3" name="Content Placeholder 2"/>
          <p:cNvSpPr>
            <a:spLocks noGrp="1"/>
          </p:cNvSpPr>
          <p:nvPr>
            <p:ph idx="1"/>
          </p:nvPr>
        </p:nvSpPr>
        <p:spPr>
          <a:xfrm>
            <a:off x="457200" y="2057400"/>
            <a:ext cx="8229600" cy="3810000"/>
          </a:xfrm>
        </p:spPr>
        <p:txBody>
          <a:bodyPr/>
          <a:lstStyle/>
          <a:p>
            <a:r>
              <a:rPr lang="en-US" sz="2800" dirty="0"/>
              <a:t>TIKES consideration tools were developed based on best practices</a:t>
            </a:r>
          </a:p>
          <a:p>
            <a:r>
              <a:rPr lang="en-US" sz="2800" dirty="0"/>
              <a:t>Check with your district administrators about AT policies and procedures </a:t>
            </a:r>
          </a:p>
          <a:p>
            <a:pPr lvl="1"/>
            <a:r>
              <a:rPr lang="en-US" sz="2400" dirty="0"/>
              <a:t>Avoid yes/no check boxes</a:t>
            </a:r>
          </a:p>
          <a:p>
            <a:pPr lvl="1"/>
            <a:r>
              <a:rPr lang="en-US" sz="2400" dirty="0"/>
              <a:t>Advocate for AT policies if there are none</a:t>
            </a:r>
          </a:p>
          <a:p>
            <a:pPr lvl="1"/>
            <a:r>
              <a:rPr lang="en-US" sz="2400" dirty="0"/>
              <a:t>Include IDEA law on AT in your policies</a:t>
            </a:r>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53</a:t>
            </a:fld>
            <a:endParaRPr lang="es-MX" dirty="0"/>
          </a:p>
        </p:txBody>
      </p:sp>
    </p:spTree>
    <p:extLst>
      <p:ext uri="{BB962C8B-B14F-4D97-AF65-F5344CB8AC3E}">
        <p14:creationId xmlns:p14="http://schemas.microsoft.com/office/powerpoint/2010/main" val="262303324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762000"/>
            <a:ext cx="8229600" cy="1295400"/>
          </a:xfrm>
        </p:spPr>
        <p:txBody>
          <a:bodyPr/>
          <a:lstStyle/>
          <a:p>
            <a:r>
              <a:rPr lang="en-US" dirty="0"/>
              <a:t>Closing Thoughts</a:t>
            </a:r>
          </a:p>
        </p:txBody>
      </p:sp>
      <p:sp>
        <p:nvSpPr>
          <p:cNvPr id="129027" name="Rectangle 3"/>
          <p:cNvSpPr>
            <a:spLocks noGrp="1" noChangeArrowheads="1"/>
          </p:cNvSpPr>
          <p:nvPr>
            <p:ph idx="1"/>
          </p:nvPr>
        </p:nvSpPr>
        <p:spPr>
          <a:xfrm>
            <a:off x="457200" y="2057400"/>
            <a:ext cx="4267200" cy="4038600"/>
          </a:xfrm>
        </p:spPr>
        <p:txBody>
          <a:bodyPr anchor="ctr"/>
          <a:lstStyle/>
          <a:p>
            <a:pPr marL="0" indent="0" algn="ctr">
              <a:spcAft>
                <a:spcPts val="1000"/>
              </a:spcAft>
              <a:buNone/>
            </a:pPr>
            <a:r>
              <a:rPr lang="en-US" sz="3600" dirty="0"/>
              <a:t>Considering AT is a requirement for every student with an IFSP or IEP.</a:t>
            </a:r>
          </a:p>
        </p:txBody>
      </p:sp>
      <p:sp>
        <p:nvSpPr>
          <p:cNvPr id="6" name="Slide Number Placeholder 3"/>
          <p:cNvSpPr>
            <a:spLocks noGrp="1"/>
          </p:cNvSpPr>
          <p:nvPr>
            <p:ph type="sldNum" sz="quarter" idx="4294967295"/>
          </p:nvPr>
        </p:nvSpPr>
        <p:spPr>
          <a:xfrm>
            <a:off x="0" y="6392863"/>
            <a:ext cx="5029200" cy="307975"/>
          </a:xfrm>
        </p:spPr>
        <p:txBody>
          <a:bodyPr/>
          <a:lstStyle/>
          <a:p>
            <a:r>
              <a:rPr lang="es-MX" dirty="0"/>
              <a:t>Page </a:t>
            </a:r>
            <a:fld id="{D956CA73-587C-4D4F-A789-877EAEB1E08D}" type="slidenum">
              <a:rPr lang="es-MX" smtClean="0"/>
              <a:pPr/>
              <a:t>54</a:t>
            </a:fld>
            <a:endParaRPr lang="es-MX"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015" y="3352800"/>
            <a:ext cx="3298385" cy="1377270"/>
          </a:xfrm>
          <a:prstGeom prst="rect">
            <a:avLst/>
          </a:prstGeom>
        </p:spPr>
      </p:pic>
    </p:spTree>
    <p:extLst>
      <p:ext uri="{BB962C8B-B14F-4D97-AF65-F5344CB8AC3E}">
        <p14:creationId xmlns:p14="http://schemas.microsoft.com/office/powerpoint/2010/main" val="327503565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762000"/>
            <a:ext cx="8229600" cy="1295400"/>
          </a:xfrm>
        </p:spPr>
        <p:txBody>
          <a:bodyPr/>
          <a:lstStyle/>
          <a:p>
            <a:r>
              <a:rPr lang="en-US" dirty="0"/>
              <a:t>Closing Thoughts</a:t>
            </a:r>
          </a:p>
        </p:txBody>
      </p:sp>
      <p:sp>
        <p:nvSpPr>
          <p:cNvPr id="129027" name="Rectangle 3"/>
          <p:cNvSpPr>
            <a:spLocks noGrp="1" noChangeArrowheads="1"/>
          </p:cNvSpPr>
          <p:nvPr>
            <p:ph idx="1"/>
          </p:nvPr>
        </p:nvSpPr>
        <p:spPr>
          <a:xfrm>
            <a:off x="533400" y="2057400"/>
            <a:ext cx="4876800" cy="4191000"/>
          </a:xfrm>
        </p:spPr>
        <p:txBody>
          <a:bodyPr anchor="ctr"/>
          <a:lstStyle/>
          <a:p>
            <a:pPr marL="0" indent="0" algn="ctr">
              <a:spcAft>
                <a:spcPts val="1000"/>
              </a:spcAft>
              <a:buNone/>
            </a:pPr>
            <a:r>
              <a:rPr lang="en-US" sz="3600" dirty="0"/>
              <a:t>It is important to consider assistive technology and to document your consideration.</a:t>
            </a:r>
          </a:p>
        </p:txBody>
      </p:sp>
      <p:sp>
        <p:nvSpPr>
          <p:cNvPr id="6" name="Slide Number Placeholder 3"/>
          <p:cNvSpPr>
            <a:spLocks noGrp="1"/>
          </p:cNvSpPr>
          <p:nvPr>
            <p:ph type="sldNum" sz="quarter" idx="4294967295"/>
          </p:nvPr>
        </p:nvSpPr>
        <p:spPr>
          <a:xfrm>
            <a:off x="0" y="6392863"/>
            <a:ext cx="5029200" cy="307975"/>
          </a:xfrm>
        </p:spPr>
        <p:txBody>
          <a:bodyPr/>
          <a:lstStyle/>
          <a:p>
            <a:r>
              <a:rPr lang="es-MX" dirty="0"/>
              <a:t>Page </a:t>
            </a:r>
            <a:fld id="{D956CA73-587C-4D4F-A789-877EAEB1E08D}" type="slidenum">
              <a:rPr lang="es-MX" smtClean="0"/>
              <a:pPr/>
              <a:t>55</a:t>
            </a:fld>
            <a:endParaRPr lang="es-MX"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276600"/>
            <a:ext cx="2324100" cy="1828800"/>
          </a:xfrm>
          <a:prstGeom prst="rect">
            <a:avLst/>
          </a:prstGeom>
        </p:spPr>
      </p:pic>
    </p:spTree>
    <p:extLst>
      <p:ext uri="{BB962C8B-B14F-4D97-AF65-F5344CB8AC3E}">
        <p14:creationId xmlns:p14="http://schemas.microsoft.com/office/powerpoint/2010/main" val="328465811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762000"/>
            <a:ext cx="8229600" cy="1295400"/>
          </a:xfrm>
        </p:spPr>
        <p:txBody>
          <a:bodyPr/>
          <a:lstStyle/>
          <a:p>
            <a:r>
              <a:rPr lang="en-US" dirty="0"/>
              <a:t>Questions?</a:t>
            </a:r>
          </a:p>
        </p:txBody>
      </p:sp>
      <p:sp>
        <p:nvSpPr>
          <p:cNvPr id="5" name="Slide Number Placeholder 3"/>
          <p:cNvSpPr>
            <a:spLocks noGrp="1"/>
          </p:cNvSpPr>
          <p:nvPr>
            <p:ph type="sldNum" sz="quarter" idx="4294967295"/>
          </p:nvPr>
        </p:nvSpPr>
        <p:spPr>
          <a:xfrm>
            <a:off x="0" y="6392863"/>
            <a:ext cx="5029200" cy="307975"/>
          </a:xfrm>
        </p:spPr>
        <p:txBody>
          <a:bodyPr/>
          <a:lstStyle/>
          <a:p>
            <a:r>
              <a:rPr lang="es-MX" dirty="0"/>
              <a:t>Page </a:t>
            </a:r>
            <a:fld id="{D956CA73-587C-4D4F-A789-877EAEB1E08D}" type="slidenum">
              <a:rPr lang="es-MX" smtClean="0"/>
              <a:pPr/>
              <a:t>56</a:t>
            </a:fld>
            <a:endParaRPr lang="es-MX" dirty="0"/>
          </a:p>
        </p:txBody>
      </p:sp>
      <p:pic>
        <p:nvPicPr>
          <p:cNvPr id="2" name="Picture 1"/>
          <p:cNvPicPr>
            <a:picLocks noChangeAspect="1"/>
          </p:cNvPicPr>
          <p:nvPr/>
        </p:nvPicPr>
        <p:blipFill>
          <a:blip r:embed="rId3"/>
          <a:stretch>
            <a:fillRect/>
          </a:stretch>
        </p:blipFill>
        <p:spPr>
          <a:xfrm>
            <a:off x="1981200" y="2133600"/>
            <a:ext cx="5562600" cy="3967988"/>
          </a:xfrm>
          <a:prstGeom prst="rect">
            <a:avLst/>
          </a:prstGeom>
        </p:spPr>
      </p:pic>
    </p:spTree>
    <p:extLst>
      <p:ext uri="{BB962C8B-B14F-4D97-AF65-F5344CB8AC3E}">
        <p14:creationId xmlns:p14="http://schemas.microsoft.com/office/powerpoint/2010/main" val="366447570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Contact Information</a:t>
            </a:r>
          </a:p>
        </p:txBody>
      </p:sp>
      <p:sp>
        <p:nvSpPr>
          <p:cNvPr id="3" name="Content Placeholder 2"/>
          <p:cNvSpPr>
            <a:spLocks noGrp="1"/>
          </p:cNvSpPr>
          <p:nvPr>
            <p:ph idx="1"/>
          </p:nvPr>
        </p:nvSpPr>
        <p:spPr>
          <a:xfrm>
            <a:off x="457200" y="2286000"/>
            <a:ext cx="4648200" cy="4191000"/>
          </a:xfrm>
        </p:spPr>
        <p:txBody>
          <a:bodyPr/>
          <a:lstStyle/>
          <a:p>
            <a:pPr marL="0" indent="0" algn="ctr">
              <a:buNone/>
            </a:pPr>
            <a:r>
              <a:rPr lang="en-US" sz="2400" dirty="0"/>
              <a:t>Technology to Improve Kids’ Educational Success (TIKES)</a:t>
            </a:r>
          </a:p>
          <a:p>
            <a:pPr marL="0" indent="0" algn="ctr">
              <a:buNone/>
            </a:pPr>
            <a:r>
              <a:rPr lang="en-US" sz="2400" dirty="0"/>
              <a:t>PACER.org/</a:t>
            </a:r>
            <a:r>
              <a:rPr lang="en-US" sz="2400" dirty="0" err="1"/>
              <a:t>stc</a:t>
            </a:r>
            <a:r>
              <a:rPr lang="en-US" sz="2400" dirty="0"/>
              <a:t>/tikes</a:t>
            </a:r>
          </a:p>
          <a:p>
            <a:pPr marL="0" indent="0" algn="ctr">
              <a:buNone/>
            </a:pPr>
            <a:r>
              <a:rPr lang="en-US" sz="2400" dirty="0"/>
              <a:t>952-838-9000</a:t>
            </a:r>
          </a:p>
          <a:p>
            <a:pPr marL="0" indent="0" algn="ctr">
              <a:buNone/>
            </a:pPr>
            <a:endParaRPr lang="en-US" sz="1600" dirty="0"/>
          </a:p>
          <a:p>
            <a:pPr marL="0" indent="0" algn="ctr">
              <a:buNone/>
            </a:pPr>
            <a:r>
              <a:rPr lang="en-US" sz="1400" dirty="0"/>
              <a:t>Funded by the U.S. Department of Education, Office of Special Education Programs (OSEP)</a:t>
            </a:r>
          </a:p>
          <a:p>
            <a:pPr marL="0" indent="0" algn="ctr">
              <a:buNone/>
            </a:pPr>
            <a:endParaRPr lang="en-US" sz="800" dirty="0"/>
          </a:p>
          <a:p>
            <a:pPr marL="0" indent="0" algn="ctr">
              <a:buNone/>
            </a:pPr>
            <a:endParaRPr lang="en-US" sz="800" dirty="0"/>
          </a:p>
          <a:p>
            <a:pPr marL="0" indent="0" algn="ctr">
              <a:buNone/>
            </a:pPr>
            <a:r>
              <a:rPr lang="en-US" sz="2400" dirty="0"/>
              <a:t>TIKES is a project of</a:t>
            </a:r>
          </a:p>
          <a:p>
            <a:pPr marL="0" indent="0" algn="ctr">
              <a:buNone/>
            </a:pPr>
            <a:r>
              <a:rPr lang="en-US" sz="2400" dirty="0"/>
              <a:t>PACER Center</a:t>
            </a:r>
            <a:r>
              <a:rPr lang="en-US" sz="800" dirty="0"/>
              <a:t> </a:t>
            </a:r>
          </a:p>
          <a:p>
            <a:pPr marL="0" indent="0" algn="ctr">
              <a:buNone/>
            </a:pPr>
            <a:endParaRPr lang="en-US" sz="800" dirty="0"/>
          </a:p>
          <a:p>
            <a:pPr marL="0" indent="0" algn="ctr">
              <a:buNone/>
            </a:pPr>
            <a:r>
              <a:rPr lang="en-US" sz="1600" dirty="0" err="1"/>
              <a:t>PACER.org</a:t>
            </a:r>
            <a:r>
              <a:rPr lang="en-US" sz="1600" dirty="0"/>
              <a:t> | 952-838-9000 | 888-248-0822</a:t>
            </a:r>
          </a:p>
          <a:p>
            <a:pPr marL="0" indent="0">
              <a:buNone/>
            </a:pPr>
            <a:endParaRPr lang="en-US"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57</a:t>
            </a:fld>
            <a:endParaRPr lang="es-MX" dirty="0"/>
          </a:p>
        </p:txBody>
      </p:sp>
      <p:pic>
        <p:nvPicPr>
          <p:cNvPr id="5" name="Picture 4"/>
          <p:cNvPicPr>
            <a:picLocks noChangeAspect="1"/>
          </p:cNvPicPr>
          <p:nvPr/>
        </p:nvPicPr>
        <p:blipFill>
          <a:blip r:embed="rId3"/>
          <a:stretch>
            <a:fillRect/>
          </a:stretch>
        </p:blipFill>
        <p:spPr>
          <a:xfrm>
            <a:off x="5105400" y="2743200"/>
            <a:ext cx="3659767" cy="2743200"/>
          </a:xfrm>
          <a:prstGeom prst="rect">
            <a:avLst/>
          </a:prstGeom>
        </p:spPr>
      </p:pic>
    </p:spTree>
    <p:extLst>
      <p:ext uri="{BB962C8B-B14F-4D97-AF65-F5344CB8AC3E}">
        <p14:creationId xmlns:p14="http://schemas.microsoft.com/office/powerpoint/2010/main" val="262946189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Statement</a:t>
            </a:r>
          </a:p>
        </p:txBody>
      </p:sp>
      <p:sp>
        <p:nvSpPr>
          <p:cNvPr id="3" name="Content Placeholder 2"/>
          <p:cNvSpPr>
            <a:spLocks noGrp="1"/>
          </p:cNvSpPr>
          <p:nvPr>
            <p:ph idx="1"/>
          </p:nvPr>
        </p:nvSpPr>
        <p:spPr>
          <a:xfrm>
            <a:off x="457200" y="2057400"/>
            <a:ext cx="8229600" cy="4114800"/>
          </a:xfrm>
        </p:spPr>
        <p:txBody>
          <a:bodyPr anchor="t"/>
          <a:lstStyle/>
          <a:p>
            <a:pPr marL="0" indent="0">
              <a:buNone/>
            </a:pPr>
            <a:r>
              <a:rPr lang="en-US" sz="2000" dirty="0"/>
              <a:t>The contents of this publication were developed under a grant from the U.S. Department of Education, # H327L120005. However, the content does not necessarily represent the policy of the U.S. Department of Education, and you should not assume endorsement by the Federal Government.  </a:t>
            </a:r>
          </a:p>
          <a:p>
            <a:pPr marL="0" indent="0">
              <a:buNone/>
            </a:pPr>
            <a:endParaRPr lang="en-US" sz="2000" dirty="0"/>
          </a:p>
          <a:p>
            <a:pPr marL="0" indent="0">
              <a:buNone/>
            </a:pPr>
            <a:r>
              <a:rPr lang="en-US" sz="2000" dirty="0"/>
              <a:t>While permission to reprint this publication is not necessary, the citation should be: Simon Technology Center (2016). Technology to Improve Kids’ Educational Success (TIKES), Minneapolis, MN, PACER Center. </a:t>
            </a:r>
          </a:p>
          <a:p>
            <a:pPr marL="0" indent="0">
              <a:buNone/>
            </a:pPr>
            <a:endParaRPr lang="en-US" sz="2000" dirty="0"/>
          </a:p>
          <a:p>
            <a:pPr marL="0" indent="0">
              <a:buNone/>
            </a:pPr>
            <a:r>
              <a:rPr lang="en-US" sz="2000" dirty="0"/>
              <a:t>Alternate formats available upon request.</a:t>
            </a:r>
          </a:p>
        </p:txBody>
      </p:sp>
      <p:sp>
        <p:nvSpPr>
          <p:cNvPr id="4" name="Slide Number Placeholder 3"/>
          <p:cNvSpPr>
            <a:spLocks noGrp="1"/>
          </p:cNvSpPr>
          <p:nvPr>
            <p:ph type="sldNum" sz="quarter" idx="4294967295"/>
          </p:nvPr>
        </p:nvSpPr>
        <p:spPr>
          <a:xfrm>
            <a:off x="0" y="6392863"/>
            <a:ext cx="5029200" cy="307975"/>
          </a:xfrm>
        </p:spPr>
        <p:txBody>
          <a:bodyPr/>
          <a:lstStyle/>
          <a:p>
            <a:r>
              <a:rPr lang="es-MX"/>
              <a:t>Page </a:t>
            </a:r>
            <a:fld id="{D956CA73-587C-4D4F-A789-877EAEB1E08D}" type="slidenum">
              <a:rPr lang="es-MX" smtClean="0"/>
              <a:pPr/>
              <a:t>58</a:t>
            </a:fld>
            <a:endParaRPr lang="es-MX" dirty="0"/>
          </a:p>
        </p:txBody>
      </p:sp>
    </p:spTree>
    <p:extLst>
      <p:ext uri="{BB962C8B-B14F-4D97-AF65-F5344CB8AC3E}">
        <p14:creationId xmlns:p14="http://schemas.microsoft.com/office/powerpoint/2010/main" val="15084250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Session Agenda</a:t>
            </a:r>
          </a:p>
        </p:txBody>
      </p:sp>
      <p:sp>
        <p:nvSpPr>
          <p:cNvPr id="3" name="Content Placeholder 2"/>
          <p:cNvSpPr>
            <a:spLocks noGrp="1"/>
          </p:cNvSpPr>
          <p:nvPr>
            <p:ph idx="1"/>
          </p:nvPr>
        </p:nvSpPr>
        <p:spPr>
          <a:xfrm>
            <a:off x="457200" y="2057400"/>
            <a:ext cx="8229600" cy="4191000"/>
          </a:xfrm>
        </p:spPr>
        <p:txBody>
          <a:bodyPr/>
          <a:lstStyle/>
          <a:p>
            <a:pPr marL="514350" indent="-514350">
              <a:lnSpc>
                <a:spcPct val="150000"/>
              </a:lnSpc>
              <a:buAutoNum type="arabicPeriod"/>
            </a:pPr>
            <a:r>
              <a:rPr lang="en-US" sz="2800"/>
              <a:t>Reviewing </a:t>
            </a:r>
            <a:r>
              <a:rPr lang="en-US" sz="2800" dirty="0"/>
              <a:t>legal requirements </a:t>
            </a:r>
            <a:r>
              <a:rPr lang="en-US" sz="2800"/>
              <a:t>of consideration</a:t>
            </a:r>
            <a:endParaRPr lang="en-US" sz="2800" dirty="0"/>
          </a:p>
          <a:p>
            <a:pPr marL="0" indent="0">
              <a:lnSpc>
                <a:spcPct val="150000"/>
              </a:lnSpc>
              <a:buNone/>
            </a:pPr>
            <a:r>
              <a:rPr lang="en-US" sz="2800" dirty="0"/>
              <a:t>2. Three tools for including AT</a:t>
            </a:r>
          </a:p>
          <a:p>
            <a:pPr marL="0" indent="0">
              <a:lnSpc>
                <a:spcPct val="150000"/>
              </a:lnSpc>
              <a:buNone/>
            </a:pPr>
            <a:r>
              <a:rPr lang="en-US" sz="2800" dirty="0"/>
              <a:t>3. Using the consideration tools</a:t>
            </a:r>
          </a:p>
          <a:p>
            <a:pPr marL="0" indent="0">
              <a:lnSpc>
                <a:spcPct val="150000"/>
              </a:lnSpc>
              <a:buNone/>
            </a:pPr>
            <a:r>
              <a:rPr lang="en-US" sz="2800" dirty="0"/>
              <a:t>4. Items for discussion</a:t>
            </a:r>
          </a:p>
          <a:p>
            <a:pPr marL="0" indent="0">
              <a:lnSpc>
                <a:spcPct val="150000"/>
              </a:lnSpc>
              <a:buNone/>
            </a:pPr>
            <a:r>
              <a:rPr lang="en-US" sz="2800" dirty="0"/>
              <a:t>5. Closing thoughts, questions, &amp; evaluations</a:t>
            </a:r>
          </a:p>
        </p:txBody>
      </p:sp>
      <p:sp>
        <p:nvSpPr>
          <p:cNvPr id="4" name="Slide Number Placeholder 3"/>
          <p:cNvSpPr>
            <a:spLocks noGrp="1"/>
          </p:cNvSpPr>
          <p:nvPr>
            <p:ph type="sldNum" sz="quarter" idx="4294967295"/>
          </p:nvPr>
        </p:nvSpPr>
        <p:spPr>
          <a:xfrm>
            <a:off x="0" y="6392863"/>
            <a:ext cx="5029200" cy="307975"/>
          </a:xfrm>
        </p:spPr>
        <p:txBody>
          <a:bodyPr/>
          <a:lstStyle/>
          <a:p>
            <a:r>
              <a:rPr lang="es-MX" dirty="0"/>
              <a:t>Page </a:t>
            </a:r>
            <a:fld id="{D956CA73-587C-4D4F-A789-877EAEB1E08D}" type="slidenum">
              <a:rPr lang="es-MX" smtClean="0"/>
              <a:pPr/>
              <a:t>6</a:t>
            </a:fld>
            <a:endParaRPr lang="es-MX" dirty="0"/>
          </a:p>
        </p:txBody>
      </p:sp>
    </p:spTree>
    <p:extLst>
      <p:ext uri="{BB962C8B-B14F-4D97-AF65-F5344CB8AC3E}">
        <p14:creationId xmlns:p14="http://schemas.microsoft.com/office/powerpoint/2010/main" val="28616799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429000"/>
            <a:ext cx="7924800" cy="2362200"/>
          </a:xfrm>
        </p:spPr>
        <p:txBody>
          <a:bodyPr/>
          <a:lstStyle/>
          <a:p>
            <a:r>
              <a:rPr lang="en-US" sz="4000" dirty="0"/>
              <a:t>Reviewing Legal Requirements</a:t>
            </a:r>
          </a:p>
        </p:txBody>
      </p:sp>
      <p:sp>
        <p:nvSpPr>
          <p:cNvPr id="6" name="Slide Number Placeholder 3"/>
          <p:cNvSpPr txBox="1">
            <a:spLocks/>
          </p:cNvSpPr>
          <p:nvPr/>
        </p:nvSpPr>
        <p:spPr>
          <a:xfrm>
            <a:off x="24297" y="6321425"/>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solidFill>
                  <a:schemeClr val="accent5">
                    <a:lumMod val="75000"/>
                  </a:schemeClr>
                </a:solidFill>
              </a:rPr>
              <a:t>Page </a:t>
            </a:r>
            <a:fld id="{D956CA73-587C-4D4F-A789-877EAEB1E08D}" type="slidenum">
              <a:rPr lang="es-MX" sz="1200" b="1" smtClean="0">
                <a:solidFill>
                  <a:schemeClr val="accent5">
                    <a:lumMod val="75000"/>
                  </a:schemeClr>
                </a:solidFill>
              </a:rPr>
              <a:pPr/>
              <a:t>7</a:t>
            </a:fld>
            <a:endParaRPr lang="es-MX" sz="1200" b="1" dirty="0">
              <a:solidFill>
                <a:schemeClr val="accent5">
                  <a:lumMod val="75000"/>
                </a:schemeClr>
              </a:solidFill>
            </a:endParaRPr>
          </a:p>
        </p:txBody>
      </p:sp>
    </p:spTree>
    <p:extLst>
      <p:ext uri="{BB962C8B-B14F-4D97-AF65-F5344CB8AC3E}">
        <p14:creationId xmlns:p14="http://schemas.microsoft.com/office/powerpoint/2010/main" val="240783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09600" y="762000"/>
            <a:ext cx="8001000" cy="1295400"/>
          </a:xfrm>
        </p:spPr>
        <p:txBody>
          <a:bodyPr/>
          <a:lstStyle/>
          <a:p>
            <a:pPr eaLnBrk="1" hangingPunct="1"/>
            <a:r>
              <a:rPr lang="en-US" altLang="en-US" dirty="0"/>
              <a:t>Individuals with Disabilities Education Act (IDEA)</a:t>
            </a:r>
          </a:p>
        </p:txBody>
      </p:sp>
      <p:sp>
        <p:nvSpPr>
          <p:cNvPr id="14340" name="Rectangle 3"/>
          <p:cNvSpPr>
            <a:spLocks noGrp="1" noChangeArrowheads="1"/>
          </p:cNvSpPr>
          <p:nvPr>
            <p:ph idx="1"/>
          </p:nvPr>
        </p:nvSpPr>
        <p:spPr>
          <a:xfrm>
            <a:off x="457200" y="2057400"/>
            <a:ext cx="8229600" cy="4038600"/>
          </a:xfrm>
        </p:spPr>
        <p:txBody>
          <a:bodyPr anchor="ctr">
            <a:normAutofit/>
          </a:bodyPr>
          <a:lstStyle/>
          <a:p>
            <a:pPr marL="0" indent="0" algn="ctr" eaLnBrk="1" hangingPunct="1">
              <a:lnSpc>
                <a:spcPct val="120000"/>
              </a:lnSpc>
              <a:buClr>
                <a:schemeClr val="tx1"/>
              </a:buClr>
              <a:buNone/>
            </a:pPr>
            <a:r>
              <a:rPr lang="en-US" altLang="en-US" dirty="0"/>
              <a:t>IDEA requires that assistive technology be </a:t>
            </a:r>
            <a:r>
              <a:rPr lang="en-US" altLang="en-US" b="1" dirty="0">
                <a:solidFill>
                  <a:srgbClr val="FF0000"/>
                </a:solidFill>
              </a:rPr>
              <a:t>CONSIDERED</a:t>
            </a:r>
            <a:r>
              <a:rPr lang="en-US" altLang="en-US" dirty="0"/>
              <a:t> for all students with a disability who have an IFSP or IEP.</a:t>
            </a:r>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8</a:t>
            </a:fld>
            <a:endParaRPr lang="es-MX" dirty="0"/>
          </a:p>
        </p:txBody>
      </p:sp>
    </p:spTree>
    <p:extLst>
      <p:ext uri="{BB962C8B-B14F-4D97-AF65-F5344CB8AC3E}">
        <p14:creationId xmlns:p14="http://schemas.microsoft.com/office/powerpoint/2010/main" val="33894099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09600" y="762000"/>
            <a:ext cx="8001000" cy="1295400"/>
          </a:xfrm>
        </p:spPr>
        <p:txBody>
          <a:bodyPr/>
          <a:lstStyle/>
          <a:p>
            <a:pPr eaLnBrk="1" hangingPunct="1"/>
            <a:r>
              <a:rPr lang="en-US" altLang="en-US" dirty="0"/>
              <a:t>Individuals with Disabilities Education Act (IDEA)</a:t>
            </a:r>
          </a:p>
        </p:txBody>
      </p:sp>
      <p:sp>
        <p:nvSpPr>
          <p:cNvPr id="14340" name="Rectangle 3"/>
          <p:cNvSpPr>
            <a:spLocks noGrp="1" noChangeArrowheads="1"/>
          </p:cNvSpPr>
          <p:nvPr>
            <p:ph idx="1"/>
          </p:nvPr>
        </p:nvSpPr>
        <p:spPr>
          <a:xfrm>
            <a:off x="1219200" y="2057400"/>
            <a:ext cx="6629400" cy="3886200"/>
          </a:xfrm>
        </p:spPr>
        <p:txBody>
          <a:bodyPr anchor="ctr">
            <a:normAutofit/>
          </a:bodyPr>
          <a:lstStyle/>
          <a:p>
            <a:pPr marL="0" lvl="0" indent="0" algn="ctr">
              <a:buClr>
                <a:prstClr val="black"/>
              </a:buClr>
              <a:buNone/>
            </a:pPr>
            <a:r>
              <a:rPr lang="en-US" altLang="en-US" dirty="0">
                <a:solidFill>
                  <a:prstClr val="black"/>
                </a:solidFill>
              </a:rPr>
              <a:t>The law tells us to consider assistive technology.</a:t>
            </a:r>
          </a:p>
          <a:p>
            <a:pPr marL="0" lvl="0" indent="0" algn="ctr">
              <a:buClr>
                <a:prstClr val="black"/>
              </a:buClr>
              <a:buNone/>
            </a:pPr>
            <a:endParaRPr lang="en-US" altLang="en-US" dirty="0">
              <a:solidFill>
                <a:prstClr val="black"/>
              </a:solidFill>
            </a:endParaRPr>
          </a:p>
          <a:p>
            <a:pPr marL="0" lvl="0" indent="0" algn="ctr">
              <a:buClr>
                <a:prstClr val="black"/>
              </a:buClr>
              <a:buNone/>
            </a:pPr>
            <a:r>
              <a:rPr lang="en-US" altLang="en-US" dirty="0">
                <a:solidFill>
                  <a:prstClr val="black"/>
                </a:solidFill>
              </a:rPr>
              <a:t>It doesn’t tell us what this process looks like.</a:t>
            </a:r>
          </a:p>
        </p:txBody>
      </p:sp>
      <p:sp>
        <p:nvSpPr>
          <p:cNvPr id="4" name="Slide Number Placeholder 3"/>
          <p:cNvSpPr>
            <a:spLocks noGrp="1"/>
          </p:cNvSpPr>
          <p:nvPr>
            <p:ph type="sldNum" sz="quarter" idx="4294967295"/>
          </p:nvPr>
        </p:nvSpPr>
        <p:spPr>
          <a:xfrm>
            <a:off x="0" y="6324600"/>
            <a:ext cx="5029200" cy="307975"/>
          </a:xfrm>
        </p:spPr>
        <p:txBody>
          <a:bodyPr/>
          <a:lstStyle/>
          <a:p>
            <a:r>
              <a:rPr lang="es-MX" dirty="0"/>
              <a:t>Page </a:t>
            </a:r>
            <a:fld id="{D956CA73-587C-4D4F-A789-877EAEB1E08D}" type="slidenum">
              <a:rPr lang="es-MX" smtClean="0"/>
              <a:pPr/>
              <a:t>9</a:t>
            </a:fld>
            <a:endParaRPr lang="es-MX" dirty="0"/>
          </a:p>
        </p:txBody>
      </p:sp>
    </p:spTree>
    <p:extLst>
      <p:ext uri="{BB962C8B-B14F-4D97-AF65-F5344CB8AC3E}">
        <p14:creationId xmlns:p14="http://schemas.microsoft.com/office/powerpoint/2010/main" val="2216663852"/>
      </p:ext>
    </p:extLst>
  </p:cSld>
  <p:clrMapOvr>
    <a:masterClrMapping/>
  </p:clrMapOvr>
  <p:transition/>
</p:sld>
</file>

<file path=ppt/theme/theme1.xml><?xml version="1.0" encoding="utf-8"?>
<a:theme xmlns:a="http://schemas.openxmlformats.org/drawingml/2006/main" name="PACER Template-Red">
  <a:themeElements>
    <a:clrScheme name="PACER Templat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Red">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CER Template 1">
  <a:themeElements>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 1">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Theme">
  <a:themeElements>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 1">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ACER Template 1">
  <a:themeElements>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 1">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SlideDescription xmlns="8BAAED5F-C838-423E-B848-B4CE9B278956" xsi:nil="true"/>
    <Presentation xmlns="8BAAED5F-C838-423E-B848-B4CE9B278956">PACER Template-Red</Presentation>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BDBE078C97EC964EBAF5AF766F0D5090" ma:contentTypeVersion="0" ma:contentTypeDescription="Microsoft Office PowerPoint Slide" ma:contentTypeScope="" ma:versionID="4b219bf2ddad0207a9ae9fc76fecbbb5">
  <xsd:schema xmlns:xsd="http://www.w3.org/2001/XMLSchema" xmlns:p="http://schemas.microsoft.com/office/2006/metadata/properties" xmlns:ns1="8BAAED5F-C838-423E-B848-B4CE9B278956" targetNamespace="http://schemas.microsoft.com/office/2006/metadata/properties" ma:root="true" ma:fieldsID="73c198153e72a47ecb287b64a44661d0" ns1:_="">
    <xsd:import namespace="8BAAED5F-C838-423E-B848-B4CE9B278956"/>
    <xsd:element name="properties">
      <xsd:complexType>
        <xsd:sequence>
          <xsd:element name="documentManagement">
            <xsd:complexType>
              <xsd:all>
                <xsd:element ref="ns1:Presentation" minOccurs="0"/>
                <xsd:element ref="ns1:SlideDescription" minOccurs="0"/>
              </xsd:all>
            </xsd:complexType>
          </xsd:element>
        </xsd:sequence>
      </xsd:complexType>
    </xsd:element>
  </xsd:schema>
  <xsd:schema xmlns:xsd="http://www.w3.org/2001/XMLSchema" xmlns:dms="http://schemas.microsoft.com/office/2006/documentManagement/types" targetNamespace="8BAAED5F-C838-423E-B848-B4CE9B278956" elementFormDefault="qualified">
    <xsd:import namespace="http://schemas.microsoft.com/office/2006/documentManagement/type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6FD465-1419-4126-9D9B-E73B4971447F}">
  <ds:schemaRefs>
    <ds:schemaRef ds:uri="http://www.w3.org/XML/1998/namespace"/>
    <ds:schemaRef ds:uri="http://purl.org/dc/dcmitype/"/>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8BAAED5F-C838-423E-B848-B4CE9B278956"/>
  </ds:schemaRefs>
</ds:datastoreItem>
</file>

<file path=customXml/itemProps2.xml><?xml version="1.0" encoding="utf-8"?>
<ds:datastoreItem xmlns:ds="http://schemas.openxmlformats.org/officeDocument/2006/customXml" ds:itemID="{BDB2D28B-C23D-4FFC-A589-51272F36B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AED5F-C838-423E-B848-B4CE9B27895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16606</TotalTime>
  <Words>10141</Words>
  <Application>Microsoft Office PowerPoint</Application>
  <PresentationFormat>On-screen Show (4:3)</PresentationFormat>
  <Paragraphs>642</Paragraphs>
  <Slides>58</Slides>
  <Notes>58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58</vt:i4>
      </vt:variant>
    </vt:vector>
  </HeadingPairs>
  <TitlesOfParts>
    <vt:vector size="66" baseType="lpstr">
      <vt:lpstr>Arial</vt:lpstr>
      <vt:lpstr>Calibri</vt:lpstr>
      <vt:lpstr>Century Gothic</vt:lpstr>
      <vt:lpstr>Times New Roman</vt:lpstr>
      <vt:lpstr>PACER Template-Red</vt:lpstr>
      <vt:lpstr>PACER Template 1</vt:lpstr>
      <vt:lpstr>Default Theme</vt:lpstr>
      <vt:lpstr>1_PACER Template 1</vt:lpstr>
      <vt:lpstr>A Child-Centered AT Plan:  A Process for Including  Assistive Technology (AT)</vt:lpstr>
      <vt:lpstr>A Child-Centered AT Plan: A Process for Including Assistive Technology (AT)  Training materials created by PACER Center for the  Technology to Improve Kids’ Educational Success (TIKES) Project</vt:lpstr>
      <vt:lpstr>Federally funded Early Childhood and Assistive Technology Grants</vt:lpstr>
      <vt:lpstr>PACER Center</vt:lpstr>
      <vt:lpstr>Simon Technology Center</vt:lpstr>
      <vt:lpstr>Session Agenda</vt:lpstr>
      <vt:lpstr>Reviewing Legal Requirements</vt:lpstr>
      <vt:lpstr>Individuals with Disabilities Education Act (IDEA)</vt:lpstr>
      <vt:lpstr>Individuals with Disabilities Education Act (IDEA)</vt:lpstr>
      <vt:lpstr>Best Practices</vt:lpstr>
      <vt:lpstr>Three Tools for Including AT</vt:lpstr>
      <vt:lpstr>Developing Useful Tools</vt:lpstr>
      <vt:lpstr>Barriers to Consideration</vt:lpstr>
      <vt:lpstr>IFSP/IEP Sampling: Trends</vt:lpstr>
      <vt:lpstr>Three Planning Documents</vt:lpstr>
      <vt:lpstr>Using the Consideration Tools: IFSP</vt:lpstr>
      <vt:lpstr>TIKES’ AT Consideration Flowchart (IFSP)</vt:lpstr>
      <vt:lpstr>TIKES’ AT Consideration Flowchart (IFSP)</vt:lpstr>
      <vt:lpstr>TIKES’ AT Consideration Flowchart (IFSP)</vt:lpstr>
      <vt:lpstr>TIKES’ AT Consideration Flowchart (IFSP)</vt:lpstr>
      <vt:lpstr>TIKES’ Child-Centered AT Plan:  Four Different Possible Outcomes</vt:lpstr>
      <vt:lpstr>TIKES’ Child-Centered AT Plan:  First Possible Outcome</vt:lpstr>
      <vt:lpstr>TIKES’ AT Consideration Flowchart (IFSP)</vt:lpstr>
      <vt:lpstr>TIKES’ Child-Centered AT Plan:  Second Possible Outcome</vt:lpstr>
      <vt:lpstr>TIKES’ AT Consideration Flowchart (IFSP)</vt:lpstr>
      <vt:lpstr>TIKES’ AT Consideration Flowchart (IFSP)</vt:lpstr>
      <vt:lpstr>TIKES’ Child-Centered AT Plan:  Third Possible Outcome</vt:lpstr>
      <vt:lpstr>TIKES’ AT Consideration Flowchart (IFSP)</vt:lpstr>
      <vt:lpstr>TIKES’ Child-Centered AT Plan:  Fourth Possible Outcome</vt:lpstr>
      <vt:lpstr>TIKES’ Child-Centered AT Plan:  Action Items</vt:lpstr>
      <vt:lpstr>Using the Consideration Tools: IEP</vt:lpstr>
      <vt:lpstr>TIKES’ AT Consideration Flowchart (IEP)</vt:lpstr>
      <vt:lpstr>TIKES’ AT Consideration Flowchart (IEP)</vt:lpstr>
      <vt:lpstr>TIKES’ AT Consideration Flowchart (IEP)</vt:lpstr>
      <vt:lpstr>TIKES’ Child-Centered AT Plan:  Four Different Possible Outcomes</vt:lpstr>
      <vt:lpstr>TIKES’ Child-Centered AT Plan:  First Possible Outcome</vt:lpstr>
      <vt:lpstr>TIKES’ AT Consideration Flowchart (IEP)</vt:lpstr>
      <vt:lpstr>TIKES’ Child-Centered AT Plan:  Second Possible Outcome</vt:lpstr>
      <vt:lpstr>TIKES’ AT Consideration Flowchart (IEP)</vt:lpstr>
      <vt:lpstr>TIKES’ AT Consideration Flowchart (IEP)</vt:lpstr>
      <vt:lpstr>TIKES’ Child-Centered AT Plan:  Third Possible Outcome</vt:lpstr>
      <vt:lpstr>TIKES’ AT Consideration Flowchart (IEP)</vt:lpstr>
      <vt:lpstr>TIKES’ Child-Centered AT Plan:  Fourth Possible Outcome</vt:lpstr>
      <vt:lpstr>TIKES’ Child-Centered AT Plan:  Action Items</vt:lpstr>
      <vt:lpstr>TIKES’ Expanded  Child-Centered AT Plan</vt:lpstr>
      <vt:lpstr>The TIKES’ Expanded Child-Centered AT Plan (IFSP/IEP)</vt:lpstr>
      <vt:lpstr>Items for Discussion</vt:lpstr>
      <vt:lpstr>Considering New Technology</vt:lpstr>
      <vt:lpstr>Consideration vs. Assessment</vt:lpstr>
      <vt:lpstr>Assistive Technology Assessment</vt:lpstr>
      <vt:lpstr>An AT Assessment is Needed…</vt:lpstr>
      <vt:lpstr>Funding Assistive Technology</vt:lpstr>
      <vt:lpstr>District AT Policies  and Procedures</vt:lpstr>
      <vt:lpstr>Closing Thoughts</vt:lpstr>
      <vt:lpstr>Closing Thoughts</vt:lpstr>
      <vt:lpstr>Questions?</vt:lpstr>
      <vt:lpstr>Contact Information</vt:lpstr>
      <vt:lpstr>Funding Statement</vt:lpstr>
    </vt:vector>
  </TitlesOfParts>
  <Company>PACER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PACER Template-Red</dc:title>
  <dc:creator>Elizabeth Ross</dc:creator>
  <cp:lastModifiedBy>Elizabeth Barry</cp:lastModifiedBy>
  <cp:revision>790</cp:revision>
  <cp:lastPrinted>2016-10-10T17:53:54Z</cp:lastPrinted>
  <dcterms:created xsi:type="dcterms:W3CDTF">2007-09-18T22:27:34Z</dcterms:created>
  <dcterms:modified xsi:type="dcterms:W3CDTF">2017-06-12T14:19:41Z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PACER Template-Red</vt:lpwstr>
  </property>
  <property fmtid="{D5CDD505-2E9C-101B-9397-08002B2CF9AE}" pid="3" name="SlideDescription">
    <vt:lpwstr/>
  </property>
</Properties>
</file>