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29" r:id="rId2"/>
    <p:sldId id="330" r:id="rId3"/>
    <p:sldId id="340" r:id="rId4"/>
    <p:sldId id="341" r:id="rId5"/>
    <p:sldId id="331" r:id="rId6"/>
    <p:sldId id="336" r:id="rId7"/>
    <p:sldId id="332" r:id="rId8"/>
    <p:sldId id="335" r:id="rId9"/>
    <p:sldId id="333" r:id="rId10"/>
    <p:sldId id="339" r:id="rId11"/>
    <p:sldId id="338" r:id="rId12"/>
    <p:sldId id="342"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3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849"/>
    <a:srgbClr val="ED4821"/>
    <a:srgbClr val="F15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600" autoAdjust="0"/>
    <p:restoredTop sz="60773" autoAdjust="0"/>
  </p:normalViewPr>
  <p:slideViewPr>
    <p:cSldViewPr snapToGrid="0">
      <p:cViewPr varScale="1">
        <p:scale>
          <a:sx n="111" d="100"/>
          <a:sy n="111" d="100"/>
        </p:scale>
        <p:origin x="1212" y="114"/>
      </p:cViewPr>
      <p:guideLst>
        <p:guide orient="horz" pos="213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9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ertzog" userId="4f29e79a-f90a-439d-8c16-f72c24cc5093" providerId="ADAL" clId="{AFDBDB0B-37CD-49AF-B8F1-C288DA1F6B1B}"/>
    <pc:docChg chg="modSld">
      <pc:chgData name="Julie Hertzog" userId="4f29e79a-f90a-439d-8c16-f72c24cc5093" providerId="ADAL" clId="{AFDBDB0B-37CD-49AF-B8F1-C288DA1F6B1B}" dt="2023-11-29T20:22:12.680" v="0"/>
      <pc:docMkLst>
        <pc:docMk/>
      </pc:docMkLst>
      <pc:sldChg chg="modNotes">
        <pc:chgData name="Julie Hertzog" userId="4f29e79a-f90a-439d-8c16-f72c24cc5093" providerId="ADAL" clId="{AFDBDB0B-37CD-49AF-B8F1-C288DA1F6B1B}" dt="2023-11-29T20:22:12.680" v="0"/>
        <pc:sldMkLst>
          <pc:docMk/>
          <pc:sldMk cId="0"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C2A4CBA0-44C6-4E2D-B67F-556ACF87CCCD}" type="datetimeFigureOut">
              <a:rPr lang="en-US" altLang="en-US"/>
              <a:pPr>
                <a:defRPr/>
              </a:pPr>
              <a:t>12/21/2023</a:t>
            </a:fld>
            <a:endParaRPr lang="en-US" alt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87305DA5-5488-4CCD-8DC3-A4EDF4C5888A}" type="slidenum">
              <a:rPr lang="en-US" altLang="en-US"/>
              <a:pPr>
                <a:defRPr/>
              </a:pPr>
              <a:t>‹#›</a:t>
            </a:fld>
            <a:endParaRPr lang="en-US" altLang="en-US"/>
          </a:p>
        </p:txBody>
      </p:sp>
    </p:spTree>
    <p:extLst>
      <p:ext uri="{BB962C8B-B14F-4D97-AF65-F5344CB8AC3E}">
        <p14:creationId xmlns:p14="http://schemas.microsoft.com/office/powerpoint/2010/main" val="304747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3FDC1790-3E76-43D3-8D79-5E978466DC92}" type="datetimeFigureOut">
              <a:rPr lang="en-US" altLang="en-US"/>
              <a:pPr>
                <a:defRPr/>
              </a:pPr>
              <a:t>12/21/2023</a:t>
            </a:fld>
            <a:endParaRPr lang="en-US" alt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r>
              <a:rPr lang="en-US" altLang="en-US"/>
              <a:t>Page - </a:t>
            </a:r>
            <a:fld id="{07C801A2-5D50-47C9-BAF6-FDFCD49CCE0D}" type="slidenum">
              <a:rPr lang="en-US" altLang="en-US" smtClean="0"/>
              <a:pPr>
                <a:defRPr/>
              </a:pPr>
              <a:t>‹#›</a:t>
            </a:fld>
            <a:r>
              <a:rPr lang="en-US" altLang="en-US"/>
              <a:t> - </a:t>
            </a:r>
          </a:p>
        </p:txBody>
      </p:sp>
      <p:sp>
        <p:nvSpPr>
          <p:cNvPr id="8" name="TextBox 4"/>
          <p:cNvSpPr txBox="1">
            <a:spLocks noChangeArrowheads="1"/>
          </p:cNvSpPr>
          <p:nvPr/>
        </p:nvSpPr>
        <p:spPr bwMode="auto">
          <a:xfrm>
            <a:off x="187325" y="8793163"/>
            <a:ext cx="429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 2024, PACER Center</a:t>
            </a:r>
          </a:p>
        </p:txBody>
      </p:sp>
      <p:sp>
        <p:nvSpPr>
          <p:cNvPr id="10248" name="TextBox 10"/>
          <p:cNvSpPr txBox="1">
            <a:spLocks noChangeArrowheads="1"/>
          </p:cNvSpPr>
          <p:nvPr/>
        </p:nvSpPr>
        <p:spPr bwMode="auto">
          <a:xfrm>
            <a:off x="290513" y="1225550"/>
            <a:ext cx="6477000" cy="7377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177" tIns="46589" rIns="93177" bIns="4658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p>
        </p:txBody>
      </p:sp>
      <p:cxnSp>
        <p:nvCxnSpPr>
          <p:cNvPr id="11" name="Straight Connector 10"/>
          <p:cNvCxnSpPr/>
          <p:nvPr/>
        </p:nvCxnSpPr>
        <p:spPr>
          <a:xfrm>
            <a:off x="0" y="854075"/>
            <a:ext cx="7008813" cy="12700"/>
          </a:xfrm>
          <a:prstGeom prst="line">
            <a:avLst/>
          </a:prstGeom>
        </p:spPr>
        <p:style>
          <a:lnRef idx="1">
            <a:schemeClr val="dk1"/>
          </a:lnRef>
          <a:fillRef idx="0">
            <a:schemeClr val="dk1"/>
          </a:fillRef>
          <a:effectRef idx="0">
            <a:schemeClr val="dk1"/>
          </a:effectRef>
          <a:fontRef idx="minor">
            <a:schemeClr val="tx1"/>
          </a:fontRef>
        </p:style>
      </p:cxnSp>
      <p:sp>
        <p:nvSpPr>
          <p:cNvPr id="5" name="TextBox 11"/>
          <p:cNvSpPr txBox="1">
            <a:spLocks noChangeArrowheads="1"/>
          </p:cNvSpPr>
          <p:nvPr/>
        </p:nvSpPr>
        <p:spPr bwMode="auto">
          <a:xfrm>
            <a:off x="290513" y="255588"/>
            <a:ext cx="30400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defRPr/>
            </a:pPr>
            <a:r>
              <a:rPr lang="en-US" altLang="en-US" sz="1400" b="1"/>
              <a:t>Did You Know?</a:t>
            </a:r>
          </a:p>
          <a:p>
            <a:pPr>
              <a:defRPr/>
            </a:pPr>
            <a:r>
              <a:rPr lang="en-US" altLang="en-US" sz="1400" i="1"/>
              <a:t>Important information about bullying</a:t>
            </a:r>
          </a:p>
        </p:txBody>
      </p:sp>
      <p:sp>
        <p:nvSpPr>
          <p:cNvPr id="4" name="Slide Image Placeholder 3"/>
          <p:cNvSpPr>
            <a:spLocks noGrp="1" noRot="1" noChangeAspect="1"/>
          </p:cNvSpPr>
          <p:nvPr>
            <p:ph type="sldImg" idx="2"/>
          </p:nvPr>
        </p:nvSpPr>
        <p:spPr>
          <a:xfrm>
            <a:off x="3978275" y="233363"/>
            <a:ext cx="2647950" cy="1985962"/>
          </a:xfrm>
          <a:prstGeom prst="rect">
            <a:avLst/>
          </a:prstGeom>
          <a:noFill/>
          <a:ln w="12700">
            <a:solidFill>
              <a:prstClr val="black"/>
            </a:solidFill>
          </a:ln>
        </p:spPr>
        <p:txBody>
          <a:bodyPr vert="horz" lIns="93177" tIns="46589" rIns="93177" bIns="46589" rtlCol="0" anchor="ctr"/>
          <a:lstStyle/>
          <a:p>
            <a:pPr lvl="0"/>
            <a:endParaRPr lang="en-US" noProof="0" dirty="0"/>
          </a:p>
        </p:txBody>
      </p:sp>
    </p:spTree>
    <p:extLst>
      <p:ext uri="{BB962C8B-B14F-4D97-AF65-F5344CB8AC3E}">
        <p14:creationId xmlns:p14="http://schemas.microsoft.com/office/powerpoint/2010/main" val="2032495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es.ed.gov/ncee/edlabs/regions/northeast/pdf/REL_2010092_sum.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topbullying.gov/laws/federal/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ubmed/2683699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70730E3E-165C-4E44-9133-9167A536AB94}" type="slidenum">
              <a:rPr lang="en-US" altLang="en-US" sz="1400" smtClean="0"/>
              <a:pPr/>
              <a:t>1</a:t>
            </a:fld>
            <a:r>
              <a:rPr lang="en-US" altLang="en-US" sz="1400"/>
              <a:t> – </a:t>
            </a:r>
          </a:p>
        </p:txBody>
      </p:sp>
      <p:sp>
        <p:nvSpPr>
          <p:cNvPr id="13316" name="Slide Image Placeholder 1"/>
          <p:cNvSpPr>
            <a:spLocks noGrp="1" noRot="1" noChangeAspect="1" noTextEdit="1"/>
          </p:cNvSpPr>
          <p:nvPr>
            <p:ph type="sldImg"/>
          </p:nvPr>
        </p:nvSpPr>
        <p:spPr bwMode="auto">
          <a:xfrm>
            <a:off x="4137025" y="357188"/>
            <a:ext cx="2520950" cy="1890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Notes Placeholder 4"/>
          <p:cNvSpPr>
            <a:spLocks noGrp="1"/>
          </p:cNvSpPr>
          <p:nvPr>
            <p:ph type="body" idx="1"/>
          </p:nvPr>
        </p:nvSpPr>
        <p:spPr bwMode="auto">
          <a:xfrm>
            <a:off x="407988" y="1643063"/>
            <a:ext cx="5607050" cy="6577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a:p>
          <a:p>
            <a:pPr eaLnBrk="1" hangingPunct="1"/>
            <a:r>
              <a:rPr lang="en-US" altLang="en-US" b="1" dirty="0"/>
              <a:t>Slide title</a:t>
            </a:r>
            <a:r>
              <a:rPr lang="en-US" altLang="en-US" dirty="0"/>
              <a:t>:  Cover Slide</a:t>
            </a:r>
          </a:p>
          <a:p>
            <a:pPr eaLnBrk="1" hangingPunct="1"/>
            <a:r>
              <a:rPr lang="en-US" altLang="en-US" dirty="0"/>
              <a:t>Did you know? Important information about bullying</a:t>
            </a:r>
          </a:p>
          <a:p>
            <a:pPr eaLnBrk="1" hangingPunct="1"/>
            <a:endParaRPr lang="en-US" altLang="en-US" b="1" dirty="0"/>
          </a:p>
          <a:p>
            <a:pPr eaLnBrk="1" hangingPunct="1"/>
            <a:r>
              <a:rPr lang="en-US" altLang="en-US" b="1" dirty="0"/>
              <a:t>Objective: </a:t>
            </a:r>
            <a:r>
              <a:rPr lang="en-US" altLang="en-US" dirty="0"/>
              <a:t>Slide to show onscreen pre-presentation</a:t>
            </a:r>
          </a:p>
          <a:p>
            <a:pPr eaLnBrk="1" hangingPunct="1"/>
            <a:endParaRPr lang="en-US" altLang="en-US" dirty="0"/>
          </a:p>
          <a:p>
            <a:r>
              <a:rPr lang="en-US" altLang="en-US" b="1" dirty="0"/>
              <a:t>PACER’s National Bullying Prevention Center</a:t>
            </a:r>
          </a:p>
          <a:p>
            <a:r>
              <a:rPr lang="en-US" altLang="en-US" dirty="0"/>
              <a:t>Is a program of PACER Center</a:t>
            </a:r>
            <a:br>
              <a:rPr lang="en-US" altLang="en-US" dirty="0"/>
            </a:br>
            <a:r>
              <a:rPr lang="en-US" altLang="en-US" dirty="0"/>
              <a:t>8161 </a:t>
            </a:r>
            <a:r>
              <a:rPr lang="en-US" altLang="en-US" dirty="0" err="1"/>
              <a:t>Normandale</a:t>
            </a:r>
            <a:r>
              <a:rPr lang="en-US" altLang="en-US" dirty="0"/>
              <a:t> Blvd. | Bloomington, MN 55437</a:t>
            </a:r>
          </a:p>
          <a:p>
            <a:r>
              <a:rPr lang="en-US" altLang="en-US" dirty="0"/>
              <a:t>952.838.9000</a:t>
            </a:r>
          </a:p>
          <a:p>
            <a:r>
              <a:rPr lang="en-US" altLang="en-US" u="sng" dirty="0">
                <a:hlinkClick r:id="rId3"/>
              </a:rPr>
              <a:t>bullying411@PACER.org</a:t>
            </a:r>
            <a:endParaRPr lang="en-US" altLang="en-US" u="sng" dirty="0"/>
          </a:p>
          <a:p>
            <a:r>
              <a:rPr lang="en-US" altLang="en-US" dirty="0"/>
              <a:t>PACER.org/Bullying</a:t>
            </a:r>
            <a:br>
              <a:rPr lang="en-US" altLang="en-US" dirty="0"/>
            </a:br>
            <a:endParaRPr lang="en-US" altLang="en-US" dirty="0"/>
          </a:p>
          <a:p>
            <a:pPr>
              <a:defRPr/>
            </a:pPr>
            <a:r>
              <a:rPr lang="en-US" b="0" i="0" dirty="0">
                <a:effectLst/>
                <a:latin typeface="Calibri" panose="020F0502020204030204" pitchFamily="34" charset="0"/>
              </a:rPr>
              <a:t>Founded in 2006, PACER's National Bullying Prevention Center actively leads social change to prevent childhood bullying, so that all youth are safe and supported in their schools, communities and online. </a:t>
            </a:r>
            <a:r>
              <a:rPr lang="en-US" b="0" i="0">
                <a:effectLst/>
                <a:latin typeface="Calibri" panose="020F0502020204030204" pitchFamily="34" charset="0"/>
              </a:rPr>
              <a:t>PACER provides innovative resources for students, parents, educators, and others, and recognizes bullying as a serious community issue that impacts education, physical and emotional health, and the safety and well-being of students.</a:t>
            </a:r>
            <a:r>
              <a:rPr lang="en-US"/>
              <a:t>.</a:t>
            </a:r>
          </a:p>
          <a:p>
            <a:endParaRPr lang="en-US" altLang="en-US" dirty="0"/>
          </a:p>
          <a:p>
            <a:r>
              <a:rPr lang="en-US" altLang="en-US" dirty="0">
                <a:hlinkClick r:id="rId4"/>
              </a:rPr>
              <a:t>PACER.org/Bullying</a:t>
            </a:r>
            <a:r>
              <a:rPr lang="en-US" altLang="en-US" dirty="0"/>
              <a:t>: This is the portal page for parents and educators to access bullying resources, which include educational toolkits, awareness toolkits, contest ideas, promotional products and more.</a:t>
            </a:r>
          </a:p>
          <a:p>
            <a:r>
              <a:rPr lang="en-US" altLang="en-US" dirty="0" err="1">
                <a:hlinkClick r:id="rId5"/>
              </a:rPr>
              <a:t>PACERTeensAgainstBullying</a:t>
            </a:r>
            <a:r>
              <a:rPr lang="en-US" altLang="en-US" dirty="0"/>
              <a:t>: Created by and for teens, this website is a place for middle and high school students to find ways to address bullying, to take action, to be heard, and to own an important social cause.</a:t>
            </a:r>
          </a:p>
          <a:p>
            <a:r>
              <a:rPr lang="en-US" altLang="en-US" dirty="0" err="1">
                <a:hlinkClick r:id="rId6"/>
              </a:rPr>
              <a:t>PACERKidsAgainstBullying</a:t>
            </a:r>
            <a:r>
              <a:rPr lang="en-US" altLang="en-US" dirty="0"/>
              <a:t>: A creative, innovative and educational website designed for elementary school students to learn about bullying prevention, engage in activities and be inspired to take action</a:t>
            </a:r>
          </a:p>
          <a:p>
            <a:endParaRPr lang="en-US" altLang="en-US" dirty="0"/>
          </a:p>
        </p:txBody>
      </p:sp>
    </p:spTree>
    <p:extLst>
      <p:ext uri="{BB962C8B-B14F-4D97-AF65-F5344CB8AC3E}">
        <p14:creationId xmlns:p14="http://schemas.microsoft.com/office/powerpoint/2010/main" val="42117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307975" y="1376363"/>
            <a:ext cx="6326188" cy="6008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b="1" dirty="0"/>
              <a:t>Slide title:  </a:t>
            </a:r>
            <a:r>
              <a:rPr lang="en-US" altLang="en-US" dirty="0"/>
              <a:t>Reporting </a:t>
            </a:r>
          </a:p>
          <a:p>
            <a:r>
              <a:rPr lang="en-US" altLang="en-US" b="1" dirty="0"/>
              <a:t>Objective: </a:t>
            </a:r>
            <a:r>
              <a:rPr lang="en-US" altLang="en-US" dirty="0"/>
              <a:t>A lot of students do not report bullying</a:t>
            </a:r>
          </a:p>
          <a:p>
            <a:r>
              <a:rPr lang="en-US" altLang="en-US" b="1" dirty="0"/>
              <a:t>Talking Points:</a:t>
            </a:r>
          </a:p>
          <a:p>
            <a:r>
              <a:rPr lang="en-US" altLang="en-US" dirty="0"/>
              <a:t>Students often don’t report that they are being bullied. </a:t>
            </a:r>
            <a:endParaRPr lang="en-US" altLang="en-US" b="1" dirty="0"/>
          </a:p>
          <a:p>
            <a:endParaRPr lang="en-US" altLang="en-US" dirty="0"/>
          </a:p>
          <a:p>
            <a:r>
              <a:rPr lang="en-US" altLang="en-US" dirty="0"/>
              <a:t>64% of children who were bullied did not report it; only 36% reported the bullying (</a:t>
            </a:r>
            <a:r>
              <a:rPr lang="en-US" altLang="en-US" b="1" u="sng" dirty="0" err="1">
                <a:hlinkClick r:id="rId3"/>
              </a:rPr>
              <a:t>Petrosina</a:t>
            </a:r>
            <a:r>
              <a:rPr lang="en-US" altLang="en-US" b="1" u="sng" dirty="0">
                <a:hlinkClick r:id="rId3"/>
              </a:rPr>
              <a:t>, </a:t>
            </a:r>
            <a:r>
              <a:rPr lang="en-US" altLang="en-US" b="1" u="sng" dirty="0" err="1">
                <a:hlinkClick r:id="rId3"/>
              </a:rPr>
              <a:t>Guckenburg</a:t>
            </a:r>
            <a:r>
              <a:rPr lang="en-US" altLang="en-US" b="1" u="sng" dirty="0">
                <a:hlinkClick r:id="rId3"/>
              </a:rPr>
              <a:t>, </a:t>
            </a:r>
            <a:r>
              <a:rPr lang="en-US" altLang="en-US" b="1" u="sng" dirty="0" err="1">
                <a:hlinkClick r:id="rId3"/>
              </a:rPr>
              <a:t>DeVoe</a:t>
            </a:r>
            <a:r>
              <a:rPr lang="en-US" altLang="en-US" b="1" u="sng" dirty="0">
                <a:hlinkClick r:id="rId3"/>
              </a:rPr>
              <a:t>, &amp; Hanson, 2010</a:t>
            </a:r>
            <a:r>
              <a:rPr lang="en-US" altLang="en-US" dirty="0"/>
              <a:t>). </a:t>
            </a:r>
          </a:p>
          <a:p>
            <a:endParaRPr lang="en-US" altLang="en-US" dirty="0"/>
          </a:p>
          <a:p>
            <a:r>
              <a:rPr lang="en-US" altLang="en-US" dirty="0"/>
              <a:t>Many adults may be unaware of any bullying that happens because many students don’t tell them. </a:t>
            </a:r>
            <a:r>
              <a:rPr lang="en-US" altLang="en-US" b="1" dirty="0"/>
              <a:t>Almost 2 out of every 3 students who are bullied don’t report it— making these subtle but hurtful behaviors even harder to detect.</a:t>
            </a:r>
            <a:r>
              <a:rPr lang="en-US" altLang="en-US" dirty="0"/>
              <a:t> This lack of reporting may be due to a fear of retaliation, a feeling that the bullying is their fault, or worries about the situation getting worse. </a:t>
            </a:r>
          </a:p>
          <a:p>
            <a:endParaRPr lang="en-US" altLang="en-US" i="1" dirty="0"/>
          </a:p>
          <a:p>
            <a:endParaRPr lang="en-US" altLang="en-US" i="1" dirty="0"/>
          </a:p>
          <a:p>
            <a:r>
              <a:rPr lang="en-US" altLang="en-US" dirty="0"/>
              <a:t>This is why it’s so important to talk with an adult whom you trust about bullying. Students will usually be the first to know about a bullying situation, often long before adults do. If you are being bullied, know that you have the right to be safe. If you see bullying, know that your actions, like helping someone tell an adult or reporting it yourself, can really make a difference for another person.</a:t>
            </a:r>
          </a:p>
          <a:p>
            <a:endParaRPr lang="en-US" altLang="en-US" i="1" dirty="0"/>
          </a:p>
          <a:p>
            <a:r>
              <a:rPr lang="en-US" altLang="en-US" dirty="0"/>
              <a:t>If you talk with one adult and don’t get help, ask someone else. If that doesn’t work, find another adult. There are grown-ups who care and will help you.</a:t>
            </a:r>
          </a:p>
        </p:txBody>
      </p:sp>
      <p:sp>
        <p:nvSpPr>
          <p:cNvPr id="31748"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C46AD750-963A-4267-8DB4-2F3400CF8B52}" type="slidenum">
              <a:rPr lang="en-US" altLang="en-US" sz="1400" smtClean="0"/>
              <a:pPr/>
              <a:t>10</a:t>
            </a:fld>
            <a:r>
              <a:rPr lang="en-US" altLang="en-US" sz="1400"/>
              <a:t> – </a:t>
            </a:r>
          </a:p>
        </p:txBody>
      </p:sp>
    </p:spTree>
    <p:extLst>
      <p:ext uri="{BB962C8B-B14F-4D97-AF65-F5344CB8AC3E}">
        <p14:creationId xmlns:p14="http://schemas.microsoft.com/office/powerpoint/2010/main" val="27822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206375" y="1358900"/>
            <a:ext cx="6313488" cy="457358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defRPr/>
            </a:pPr>
            <a:r>
              <a:rPr lang="en-US" b="1" dirty="0"/>
              <a:t>Slide title</a:t>
            </a:r>
            <a:r>
              <a:rPr lang="en-US" dirty="0"/>
              <a:t>:  School Policy on Bullying</a:t>
            </a:r>
          </a:p>
          <a:p>
            <a:pPr>
              <a:defRPr/>
            </a:pPr>
            <a:r>
              <a:rPr lang="en-US" b="1" dirty="0"/>
              <a:t>Objective: </a:t>
            </a:r>
            <a:r>
              <a:rPr lang="en-US" dirty="0"/>
              <a:t>Guidelines for your school and students</a:t>
            </a:r>
          </a:p>
          <a:p>
            <a:pPr>
              <a:defRPr/>
            </a:pPr>
            <a:r>
              <a:rPr lang="en-US" b="1" dirty="0"/>
              <a:t>Talking Points:</a:t>
            </a:r>
            <a:endParaRPr lang="en-US" dirty="0"/>
          </a:p>
          <a:p>
            <a:pPr>
              <a:defRPr/>
            </a:pPr>
            <a:r>
              <a:rPr lang="en-US" dirty="0"/>
              <a:t>Every state has a bullying prevention law or policy. The content of each law varies considerably. Many laws include a requirement that school districts have bullying prevention policies. The policies vary from school to school and from state to state. These are often printed in the school handbook or posted on the school website. The policies can include, but are not limited to the following:</a:t>
            </a:r>
          </a:p>
          <a:p>
            <a:pPr marL="174708" indent="-174708">
              <a:buFont typeface="Arial" panose="020B0604020202020204" pitchFamily="34" charset="0"/>
              <a:buChar char="•"/>
              <a:defRPr/>
            </a:pPr>
            <a:r>
              <a:rPr lang="en-US" dirty="0"/>
              <a:t>Definition of behavior</a:t>
            </a:r>
          </a:p>
          <a:p>
            <a:pPr marL="174708" indent="-174708">
              <a:buFont typeface="Arial" panose="020B0604020202020204" pitchFamily="34" charset="0"/>
              <a:buChar char="•"/>
              <a:defRPr/>
            </a:pPr>
            <a:r>
              <a:rPr lang="en-US" dirty="0"/>
              <a:t>Reporting procedure</a:t>
            </a:r>
          </a:p>
          <a:p>
            <a:pPr marL="174708" indent="-174708">
              <a:buFont typeface="Arial" panose="020B0604020202020204" pitchFamily="34" charset="0"/>
              <a:buChar char="•"/>
              <a:defRPr/>
            </a:pPr>
            <a:r>
              <a:rPr lang="en-US" dirty="0"/>
              <a:t>Informing parents</a:t>
            </a:r>
          </a:p>
          <a:p>
            <a:pPr marL="174708" indent="-174708">
              <a:buFont typeface="Arial" panose="020B0604020202020204" pitchFamily="34" charset="0"/>
              <a:buChar char="•"/>
              <a:defRPr/>
            </a:pPr>
            <a:r>
              <a:rPr lang="en-US" dirty="0"/>
              <a:t>Consequences for person bullying</a:t>
            </a:r>
          </a:p>
          <a:p>
            <a:pPr marL="174708" indent="-174708">
              <a:buFont typeface="Arial" panose="020B0604020202020204" pitchFamily="34" charset="0"/>
              <a:buChar char="•"/>
              <a:defRPr/>
            </a:pPr>
            <a:r>
              <a:rPr lang="en-US" dirty="0"/>
              <a:t>Support for the target of the bullying</a:t>
            </a:r>
          </a:p>
          <a:p>
            <a:pPr>
              <a:defRPr/>
            </a:pPr>
            <a:endParaRPr lang="en-US" dirty="0"/>
          </a:p>
          <a:p>
            <a:pPr>
              <a:defRPr/>
            </a:pPr>
            <a:r>
              <a:rPr lang="en-US" b="1" i="1" dirty="0"/>
              <a:t>Option: Provide each student with detailed information about your school’s policy. Talk through each of the above bullets.</a:t>
            </a:r>
          </a:p>
          <a:p>
            <a:pPr>
              <a:defRPr/>
            </a:pPr>
            <a:endParaRPr lang="en-US" altLang="en-US" dirty="0"/>
          </a:p>
        </p:txBody>
      </p:sp>
      <p:sp>
        <p:nvSpPr>
          <p:cNvPr id="33796"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6B1DF18A-3018-4E8F-9CD8-7049950EE198}" type="slidenum">
              <a:rPr lang="en-US" altLang="en-US" sz="1400" smtClean="0"/>
              <a:pPr/>
              <a:t>11</a:t>
            </a:fld>
            <a:r>
              <a:rPr lang="en-US" altLang="en-US" sz="1400"/>
              <a:t> – </a:t>
            </a:r>
          </a:p>
        </p:txBody>
      </p:sp>
    </p:spTree>
    <p:extLst>
      <p:ext uri="{BB962C8B-B14F-4D97-AF65-F5344CB8AC3E}">
        <p14:creationId xmlns:p14="http://schemas.microsoft.com/office/powerpoint/2010/main" val="217920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206375" y="1358900"/>
            <a:ext cx="6313488" cy="63087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defRPr/>
            </a:pPr>
            <a:r>
              <a:rPr lang="en-US" b="1" dirty="0"/>
              <a:t>Slide title</a:t>
            </a:r>
            <a:r>
              <a:rPr lang="en-US" dirty="0"/>
              <a:t>:  You are important!</a:t>
            </a:r>
          </a:p>
          <a:p>
            <a:pPr>
              <a:defRPr/>
            </a:pPr>
            <a:r>
              <a:rPr lang="en-US" b="1" dirty="0"/>
              <a:t>Objective: </a:t>
            </a:r>
            <a:r>
              <a:rPr lang="en-US" dirty="0"/>
              <a:t>Let those who witness bullying that </a:t>
            </a:r>
          </a:p>
          <a:p>
            <a:pPr>
              <a:defRPr/>
            </a:pPr>
            <a:r>
              <a:rPr lang="en-US" dirty="0"/>
              <a:t>their actions matter!</a:t>
            </a:r>
          </a:p>
          <a:p>
            <a:pPr>
              <a:defRPr/>
            </a:pPr>
            <a:r>
              <a:rPr lang="en-US" b="1" dirty="0"/>
              <a:t>Talking Points:</a:t>
            </a:r>
            <a:endParaRPr lang="en-US" dirty="0"/>
          </a:p>
          <a:p>
            <a:pPr>
              <a:defRPr/>
            </a:pPr>
            <a:r>
              <a:rPr lang="en-US" dirty="0"/>
              <a:t>Think about what it would be like to be the one who is bullied, what it means to feel all alone, to believe that no one cares, to think that there is no way to change what is happening. That’s a lonely place to be.</a:t>
            </a:r>
          </a:p>
          <a:p>
            <a:pPr>
              <a:defRPr/>
            </a:pPr>
            <a:r>
              <a:rPr lang="en-US" dirty="0"/>
              <a:t>When everyone around you looks the other way, ignores you, and maybe even sides with the person hurting you, it’s hard to believe in yourself.</a:t>
            </a:r>
          </a:p>
          <a:p>
            <a:pPr>
              <a:defRPr/>
            </a:pPr>
            <a:r>
              <a:rPr lang="en-US" dirty="0"/>
              <a:t>It’s hard for someone being bullied to think that life will ever be any different.</a:t>
            </a:r>
          </a:p>
          <a:p>
            <a:pPr>
              <a:defRPr/>
            </a:pPr>
            <a:r>
              <a:rPr lang="en-US" dirty="0"/>
              <a:t>Imagine how all that can be different. Imagine during those times when you feel broken, that someone is there for you.</a:t>
            </a:r>
          </a:p>
          <a:p>
            <a:pPr marL="174708" indent="-174708">
              <a:buFont typeface="Arial" panose="020B0604020202020204" pitchFamily="34" charset="0"/>
              <a:buChar char="•"/>
              <a:defRPr/>
            </a:pPr>
            <a:r>
              <a:rPr lang="en-US" dirty="0"/>
              <a:t>They talk to you, they tell you that it will be ok, that you matter.</a:t>
            </a:r>
          </a:p>
          <a:p>
            <a:pPr marL="174708" indent="-174708">
              <a:buFont typeface="Arial" panose="020B0604020202020204" pitchFamily="34" charset="0"/>
              <a:buChar char="•"/>
              <a:defRPr/>
            </a:pPr>
            <a:r>
              <a:rPr lang="en-US" dirty="0"/>
              <a:t>They say that you deserve to be treated with respect and kindness.</a:t>
            </a:r>
          </a:p>
          <a:p>
            <a:pPr marL="174708" indent="-174708">
              <a:buFont typeface="Arial" panose="020B0604020202020204" pitchFamily="34" charset="0"/>
              <a:buChar char="•"/>
              <a:defRPr/>
            </a:pPr>
            <a:r>
              <a:rPr lang="en-US" dirty="0"/>
              <a:t>They tell you that they will be there for you.</a:t>
            </a:r>
          </a:p>
          <a:p>
            <a:pPr>
              <a:defRPr/>
            </a:pPr>
            <a:r>
              <a:rPr lang="en-US" dirty="0"/>
              <a:t>Imagine how different that feels.</a:t>
            </a:r>
          </a:p>
          <a:p>
            <a:pPr>
              <a:defRPr/>
            </a:pPr>
            <a:r>
              <a:rPr lang="en-US" dirty="0"/>
              <a:t>It doesn’t take away all the hurt, but hope is a powerful medicine for pain.</a:t>
            </a:r>
          </a:p>
          <a:p>
            <a:pPr>
              <a:defRPr/>
            </a:pPr>
            <a:r>
              <a:rPr lang="en-US" dirty="0"/>
              <a:t>Consider how simple it is to tell someone that you care, that they matter, that they are not alone. The support is meaningful. It can take someone from feeling hopeless to feeling valued and respected.</a:t>
            </a:r>
          </a:p>
          <a:p>
            <a:pPr>
              <a:defRPr/>
            </a:pPr>
            <a:r>
              <a:rPr lang="en-US" dirty="0"/>
              <a:t>No one deserves to be bullied and you can help. </a:t>
            </a:r>
          </a:p>
          <a:p>
            <a:pPr>
              <a:defRPr/>
            </a:pPr>
            <a:endParaRPr lang="en-US" dirty="0"/>
          </a:p>
          <a:p>
            <a:pPr>
              <a:defRPr/>
            </a:pPr>
            <a:r>
              <a:rPr lang="en-US" dirty="0"/>
              <a:t>NOTE: Future content will provide specific steps with ideas to help a peer who is experiencing bullying.</a:t>
            </a:r>
          </a:p>
          <a:p>
            <a:pPr>
              <a:defRPr/>
            </a:pPr>
            <a:endParaRPr lang="en-US" altLang="en-US" dirty="0"/>
          </a:p>
        </p:txBody>
      </p:sp>
      <p:sp>
        <p:nvSpPr>
          <p:cNvPr id="35844"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0B0D414A-215A-4E91-A250-FDC010C0036B}" type="slidenum">
              <a:rPr lang="en-US" altLang="en-US" sz="1400" smtClean="0"/>
              <a:pPr/>
              <a:t>12</a:t>
            </a:fld>
            <a:r>
              <a:rPr lang="en-US" altLang="en-US" sz="1400"/>
              <a:t> – </a:t>
            </a:r>
          </a:p>
        </p:txBody>
      </p:sp>
    </p:spTree>
    <p:extLst>
      <p:ext uri="{BB962C8B-B14F-4D97-AF65-F5344CB8AC3E}">
        <p14:creationId xmlns:p14="http://schemas.microsoft.com/office/powerpoint/2010/main" val="93695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otes Placeholder 2"/>
          <p:cNvSpPr>
            <a:spLocks noGrp="1"/>
          </p:cNvSpPr>
          <p:nvPr>
            <p:ph type="body" idx="1"/>
          </p:nvPr>
        </p:nvSpPr>
        <p:spPr bwMode="auto">
          <a:xfrm>
            <a:off x="377825" y="1350963"/>
            <a:ext cx="6175375" cy="6786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r>
              <a:rPr lang="en-US" altLang="en-US" sz="1100" b="1" dirty="0"/>
              <a:t>Slide title</a:t>
            </a:r>
            <a:r>
              <a:rPr lang="en-US" altLang="en-US" sz="1100" dirty="0"/>
              <a:t>:  Words Matter #1</a:t>
            </a:r>
          </a:p>
          <a:p>
            <a:pPr eaLnBrk="1" hangingPunct="1"/>
            <a:r>
              <a:rPr lang="en-US" altLang="en-US" sz="1100" b="1" dirty="0"/>
              <a:t>Objective: </a:t>
            </a:r>
            <a:r>
              <a:rPr lang="en-US" altLang="en-US" sz="1100" dirty="0"/>
              <a:t>Overview of preferred terminology</a:t>
            </a:r>
          </a:p>
          <a:p>
            <a:r>
              <a:rPr lang="en-US" altLang="en-US" sz="1100" b="1" dirty="0"/>
              <a:t>NOTES:</a:t>
            </a:r>
          </a:p>
          <a:p>
            <a:r>
              <a:rPr lang="en-US" altLang="en-US" sz="1100" dirty="0"/>
              <a:t>The words we use to talk about bullying are important </a:t>
            </a:r>
          </a:p>
          <a:p>
            <a:r>
              <a:rPr lang="en-US" altLang="en-US" sz="1100" dirty="0"/>
              <a:t>because the language we use to describe something influences how we think about it. With bullying, an important aspect of the terminology is that bullying is about behavior, and behavior is something that we can control, and as a result something that we can change. </a:t>
            </a:r>
          </a:p>
          <a:p>
            <a:endParaRPr lang="en-US" altLang="en-US" sz="1100" dirty="0"/>
          </a:p>
          <a:p>
            <a:r>
              <a:rPr lang="en-US" altLang="en-US" sz="1100" dirty="0"/>
              <a:t>Please raise your hand if you have heard of the term “anti-bullying.” </a:t>
            </a:r>
          </a:p>
          <a:p>
            <a:r>
              <a:rPr lang="en-US" altLang="en-US" sz="1100" dirty="0"/>
              <a:t> </a:t>
            </a:r>
          </a:p>
          <a:p>
            <a:r>
              <a:rPr lang="en-US" altLang="en-US" sz="1100" dirty="0"/>
              <a:t>The expression “anti-bullying” is often used in media, and we’re going to talk about why we want to say “bullying prevention” rather than “anti-bullying.” </a:t>
            </a:r>
          </a:p>
          <a:p>
            <a:endParaRPr lang="en-US" altLang="en-US" sz="1100" dirty="0"/>
          </a:p>
          <a:p>
            <a:r>
              <a:rPr lang="en-US" altLang="en-US" sz="1100" b="1" dirty="0"/>
              <a:t>So why should we use the term “bullying prevention” instead of “anti-bullying?”</a:t>
            </a:r>
            <a:endParaRPr lang="en-US" altLang="en-US" sz="1100" dirty="0"/>
          </a:p>
          <a:p>
            <a:r>
              <a:rPr lang="en-US" altLang="en-US" sz="1100" dirty="0"/>
              <a:t>We want use the term “bullying prevention” instead of “anti-bullying” to place the emphasis on stopping bullying before it starts. </a:t>
            </a:r>
          </a:p>
          <a:p>
            <a:endParaRPr lang="en-US" altLang="en-US" sz="1100" dirty="0"/>
          </a:p>
          <a:p>
            <a:r>
              <a:rPr lang="en-US" altLang="en-US" sz="1100" dirty="0"/>
              <a:t>While the term “anti” does suggest being against bullying, it also focuses on the negative, and that addressing bullying is something to respond to </a:t>
            </a:r>
            <a:r>
              <a:rPr lang="en-US" altLang="en-US" sz="1100" i="1" dirty="0"/>
              <a:t>after</a:t>
            </a:r>
            <a:r>
              <a:rPr lang="en-US" altLang="en-US" sz="1100" dirty="0"/>
              <a:t> it happens. </a:t>
            </a:r>
          </a:p>
          <a:p>
            <a:endParaRPr lang="en-US" altLang="en-US" sz="1100" dirty="0"/>
          </a:p>
          <a:p>
            <a:r>
              <a:rPr lang="en-US" altLang="en-US" sz="1100" dirty="0"/>
              <a:t>Changing the focus to </a:t>
            </a:r>
            <a:r>
              <a:rPr lang="en-US" altLang="en-US" sz="1100" i="1" dirty="0"/>
              <a:t>prevention</a:t>
            </a:r>
            <a:r>
              <a:rPr lang="en-US" altLang="en-US" sz="1100" dirty="0"/>
              <a:t> recognizes a proactive approach, suggesting that bullying is an issue to which there is a solution. The emphasis on prevention focuses on stopping the behavior before it starts, understanding what actions help prevent bullying from occurring, recognizing that change is about shifting attitudes and behaviors, and aligning with a positive approach. </a:t>
            </a:r>
          </a:p>
          <a:p>
            <a:r>
              <a:rPr lang="en-US" altLang="en-US" sz="1100" b="1" dirty="0"/>
              <a:t> </a:t>
            </a:r>
          </a:p>
          <a:p>
            <a:r>
              <a:rPr lang="en-US" altLang="en-US" sz="1100" dirty="0"/>
              <a:t>While it’s important that we are all opposed to bullying and want it stopped (anti-bullying), it’s equally important that the goal is for the negative behaviors to be proactively addressed and prevented through education, action, and awareness (bullying prevention).</a:t>
            </a:r>
          </a:p>
          <a:p>
            <a:endParaRPr lang="en-US" altLang="en-US" sz="1100" dirty="0"/>
          </a:p>
          <a:p>
            <a:r>
              <a:rPr lang="en-US" altLang="en-US" sz="1100" dirty="0"/>
              <a:t>That’s why we say “bullying prevention” instead of “anti-bullying.” </a:t>
            </a:r>
          </a:p>
          <a:p>
            <a:endParaRPr lang="en-US" altLang="en-US" sz="1100" dirty="0"/>
          </a:p>
          <a:p>
            <a:endParaRPr lang="en-US" altLang="en-US" sz="1100" dirty="0"/>
          </a:p>
        </p:txBody>
      </p:sp>
      <p:sp>
        <p:nvSpPr>
          <p:cNvPr id="1536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58B5E1B4-D86F-4D27-A873-D0DD6AE9540B}" type="slidenum">
              <a:rPr lang="en-US" altLang="en-US" sz="1400" smtClean="0"/>
              <a:pPr/>
              <a:t>2</a:t>
            </a:fld>
            <a:r>
              <a:rPr lang="en-US" altLang="en-US" sz="1400"/>
              <a:t> – </a:t>
            </a:r>
          </a:p>
        </p:txBody>
      </p:sp>
    </p:spTree>
    <p:extLst>
      <p:ext uri="{BB962C8B-B14F-4D97-AF65-F5344CB8AC3E}">
        <p14:creationId xmlns:p14="http://schemas.microsoft.com/office/powerpoint/2010/main" val="202263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330200" y="1309688"/>
            <a:ext cx="6223000" cy="7005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r>
              <a:rPr lang="en-US" altLang="en-US" sz="1100" b="1" dirty="0"/>
              <a:t>Slide title</a:t>
            </a:r>
            <a:r>
              <a:rPr lang="en-US" altLang="en-US" sz="1100" dirty="0"/>
              <a:t>:  Words Matter #2</a:t>
            </a:r>
          </a:p>
          <a:p>
            <a:pPr eaLnBrk="1" hangingPunct="1"/>
            <a:r>
              <a:rPr lang="en-US" altLang="en-US" sz="1100" b="1" dirty="0"/>
              <a:t>Objective: </a:t>
            </a:r>
            <a:r>
              <a:rPr lang="en-US" altLang="en-US" sz="1100" dirty="0"/>
              <a:t>Overview of preferred terminology</a:t>
            </a:r>
          </a:p>
          <a:p>
            <a:r>
              <a:rPr lang="en-US" altLang="en-US" sz="1100" b="1" dirty="0"/>
              <a:t>NOTES:</a:t>
            </a:r>
          </a:p>
          <a:p>
            <a:r>
              <a:rPr lang="en-US" altLang="en-US" sz="1100" dirty="0"/>
              <a:t>You’ve likely heard the following statements:</a:t>
            </a:r>
          </a:p>
          <a:p>
            <a:r>
              <a:rPr lang="en-US" altLang="en-US" sz="1100" dirty="0"/>
              <a:t>“That student is a bully.”</a:t>
            </a:r>
          </a:p>
          <a:p>
            <a:r>
              <a:rPr lang="en-US" altLang="en-US" sz="1100" dirty="0"/>
              <a:t>“He’s a victim of bullying.” </a:t>
            </a:r>
          </a:p>
          <a:p>
            <a:r>
              <a:rPr lang="en-US" altLang="en-US" sz="1100" b="1" dirty="0"/>
              <a:t>The terms and labels we use when describing bullying have an impact. </a:t>
            </a:r>
            <a:endParaRPr lang="en-US" altLang="en-US" sz="1100" dirty="0"/>
          </a:p>
          <a:p>
            <a:r>
              <a:rPr lang="en-US" altLang="en-US" sz="1100" dirty="0"/>
              <a:t>Although the phrases “victim” and “the bully” are commonly used, and usually with the best of intentions, are they the best terms to use when describing a child and their behavior? How do these words influence us? </a:t>
            </a:r>
          </a:p>
          <a:p>
            <a:r>
              <a:rPr lang="en-US" altLang="en-US" sz="1100" dirty="0"/>
              <a:t>The expectations that others have for us are powerful forces on our behavior, and these expectations are often communicated to us with the words they use. Often, we’ll choose how to act according to what the adults and peers in our lives expect us to do. Labels that are communicated to use influence how we perceive or think about ourselves and how others see us, too. The language we use to describe children and their roles with bullying situations are an important part of how bullying is viewed. Language and terminology influences how we view the issue and, in the best cases, how we promote positive change.</a:t>
            </a:r>
            <a:endParaRPr lang="en-US" altLang="en-US" sz="1100" b="1" dirty="0"/>
          </a:p>
          <a:p>
            <a:r>
              <a:rPr lang="en-US" altLang="en-US" sz="1100" b="1" dirty="0"/>
              <a:t>With bullying, the focus should be on the behavior and not on the label.</a:t>
            </a:r>
            <a:endParaRPr lang="en-US" altLang="en-US" sz="1100" dirty="0"/>
          </a:p>
          <a:p>
            <a:r>
              <a:rPr lang="en-US" altLang="en-US" sz="1100" dirty="0"/>
              <a:t>When talking about bullying, avoid saying, </a:t>
            </a:r>
            <a:r>
              <a:rPr lang="en-US" altLang="en-US" sz="1100" i="1" dirty="0"/>
              <a:t>“She’s a bully.” </a:t>
            </a:r>
            <a:r>
              <a:rPr lang="en-US" altLang="en-US" sz="1100" dirty="0"/>
              <a:t>Rather, say, </a:t>
            </a:r>
            <a:r>
              <a:rPr lang="en-US" altLang="en-US" sz="1100" i="1" dirty="0"/>
              <a:t>“She’s someone who bullies.” </a:t>
            </a:r>
          </a:p>
          <a:p>
            <a:r>
              <a:rPr lang="en-US" altLang="en-US" sz="1100" dirty="0"/>
              <a:t>Why does this matter? </a:t>
            </a:r>
          </a:p>
          <a:p>
            <a:r>
              <a:rPr lang="en-US" altLang="en-US" sz="1100" dirty="0"/>
              <a:t>Bullying is a behavior, not an identity. Labeling a child as a “bully” sends the message that they can’t change their bullying behavior and that everyone expects them to always be a “bully.” It can also send the message to their school peers that they are bad kids who get in trouble and should be avoided.</a:t>
            </a:r>
            <a:r>
              <a:rPr lang="en-US" altLang="en-US" sz="1100" baseline="0" dirty="0"/>
              <a:t> It also creates </a:t>
            </a:r>
            <a:r>
              <a:rPr lang="en-US" altLang="en-US" sz="1100" dirty="0"/>
              <a:t>a reputation in which they are viewed negatively. </a:t>
            </a:r>
          </a:p>
          <a:p>
            <a:r>
              <a:rPr lang="en-US" altLang="en-US" sz="1100" dirty="0"/>
              <a:t>In reality, behavior can and does change. A child might make fun of other kids in 5th grade, but stops this behavior after transitioning into 6th grade. However, the label of the kid as a bully might stick with the child and could be associated with him or her throughout school. When we say “someone who bullies,” that language focuses on behavior and not labels. It sends the message that the child is developing and learning, and that their bullying behavior is something that can be changed through awareness, education, and support. </a:t>
            </a:r>
          </a:p>
          <a:p>
            <a:r>
              <a:rPr lang="en-US" altLang="en-US" sz="1100" dirty="0"/>
              <a:t>With the help of parents, teachers, peers, and the community, bullying behaviors can change for the better. Those who bully should be held accountable for their actions, and be given appropriate consequences, but it’s equally important to find out why they are engaging in that behavior. By addressing the behavior, we can help make lasting, positive changes. </a:t>
            </a:r>
            <a:r>
              <a:rPr lang="en-US" altLang="en-US" sz="1100" b="1" dirty="0"/>
              <a:t> </a:t>
            </a:r>
            <a:endParaRPr lang="en-US" altLang="en-US" sz="1100" dirty="0"/>
          </a:p>
          <a:p>
            <a:r>
              <a:rPr lang="en-US" altLang="en-US" sz="1100" dirty="0"/>
              <a:t>That’s why we use the terms “the child who bullies” rather than “the bully.”</a:t>
            </a:r>
          </a:p>
          <a:p>
            <a:endParaRPr lang="en-US" altLang="en-US" sz="1100" dirty="0"/>
          </a:p>
        </p:txBody>
      </p:sp>
      <p:sp>
        <p:nvSpPr>
          <p:cNvPr id="17412"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960D6848-FECF-429D-B08F-715A153D418D}" type="slidenum">
              <a:rPr lang="en-US" altLang="en-US" sz="1400" smtClean="0"/>
              <a:pPr/>
              <a:t>3</a:t>
            </a:fld>
            <a:r>
              <a:rPr lang="en-US" altLang="en-US" sz="1400"/>
              <a:t> – </a:t>
            </a:r>
          </a:p>
        </p:txBody>
      </p:sp>
    </p:spTree>
    <p:extLst>
      <p:ext uri="{BB962C8B-B14F-4D97-AF65-F5344CB8AC3E}">
        <p14:creationId xmlns:p14="http://schemas.microsoft.com/office/powerpoint/2010/main" val="417549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330200" y="1350963"/>
            <a:ext cx="6223000" cy="6921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r>
              <a:rPr lang="en-US" altLang="en-US" b="1" dirty="0"/>
              <a:t>Slide title</a:t>
            </a:r>
            <a:r>
              <a:rPr lang="en-US" altLang="en-US" dirty="0"/>
              <a:t>:  Words Matter #3</a:t>
            </a:r>
          </a:p>
          <a:p>
            <a:pPr eaLnBrk="1" hangingPunct="1"/>
            <a:r>
              <a:rPr lang="en-US" altLang="en-US" b="1" dirty="0"/>
              <a:t>Objective: </a:t>
            </a:r>
            <a:r>
              <a:rPr lang="en-US" altLang="en-US" dirty="0"/>
              <a:t>Overview of preferred terminology</a:t>
            </a:r>
            <a:endParaRPr lang="en-US" altLang="en-US" b="1" dirty="0"/>
          </a:p>
          <a:p>
            <a:r>
              <a:rPr lang="en-US" altLang="en-US" b="1" dirty="0"/>
              <a:t>Talking Points:</a:t>
            </a:r>
          </a:p>
          <a:p>
            <a:r>
              <a:rPr lang="en-US" altLang="en-US" dirty="0"/>
              <a:t>You’ve likely heard the following statement:</a:t>
            </a:r>
          </a:p>
          <a:p>
            <a:r>
              <a:rPr lang="en-US" altLang="en-US" dirty="0"/>
              <a:t>“My child is a victim of bullying.”</a:t>
            </a:r>
          </a:p>
          <a:p>
            <a:r>
              <a:rPr lang="en-US" altLang="en-US" dirty="0"/>
              <a:t>Often, students being targeted by bullying are often called </a:t>
            </a:r>
            <a:r>
              <a:rPr lang="en-US" altLang="en-US" i="1" dirty="0"/>
              <a:t>victims. </a:t>
            </a:r>
            <a:r>
              <a:rPr lang="en-US" altLang="en-US" dirty="0"/>
              <a:t>But, is this the best term to use when describing someone who is being bullied? </a:t>
            </a:r>
          </a:p>
          <a:p>
            <a:endParaRPr lang="en-US" altLang="en-US" i="1" dirty="0"/>
          </a:p>
          <a:p>
            <a:r>
              <a:rPr lang="en-US" altLang="en-US" b="1" dirty="0"/>
              <a:t>Target versus Victim – What’s the difference? </a:t>
            </a:r>
            <a:endParaRPr lang="en-US" altLang="en-US" dirty="0"/>
          </a:p>
          <a:p>
            <a:r>
              <a:rPr lang="en-US" altLang="en-US" dirty="0"/>
              <a:t>When talking about bullying, avoid saying, “He’s a victim of bullying.” Rather, say, “He’s a target of bullying.” </a:t>
            </a:r>
          </a:p>
          <a:p>
            <a:r>
              <a:rPr lang="en-US" altLang="en-US" dirty="0"/>
              <a:t>Why does this matter? </a:t>
            </a:r>
          </a:p>
          <a:p>
            <a:r>
              <a:rPr lang="en-US" altLang="en-US" dirty="0"/>
              <a:t>When someone is labeled a “victim,” that can imply that someone has no power, is helpless, and that there is nothing they can do to change their situation. Although those targeted by bullying can feel powerless when they experiencing bullying, labeling someone as a victim suggests that person was, is still, and will continue to be helpless and without options.  It can also send the message to peers and adults that they are kids who are different, will always be made fun of, are easy targets, and need pity. </a:t>
            </a:r>
          </a:p>
          <a:p>
            <a:endParaRPr lang="en-US" altLang="en-US" dirty="0"/>
          </a:p>
          <a:p>
            <a:r>
              <a:rPr lang="en-US" altLang="en-US" dirty="0"/>
              <a:t>Using a more neutral term, such as a target, implies that someone being bullied can take back control and seek to change what is happening. When youth are labeled as victims, this can send the message that they are weak, when what they need is help to stop and manage the bullying. Using the term “target” rather than “victim” can empower the person being bullied to feel that they can do something to change their situation. </a:t>
            </a:r>
          </a:p>
          <a:p>
            <a:endParaRPr lang="en-US" altLang="en-US" dirty="0"/>
          </a:p>
          <a:p>
            <a:r>
              <a:rPr lang="en-US" altLang="en-US" dirty="0"/>
              <a:t>Labels affect how people perceive and interact with others, so it is always best to use neutral and appropriate terms when describing bullying, including “someone who bullies” and “someone who is targeted with bullying.” </a:t>
            </a:r>
          </a:p>
          <a:p>
            <a:endParaRPr lang="en-US" altLang="en-US" dirty="0"/>
          </a:p>
          <a:p>
            <a:endParaRPr lang="en-US" altLang="en-US" dirty="0"/>
          </a:p>
        </p:txBody>
      </p:sp>
      <p:sp>
        <p:nvSpPr>
          <p:cNvPr id="19460"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2727C8DF-5B05-4B35-9C83-6003F443C21C}" type="slidenum">
              <a:rPr lang="en-US" altLang="en-US" sz="1400" smtClean="0"/>
              <a:pPr/>
              <a:t>4</a:t>
            </a:fld>
            <a:r>
              <a:rPr lang="en-US" altLang="en-US" sz="1400"/>
              <a:t> – </a:t>
            </a:r>
          </a:p>
        </p:txBody>
      </p:sp>
    </p:spTree>
    <p:extLst>
      <p:ext uri="{BB962C8B-B14F-4D97-AF65-F5344CB8AC3E}">
        <p14:creationId xmlns:p14="http://schemas.microsoft.com/office/powerpoint/2010/main" val="103359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22250" y="1227138"/>
            <a:ext cx="6284913" cy="70358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defRPr/>
            </a:pPr>
            <a:r>
              <a:rPr lang="en-US" b="1" dirty="0"/>
              <a:t>Slide title</a:t>
            </a:r>
            <a:r>
              <a:rPr lang="en-US" dirty="0"/>
              <a:t>:  Bullying vs. Harassment</a:t>
            </a:r>
          </a:p>
          <a:p>
            <a:pPr>
              <a:defRPr/>
            </a:pPr>
            <a:r>
              <a:rPr lang="en-US" b="1" dirty="0"/>
              <a:t>Objective: </a:t>
            </a:r>
            <a:r>
              <a:rPr lang="en-US" dirty="0"/>
              <a:t>Understanding the differences</a:t>
            </a:r>
          </a:p>
          <a:p>
            <a:pPr>
              <a:defRPr/>
            </a:pPr>
            <a:r>
              <a:rPr lang="en-US" b="1" dirty="0"/>
              <a:t>Talking Points:</a:t>
            </a:r>
            <a:endParaRPr lang="en-US" dirty="0"/>
          </a:p>
          <a:p>
            <a:pPr>
              <a:defRPr/>
            </a:pPr>
            <a:r>
              <a:rPr lang="en-US" altLang="en-US" dirty="0"/>
              <a:t>Bullying and harassment are often used interchangeably </a:t>
            </a:r>
          </a:p>
          <a:p>
            <a:pPr>
              <a:defRPr/>
            </a:pPr>
            <a:r>
              <a:rPr lang="en-US" altLang="en-US" dirty="0"/>
              <a:t>when talking about hurtful or harmful behavior. They are very similar, but in terms of definition, there is an important difference.</a:t>
            </a:r>
          </a:p>
          <a:p>
            <a:pPr>
              <a:defRPr/>
            </a:pPr>
            <a:r>
              <a:rPr lang="en-US" altLang="en-US" dirty="0"/>
              <a:t>Bullying and harassment are similar as they are both about: </a:t>
            </a:r>
          </a:p>
          <a:p>
            <a:pPr marL="174708" indent="-174708">
              <a:buFont typeface="Arial" panose="020B0604020202020204" pitchFamily="34" charset="0"/>
              <a:buChar char="•"/>
              <a:defRPr/>
            </a:pPr>
            <a:r>
              <a:rPr lang="en-US" altLang="en-US" dirty="0"/>
              <a:t>power and control</a:t>
            </a:r>
          </a:p>
          <a:p>
            <a:pPr marL="174708" indent="-174708">
              <a:buFont typeface="Arial" panose="020B0604020202020204" pitchFamily="34" charset="0"/>
              <a:buChar char="•"/>
              <a:defRPr/>
            </a:pPr>
            <a:r>
              <a:rPr lang="en-US" altLang="en-US" dirty="0"/>
              <a:t>actions that hurt or harm another person physically or emotionally</a:t>
            </a:r>
          </a:p>
          <a:p>
            <a:pPr marL="174708" indent="-174708">
              <a:buFont typeface="Arial" panose="020B0604020202020204" pitchFamily="34" charset="0"/>
              <a:buChar char="•"/>
              <a:defRPr/>
            </a:pPr>
            <a:r>
              <a:rPr lang="en-US" altLang="en-US" dirty="0"/>
              <a:t>an imbalance of power between the target and the individual demonstrating the negative behavior</a:t>
            </a:r>
          </a:p>
          <a:p>
            <a:pPr marL="174708" indent="-174708">
              <a:buFont typeface="Arial" panose="020B0604020202020204" pitchFamily="34" charset="0"/>
              <a:buChar char="•"/>
              <a:defRPr/>
            </a:pPr>
            <a:r>
              <a:rPr lang="en-US" altLang="en-US" dirty="0"/>
              <a:t>the target having difficulty stopping the action directed at them</a:t>
            </a:r>
          </a:p>
          <a:p>
            <a:pPr>
              <a:defRPr/>
            </a:pPr>
            <a:r>
              <a:rPr lang="en-US" altLang="en-US" dirty="0"/>
              <a:t>The distinction between bullying and harassment is that when the bullying behavior directed at the target is also based on a protected class, that behavior is then defined as harassment. Protected classes include:</a:t>
            </a:r>
          </a:p>
          <a:p>
            <a:pPr marL="174708" indent="-174708">
              <a:buFont typeface="Arial" panose="020B0604020202020204" pitchFamily="34" charset="0"/>
              <a:buChar char="•"/>
              <a:defRPr/>
            </a:pPr>
            <a:r>
              <a:rPr lang="en-US" altLang="en-US" dirty="0"/>
              <a:t>race</a:t>
            </a:r>
          </a:p>
          <a:p>
            <a:pPr marL="174708" indent="-174708">
              <a:buFont typeface="Arial" panose="020B0604020202020204" pitchFamily="34" charset="0"/>
              <a:buChar char="•"/>
              <a:defRPr/>
            </a:pPr>
            <a:r>
              <a:rPr lang="en-US" altLang="en-US" dirty="0"/>
              <a:t>color</a:t>
            </a:r>
          </a:p>
          <a:p>
            <a:pPr marL="174708" indent="-174708">
              <a:buFont typeface="Arial" panose="020B0604020202020204" pitchFamily="34" charset="0"/>
              <a:buChar char="•"/>
              <a:defRPr/>
            </a:pPr>
            <a:r>
              <a:rPr lang="en-US" altLang="en-US" dirty="0"/>
              <a:t>religion</a:t>
            </a:r>
          </a:p>
          <a:p>
            <a:pPr marL="174708" indent="-174708">
              <a:buFont typeface="Arial" panose="020B0604020202020204" pitchFamily="34" charset="0"/>
              <a:buChar char="•"/>
              <a:defRPr/>
            </a:pPr>
            <a:r>
              <a:rPr lang="en-US" altLang="en-US" dirty="0"/>
              <a:t>sex</a:t>
            </a:r>
          </a:p>
          <a:p>
            <a:pPr marL="174708" indent="-174708">
              <a:buFont typeface="Arial" panose="020B0604020202020204" pitchFamily="34" charset="0"/>
              <a:buChar char="•"/>
              <a:defRPr/>
            </a:pPr>
            <a:r>
              <a:rPr lang="en-US" altLang="en-US" dirty="0"/>
              <a:t>age</a:t>
            </a:r>
          </a:p>
          <a:p>
            <a:pPr marL="174708" indent="-174708">
              <a:buFont typeface="Arial" panose="020B0604020202020204" pitchFamily="34" charset="0"/>
              <a:buChar char="•"/>
              <a:defRPr/>
            </a:pPr>
            <a:r>
              <a:rPr lang="en-US" altLang="en-US" dirty="0"/>
              <a:t>disability</a:t>
            </a:r>
          </a:p>
          <a:p>
            <a:pPr marL="174708" indent="-174708">
              <a:buFont typeface="Arial" panose="020B0604020202020204" pitchFamily="34" charset="0"/>
              <a:buChar char="•"/>
              <a:defRPr/>
            </a:pPr>
            <a:r>
              <a:rPr lang="en-US" altLang="en-US" dirty="0"/>
              <a:t>national origin</a:t>
            </a:r>
          </a:p>
          <a:p>
            <a:pPr>
              <a:defRPr/>
            </a:pPr>
            <a:r>
              <a:rPr lang="en-US" altLang="en-US" dirty="0"/>
              <a:t>When students are hurt or harmed because of any of these protected classes, it is considered harassment. </a:t>
            </a:r>
          </a:p>
          <a:p>
            <a:pPr>
              <a:defRPr/>
            </a:pPr>
            <a:r>
              <a:rPr lang="en-US" altLang="en-US" b="1" i="1" dirty="0"/>
              <a:t>Presenter Note:</a:t>
            </a:r>
          </a:p>
          <a:p>
            <a:pPr>
              <a:defRPr/>
            </a:pPr>
            <a:r>
              <a:rPr lang="en-US" altLang="en-US" dirty="0"/>
              <a:t>Students experiencing harassment also have protections at the federal level. The Office of Civil Rights (OCR) and the Department of Justice (DOJ) have stated that bullying is considered discriminatory harassment when based on a student’s race, color, religion, sex, age, disability, or national origin. If a student is experiencing discriminatory harassment, federally funded schools are obligated under federal law to address the behavior. Visit </a:t>
            </a:r>
            <a:r>
              <a:rPr lang="en-US" altLang="en-US" dirty="0">
                <a:hlinkClick r:id="rId3"/>
              </a:rPr>
              <a:t>stopbullying.gov</a:t>
            </a:r>
            <a:r>
              <a:rPr lang="en-US" altLang="en-US" dirty="0"/>
              <a:t> for more information on how schools are required to address the behavior.</a:t>
            </a:r>
          </a:p>
          <a:p>
            <a:pPr>
              <a:defRPr/>
            </a:pPr>
            <a:endParaRPr lang="en-US" altLang="en-US" dirty="0"/>
          </a:p>
        </p:txBody>
      </p:sp>
      <p:sp>
        <p:nvSpPr>
          <p:cNvPr id="23556"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9F64278B-84AA-47A9-BF99-0DEE52BCBCCA}" type="slidenum">
              <a:rPr lang="en-US" altLang="en-US" sz="1400" smtClean="0"/>
              <a:pPr/>
              <a:t>5</a:t>
            </a:fld>
            <a:r>
              <a:rPr lang="en-US" altLang="en-US" sz="1400"/>
              <a:t> – </a:t>
            </a:r>
          </a:p>
        </p:txBody>
      </p:sp>
    </p:spTree>
    <p:extLst>
      <p:ext uri="{BB962C8B-B14F-4D97-AF65-F5344CB8AC3E}">
        <p14:creationId xmlns:p14="http://schemas.microsoft.com/office/powerpoint/2010/main" val="256469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Notes Placeholder 2"/>
          <p:cNvSpPr>
            <a:spLocks noGrp="1"/>
          </p:cNvSpPr>
          <p:nvPr>
            <p:ph type="body" idx="1"/>
          </p:nvPr>
        </p:nvSpPr>
        <p:spPr bwMode="auto">
          <a:xfrm>
            <a:off x="406400" y="1408113"/>
            <a:ext cx="6223000" cy="687546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defRPr/>
            </a:pPr>
            <a:r>
              <a:rPr lang="en-US" sz="1000" b="1" dirty="0"/>
              <a:t>Slide title</a:t>
            </a:r>
            <a:r>
              <a:rPr lang="en-US" sz="1000" dirty="0"/>
              <a:t>:  Bullying vs. Conflict</a:t>
            </a:r>
          </a:p>
          <a:p>
            <a:pPr>
              <a:defRPr/>
            </a:pPr>
            <a:r>
              <a:rPr lang="en-US" sz="1000" b="1" dirty="0"/>
              <a:t>Objective: </a:t>
            </a:r>
            <a:r>
              <a:rPr lang="en-US" sz="1000" dirty="0"/>
              <a:t>Understanding the differences</a:t>
            </a:r>
          </a:p>
          <a:p>
            <a:pPr>
              <a:defRPr/>
            </a:pPr>
            <a:r>
              <a:rPr lang="en-US" sz="1000" b="1" dirty="0"/>
              <a:t>Talking Points:</a:t>
            </a:r>
            <a:endParaRPr lang="en-US" sz="1000" dirty="0"/>
          </a:p>
          <a:p>
            <a:pPr>
              <a:defRPr/>
            </a:pPr>
            <a:r>
              <a:rPr lang="en-US" sz="1000" dirty="0"/>
              <a:t>Bullying is different from conflict. </a:t>
            </a:r>
          </a:p>
          <a:p>
            <a:pPr marL="174708" indent="-174708">
              <a:buFont typeface="Arial" panose="020B0604020202020204" pitchFamily="34" charset="0"/>
              <a:buChar char="•"/>
              <a:defRPr/>
            </a:pPr>
            <a:r>
              <a:rPr lang="en-US" sz="1000" dirty="0"/>
              <a:t>Conflict is a disagreement or argument in which both sides express their views.</a:t>
            </a:r>
          </a:p>
          <a:p>
            <a:pPr marL="174708" indent="-174708">
              <a:buFont typeface="Arial" panose="020B0604020202020204" pitchFamily="34" charset="0"/>
              <a:buChar char="•"/>
              <a:defRPr/>
            </a:pPr>
            <a:r>
              <a:rPr lang="en-US" sz="1000" dirty="0"/>
              <a:t>Bullying is negative behavior directed by someone exerting power and control over another person.</a:t>
            </a:r>
          </a:p>
          <a:p>
            <a:pPr>
              <a:defRPr/>
            </a:pPr>
            <a:r>
              <a:rPr lang="en-US" sz="1000" dirty="0"/>
              <a:t>Let’s discuss these differences in more detail. </a:t>
            </a:r>
          </a:p>
          <a:p>
            <a:pPr marL="174708" indent="-174708">
              <a:buFont typeface="Arial" panose="020B0604020202020204" pitchFamily="34" charset="0"/>
              <a:buChar char="•"/>
              <a:defRPr/>
            </a:pPr>
            <a:r>
              <a:rPr lang="en-US" sz="1000" dirty="0"/>
              <a:t>In conflict, the goal is to express your ideas and views in a disagreement. </a:t>
            </a:r>
          </a:p>
          <a:p>
            <a:pPr marL="174708" indent="-174708">
              <a:buFont typeface="Arial" panose="020B0604020202020204" pitchFamily="34" charset="0"/>
              <a:buChar char="•"/>
              <a:defRPr/>
            </a:pPr>
            <a:r>
              <a:rPr lang="en-US" sz="1000" dirty="0"/>
              <a:t>In bullying, the goal is to hurt, harm, or humiliate others. The harm is done on purpose to make the bullied target feel like less of a person. </a:t>
            </a:r>
          </a:p>
          <a:p>
            <a:pPr marL="174708" indent="-174708">
              <a:buFont typeface="Arial" panose="020B0604020202020204" pitchFamily="34" charset="0"/>
              <a:buChar char="•"/>
              <a:defRPr/>
            </a:pPr>
            <a:r>
              <a:rPr lang="en-US" sz="1000" dirty="0"/>
              <a:t>In conflict, things are usually equal between people, and both sides usually want the issue to be resolved. They don’t want the conflict to keep going on; they want to make things better and they want the relationship to continue in a healthy way. </a:t>
            </a:r>
          </a:p>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a:t>In bullying, there is often a power imbalance between those involved. Maybe the person bullying is physically stronger and creates fear because of that, or maybe the person bullying is more popular and has the kind of social power that can turn a whole group against one person. Students who bully perceive their target as vulnerable in some way. </a:t>
            </a:r>
          </a:p>
          <a:p>
            <a:pPr marL="174708" indent="-174708">
              <a:buFont typeface="Arial" panose="020B0604020202020204" pitchFamily="34" charset="0"/>
              <a:buChar char="•"/>
              <a:defRPr/>
            </a:pPr>
            <a:r>
              <a:rPr lang="en-US" sz="1000" dirty="0"/>
              <a:t>In conflict, neither person wants to hurt the other, so both people will try to do things to improve the situation. They read cues to know if lines are crossed, and then modify their behavior in response. If someone realizes they have hurt someone, they usually want to stop their negative behavior. </a:t>
            </a:r>
          </a:p>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a:t>In bullying, students who bully often find satisfaction in harming their targets and will continue their negative behavior even when they know it’s hurting someone. </a:t>
            </a:r>
          </a:p>
          <a:p>
            <a:pPr marL="0" indent="0">
              <a:buFont typeface="Arial" panose="020B0604020202020204" pitchFamily="34" charset="0"/>
              <a:buNone/>
              <a:defRPr/>
            </a:pPr>
            <a:endParaRPr lang="en-US" sz="1000" dirty="0"/>
          </a:p>
          <a:p>
            <a:pPr>
              <a:defRPr/>
            </a:pPr>
            <a:r>
              <a:rPr lang="en-US" sz="1000" b="1" dirty="0"/>
              <a:t>Why conflict isn’t all that bad </a:t>
            </a:r>
          </a:p>
          <a:p>
            <a:pPr>
              <a:defRPr/>
            </a:pPr>
            <a:r>
              <a:rPr lang="en-US" sz="1000" dirty="0"/>
              <a:t>If you are in a relationship with another human being, whether it’s a good friend or just someone who sits next to you in school, you will likely be in conflict with that person at some point or have already had a conflict with that person. Where there are two people in a relationship, there likely will be disagreements and changes. One friend might want to play video games; the other might want to go outside. One friend wants to go shopping; the other really doesn’t like shopping. Your classmate always wants to be first in line and so do you. Things like that happen every day.</a:t>
            </a:r>
          </a:p>
          <a:p>
            <a:pPr>
              <a:defRPr/>
            </a:pPr>
            <a:r>
              <a:rPr lang="en-US" sz="1000" dirty="0"/>
              <a:t>Conflict is a natural part of human relationships as people grow and change. Even though it can cause us stress and can hurt, conflict is not bullying. Conflict happens between two people who are equal in the relationship (think: friends, classmates, or co-workers) but have two different points of view about what’s going on. Sometimes this escalates into a disagreement that’s so strong people become really emotional. There might be strong words used and lots of big feelings involved. It may take time to sort things out.</a:t>
            </a:r>
          </a:p>
          <a:p>
            <a:pPr>
              <a:defRPr/>
            </a:pPr>
            <a:r>
              <a:rPr lang="en-US" sz="1000" dirty="0"/>
              <a:t>Sometimes, conflict can even be helpful in a relationship that needs to change, providing an opportunity to improve something that’s not going right between the parties.</a:t>
            </a:r>
          </a:p>
          <a:p>
            <a:pPr>
              <a:defRPr/>
            </a:pPr>
            <a:endParaRPr lang="en-US" altLang="en-US" sz="1000" dirty="0"/>
          </a:p>
          <a:p>
            <a:pPr>
              <a:defRPr/>
            </a:pPr>
            <a:endParaRPr lang="en-US" altLang="en-US" sz="1000" dirty="0"/>
          </a:p>
        </p:txBody>
      </p:sp>
      <p:sp>
        <p:nvSpPr>
          <p:cNvPr id="2150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7C43EC85-2318-4E7E-A299-49A44F9C7604}" type="slidenum">
              <a:rPr lang="en-US" altLang="en-US" sz="1400" smtClean="0"/>
              <a:pPr/>
              <a:t>6</a:t>
            </a:fld>
            <a:r>
              <a:rPr lang="en-US" altLang="en-US" sz="1400"/>
              <a:t> – </a:t>
            </a:r>
          </a:p>
        </p:txBody>
      </p:sp>
    </p:spTree>
    <p:extLst>
      <p:ext uri="{BB962C8B-B14F-4D97-AF65-F5344CB8AC3E}">
        <p14:creationId xmlns:p14="http://schemas.microsoft.com/office/powerpoint/2010/main" val="227725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250825" y="1274763"/>
            <a:ext cx="6470650" cy="679926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defRPr/>
            </a:pPr>
            <a:r>
              <a:rPr lang="en-US" sz="1000" b="1" dirty="0"/>
              <a:t>Slide title</a:t>
            </a:r>
            <a:r>
              <a:rPr lang="en-US" sz="1000" dirty="0"/>
              <a:t>:  Do friends ever bully friends?</a:t>
            </a:r>
          </a:p>
          <a:p>
            <a:pPr>
              <a:defRPr/>
            </a:pPr>
            <a:r>
              <a:rPr lang="en-US" sz="1000" b="1" dirty="0"/>
              <a:t>Objective: </a:t>
            </a:r>
            <a:r>
              <a:rPr lang="en-US" sz="1000" dirty="0"/>
              <a:t>Understanding that bullying can often happen between</a:t>
            </a:r>
          </a:p>
          <a:p>
            <a:pPr>
              <a:defRPr/>
            </a:pPr>
            <a:r>
              <a:rPr lang="en-US" sz="1000" dirty="0"/>
              <a:t>those that you have close relationships</a:t>
            </a:r>
          </a:p>
          <a:p>
            <a:pPr>
              <a:defRPr/>
            </a:pPr>
            <a:r>
              <a:rPr lang="en-US" sz="1000" b="1" dirty="0"/>
              <a:t>Talking Points:</a:t>
            </a:r>
            <a:endParaRPr lang="en-US" sz="1000" dirty="0"/>
          </a:p>
          <a:p>
            <a:pPr>
              <a:defRPr/>
            </a:pPr>
            <a:r>
              <a:rPr lang="en-US" altLang="en-US" sz="1000" dirty="0"/>
              <a:t>We know that bullying happens between students who don’t </a:t>
            </a:r>
          </a:p>
          <a:p>
            <a:pPr>
              <a:defRPr/>
            </a:pPr>
            <a:r>
              <a:rPr lang="en-US" altLang="en-US" sz="1000" dirty="0"/>
              <a:t>have a close relationship, but is it possible that someone we call a friend, or even a best friend, is the very person who treats us the worst?</a:t>
            </a:r>
          </a:p>
          <a:p>
            <a:pPr>
              <a:defRPr/>
            </a:pPr>
            <a:r>
              <a:rPr lang="en-US" altLang="en-US" sz="1000" dirty="0"/>
              <a:t>Friends will sometimes have bad days. Friends will sometimes disagree. Friends will sometimes hurt each other's feelings, have a conflict, or simply need time away from one another. Sometimes we make mistakes with friends, hurt their feelings, apologize for what we’ve done, and move on. Friends will change or be remorseful for their behavior if they find out they are hurting you. This is normal and can happen in any friendship, no matter how close. Through making mistakes in our relationships, we learn what to do with the people around us — as well as what not to do. It’s normal to have conflicts with friends as we grow up; that’s how we learn to be better friends and communicators. </a:t>
            </a:r>
          </a:p>
          <a:p>
            <a:pPr>
              <a:defRPr/>
            </a:pPr>
            <a:r>
              <a:rPr lang="en-US" altLang="en-US" sz="1000" dirty="0"/>
              <a:t>What’s not okay — and is never deserved — is when someone we are close to decides to threaten us, to hurt our feelings intentionally, misuse our trust, or make us feel less than who we are. If you are experiencing treatment from a friend that is hurtful— such as belittling who we are, trying to control us, or attempting to tell us who we can be friends with - and you have asked that friend to stop, but it still continues, then that is not friendship. That type of behavior is outside of friendship in every way and has to be called what it is: bullying. </a:t>
            </a:r>
          </a:p>
          <a:p>
            <a:pPr>
              <a:defRPr/>
            </a:pPr>
            <a:r>
              <a:rPr lang="en-US" altLang="en-US" sz="1000" dirty="0"/>
              <a:t>Below are some examples to help recognize if bullying is happening in your relationships: </a:t>
            </a:r>
          </a:p>
          <a:p>
            <a:pPr marL="174708" indent="-174708">
              <a:buFont typeface="Arial" panose="020B0604020202020204" pitchFamily="34" charset="0"/>
              <a:buChar char="•"/>
              <a:defRPr/>
            </a:pPr>
            <a:r>
              <a:rPr lang="en-US" altLang="en-US" sz="1000" dirty="0"/>
              <a:t>You are made fun of, called names, or teased for your appearance or what you wear</a:t>
            </a:r>
          </a:p>
          <a:p>
            <a:pPr marL="174708" indent="-174708">
              <a:buFont typeface="Arial" panose="020B0604020202020204" pitchFamily="34" charset="0"/>
              <a:buChar char="•"/>
              <a:defRPr/>
            </a:pPr>
            <a:r>
              <a:rPr lang="en-US" altLang="en-US" sz="1000" dirty="0"/>
              <a:t>You are mocked or mimicked for what you say or how you act</a:t>
            </a:r>
          </a:p>
          <a:p>
            <a:pPr marL="174708" indent="-174708">
              <a:buFont typeface="Arial" panose="020B0604020202020204" pitchFamily="34" charset="0"/>
              <a:buChar char="•"/>
              <a:defRPr/>
            </a:pPr>
            <a:r>
              <a:rPr lang="en-US" altLang="en-US" sz="1000" dirty="0"/>
              <a:t>You are laughed at even when people know you’re hurting from being teased or physically abused</a:t>
            </a:r>
          </a:p>
          <a:p>
            <a:pPr marL="174708" indent="-174708">
              <a:buFont typeface="Arial" panose="020B0604020202020204" pitchFamily="34" charset="0"/>
              <a:buChar char="•"/>
              <a:defRPr/>
            </a:pPr>
            <a:r>
              <a:rPr lang="en-US" altLang="en-US" sz="1000" dirty="0"/>
              <a:t>You are told who you can be friends with or what you can and can’t do</a:t>
            </a:r>
          </a:p>
          <a:p>
            <a:pPr marL="174708" indent="-174708">
              <a:buFont typeface="Arial" panose="020B0604020202020204" pitchFamily="34" charset="0"/>
              <a:buChar char="•"/>
              <a:defRPr/>
            </a:pPr>
            <a:r>
              <a:rPr lang="en-US" altLang="en-US" sz="1000" dirty="0"/>
              <a:t>You are purposefully excluded from events or get-togethers in which other friends are invited</a:t>
            </a:r>
          </a:p>
          <a:p>
            <a:pPr marL="174708" indent="-174708">
              <a:buFont typeface="Arial" panose="020B0604020202020204" pitchFamily="34" charset="0"/>
              <a:buChar char="•"/>
              <a:defRPr/>
            </a:pPr>
            <a:r>
              <a:rPr lang="en-US" altLang="en-US" sz="1000" dirty="0"/>
              <a:t>You have told your friends to stop the negative behavior and they continue anyway</a:t>
            </a:r>
          </a:p>
          <a:p>
            <a:pPr marL="174708" indent="-174708">
              <a:buFont typeface="Arial" panose="020B0604020202020204" pitchFamily="34" charset="0"/>
              <a:buChar char="•"/>
              <a:defRPr/>
            </a:pPr>
            <a:r>
              <a:rPr lang="en-US" altLang="en-US" sz="1000" dirty="0"/>
              <a:t>You are made to feel that you don’t live up to the standards of the friend group</a:t>
            </a:r>
          </a:p>
          <a:p>
            <a:pPr>
              <a:defRPr/>
            </a:pPr>
            <a:r>
              <a:rPr lang="en-US" altLang="en-US" sz="1000" dirty="0"/>
              <a:t>If you aren't certain if what is happening is part of a normal friendship or if it is bullying, talk to an adult you trust and get help sorting out the relationship. And yes, it is okay (and the right thing to do) to ask for help. Don’t hesitate for too long when someone you call a friend is repeatedly disrespectful to you and causes you pain when you’ve asked them to stop. If you find you’re always nervous and anxious around a friend because you’re worried about what they might say or do to you, talk to an adult and work out what’s happening. </a:t>
            </a:r>
          </a:p>
          <a:p>
            <a:pPr>
              <a:defRPr/>
            </a:pPr>
            <a:r>
              <a:rPr lang="en-US" altLang="en-US" sz="1000" dirty="0"/>
              <a:t>Sometimes it will be a normal part of learning how to be friends, and sometimes it will be bullying. If it’s bullying, that’s not friendship and it probably never will be. You have the right to be around people who treat you like a friend, and who you can respect and trust.</a:t>
            </a:r>
          </a:p>
          <a:p>
            <a:pPr>
              <a:defRPr/>
            </a:pPr>
            <a:endParaRPr lang="en-US" altLang="en-US" dirty="0"/>
          </a:p>
        </p:txBody>
      </p:sp>
      <p:sp>
        <p:nvSpPr>
          <p:cNvPr id="27652"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FB1C9D5F-3465-4074-A2B6-1B08FB9411F9}" type="slidenum">
              <a:rPr lang="en-US" altLang="en-US" sz="1400" smtClean="0"/>
              <a:pPr/>
              <a:t>7</a:t>
            </a:fld>
            <a:r>
              <a:rPr lang="en-US" altLang="en-US" sz="1400"/>
              <a:t> – </a:t>
            </a:r>
          </a:p>
        </p:txBody>
      </p:sp>
    </p:spTree>
    <p:extLst>
      <p:ext uri="{BB962C8B-B14F-4D97-AF65-F5344CB8AC3E}">
        <p14:creationId xmlns:p14="http://schemas.microsoft.com/office/powerpoint/2010/main" val="49869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41300" y="1265238"/>
            <a:ext cx="6392863" cy="729297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defRPr/>
            </a:pPr>
            <a:r>
              <a:rPr lang="en-US" sz="1000" b="1" dirty="0"/>
              <a:t>Slide title</a:t>
            </a:r>
            <a:r>
              <a:rPr lang="en-US" sz="1000" dirty="0"/>
              <a:t>:  Bullying in this Generation</a:t>
            </a:r>
          </a:p>
          <a:p>
            <a:pPr>
              <a:defRPr/>
            </a:pPr>
            <a:r>
              <a:rPr lang="en-US" sz="1000" b="1" dirty="0"/>
              <a:t>Objective: </a:t>
            </a:r>
            <a:r>
              <a:rPr lang="en-US" sz="1000" dirty="0"/>
              <a:t>Exploring the use of technology to bully</a:t>
            </a:r>
          </a:p>
          <a:p>
            <a:pPr>
              <a:defRPr/>
            </a:pPr>
            <a:r>
              <a:rPr lang="en-US" sz="1000" b="1" dirty="0"/>
              <a:t>Talking Points:</a:t>
            </a:r>
            <a:endParaRPr lang="en-US" sz="1000" dirty="0"/>
          </a:p>
          <a:p>
            <a:pPr>
              <a:defRPr/>
            </a:pPr>
            <a:r>
              <a:rPr lang="en-US" altLang="en-US" sz="1000" dirty="0"/>
              <a:t>Just as the use of technology itself has evolved, so has the ability </a:t>
            </a:r>
          </a:p>
          <a:p>
            <a:pPr>
              <a:defRPr/>
            </a:pPr>
            <a:r>
              <a:rPr lang="en-US" altLang="en-US" sz="1000" dirty="0"/>
              <a:t>to bully. Bullying, in previous generations was restricted to the </a:t>
            </a:r>
          </a:p>
          <a:p>
            <a:pPr>
              <a:defRPr/>
            </a:pPr>
            <a:r>
              <a:rPr lang="en-US" altLang="en-US" sz="1000" dirty="0"/>
              <a:t>school or neighborhood, but with cell phones, tablets, and computers it has now moved into the online world. Bullying through electronic means is referred to as “cyberbullying.” </a:t>
            </a:r>
          </a:p>
          <a:p>
            <a:pPr>
              <a:defRPr/>
            </a:pPr>
            <a:r>
              <a:rPr lang="en-US" altLang="en-US" sz="1000" b="1" dirty="0"/>
              <a:t>Definition</a:t>
            </a:r>
          </a:p>
          <a:p>
            <a:pPr>
              <a:defRPr/>
            </a:pPr>
            <a:r>
              <a:rPr lang="en-US" altLang="en-US" sz="1000" dirty="0"/>
              <a:t>Most definitions of cyberbullying consist of the following characteristics: 1) an electronic form of contact, 2) an aggressive act, 3) intent to harm, 4) repetition, and 5) harm to the target. (</a:t>
            </a:r>
            <a:r>
              <a:rPr lang="en-US" altLang="en-US" sz="1000" dirty="0">
                <a:hlinkClick r:id="rId3"/>
              </a:rPr>
              <a:t>Hutson, 2016 </a:t>
            </a:r>
            <a:r>
              <a:rPr lang="en-US" altLang="en-US" sz="1000" dirty="0"/>
              <a:t>)</a:t>
            </a:r>
          </a:p>
          <a:p>
            <a:pPr>
              <a:defRPr/>
            </a:pPr>
            <a:r>
              <a:rPr lang="en-US" altLang="en-US" sz="1000" dirty="0"/>
              <a:t>The technology accessed through computers or cell phones used to cyberbully includes: social networking sites, texting, instant messaging, photos, video games, personal websites, blogs, email, chat rooms, and message boards.  </a:t>
            </a:r>
          </a:p>
          <a:p>
            <a:pPr>
              <a:defRPr/>
            </a:pPr>
            <a:r>
              <a:rPr lang="en-US" altLang="en-US" sz="1000" b="1" dirty="0"/>
              <a:t>How To </a:t>
            </a:r>
            <a:r>
              <a:rPr lang="en-US" sz="1000" b="1" dirty="0"/>
              <a:t>Prevent It</a:t>
            </a:r>
          </a:p>
          <a:p>
            <a:pPr>
              <a:defRPr/>
            </a:pPr>
            <a:r>
              <a:rPr lang="en-US" sz="1000" dirty="0"/>
              <a:t>Here are some tips to protect yourself from cyberbullying, and to prevent yourself from bullying others:</a:t>
            </a:r>
          </a:p>
          <a:p>
            <a:pPr marL="174708" indent="-174708">
              <a:buFont typeface="Arial" panose="020B0604020202020204" pitchFamily="34" charset="0"/>
              <a:buChar char="•"/>
              <a:defRPr/>
            </a:pPr>
            <a:r>
              <a:rPr lang="en-US" sz="1000" dirty="0"/>
              <a:t>Never share your passwords, private photos, or personal data (such as address or phone number) online, not even with friends.</a:t>
            </a:r>
          </a:p>
          <a:p>
            <a:pPr marL="174708" indent="-174708">
              <a:buFont typeface="Arial" panose="020B0604020202020204" pitchFamily="34" charset="0"/>
              <a:buChar char="•"/>
              <a:defRPr/>
            </a:pPr>
            <a:r>
              <a:rPr lang="en-US" sz="1000" dirty="0"/>
              <a:t>Think before you post. If you’re upset, sad, or angry, wait to post or respond. Give yourself some time to cool down, so you don’t do something that you can’t take back.</a:t>
            </a:r>
          </a:p>
          <a:p>
            <a:pPr marL="174708" indent="-174708">
              <a:buFont typeface="Arial" panose="020B0604020202020204" pitchFamily="34" charset="0"/>
              <a:buChar char="•"/>
              <a:defRPr/>
            </a:pPr>
            <a:r>
              <a:rPr lang="en-US" sz="1000" dirty="0"/>
              <a:t>Never publicly reveal anything that you wouldn’t be comfortable with others knowing. Remember when you share something online, it can be shared with anyone, including your parents and teachers.</a:t>
            </a:r>
          </a:p>
          <a:p>
            <a:pPr marL="174708" indent="-174708">
              <a:buFont typeface="Arial" panose="020B0604020202020204" pitchFamily="34" charset="0"/>
              <a:buChar char="•"/>
              <a:defRPr/>
            </a:pPr>
            <a:r>
              <a:rPr lang="en-US" sz="1000" dirty="0"/>
              <a:t>When you make comments about someone else, imagine how you would feel if someone said that about you.</a:t>
            </a:r>
          </a:p>
          <a:p>
            <a:pPr>
              <a:defRPr/>
            </a:pPr>
            <a:r>
              <a:rPr lang="en-US" sz="1000" b="1" dirty="0"/>
              <a:t>If It Happens To You</a:t>
            </a:r>
            <a:endParaRPr lang="en-US" sz="1000" dirty="0"/>
          </a:p>
          <a:p>
            <a:pPr>
              <a:defRPr/>
            </a:pPr>
            <a:r>
              <a:rPr lang="en-US" sz="1000" dirty="0"/>
              <a:t>If you’re being cyberbullied, here’s what you can do:</a:t>
            </a:r>
          </a:p>
          <a:p>
            <a:pPr marL="174708" indent="-174708">
              <a:buFont typeface="Arial" panose="020B0604020202020204" pitchFamily="34" charset="0"/>
              <a:buChar char="•"/>
              <a:defRPr/>
            </a:pPr>
            <a:r>
              <a:rPr lang="en-US" sz="1000" dirty="0"/>
              <a:t>Tell your parents or another trusted adult. Believe it or not, they can help you. You don’t have to do this alone!</a:t>
            </a:r>
          </a:p>
          <a:p>
            <a:pPr marL="174708" indent="-174708">
              <a:buFont typeface="Arial" panose="020B0604020202020204" pitchFamily="34" charset="0"/>
              <a:buChar char="•"/>
              <a:defRPr/>
            </a:pPr>
            <a:r>
              <a:rPr lang="en-US" sz="1000" dirty="0"/>
              <a:t>Save everything – emails, messages, posts, screenshots. Don’t delete until you have a copy. Print them out or save them on our computer or phone.</a:t>
            </a:r>
          </a:p>
          <a:p>
            <a:pPr marL="174708" indent="-174708">
              <a:buFont typeface="Arial" panose="020B0604020202020204" pitchFamily="34" charset="0"/>
              <a:buChar char="•"/>
              <a:defRPr/>
            </a:pPr>
            <a:r>
              <a:rPr lang="en-US" sz="1000" dirty="0"/>
              <a:t>Talk to someone at your school – a teacher, counselor, coach, or principal.</a:t>
            </a:r>
          </a:p>
          <a:p>
            <a:pPr marL="174708" indent="-174708">
              <a:buFont typeface="Arial" panose="020B0604020202020204" pitchFamily="34" charset="0"/>
              <a:buChar char="•"/>
              <a:defRPr/>
            </a:pPr>
            <a:r>
              <a:rPr lang="en-US" sz="1000" dirty="0"/>
              <a:t>Report harassing comments, fake profiles, or inappropriate photos. Social media sites have ways of reporting harassing content. You have a right to feel safe in these spaces.</a:t>
            </a:r>
          </a:p>
          <a:p>
            <a:pPr>
              <a:defRPr/>
            </a:pPr>
            <a:r>
              <a:rPr lang="en-US" sz="1000" b="1" dirty="0"/>
              <a:t>If You See It Happen</a:t>
            </a:r>
            <a:endParaRPr lang="en-US" sz="1000" dirty="0"/>
          </a:p>
          <a:p>
            <a:pPr>
              <a:defRPr/>
            </a:pPr>
            <a:r>
              <a:rPr lang="en-US" sz="1000" dirty="0"/>
              <a:t>If you see someone being bullied online, here’s what you can do:</a:t>
            </a:r>
          </a:p>
          <a:p>
            <a:pPr marL="174708" indent="-174708">
              <a:buFont typeface="Arial" panose="020B0604020202020204" pitchFamily="34" charset="0"/>
              <a:buChar char="•"/>
              <a:defRPr/>
            </a:pPr>
            <a:r>
              <a:rPr lang="en-US" sz="1000" dirty="0"/>
              <a:t>Don’t participate. Don’t “like” or share posts that are bullying someone. Although you may feel pressure to join in if other people are, you can make your own choice not to contribute to the situation.</a:t>
            </a:r>
          </a:p>
          <a:p>
            <a:pPr marL="174708" indent="-174708">
              <a:buFont typeface="Arial" panose="020B0604020202020204" pitchFamily="34" charset="0"/>
              <a:buChar char="•"/>
              <a:defRPr/>
            </a:pPr>
            <a:r>
              <a:rPr lang="en-US" sz="1000" dirty="0"/>
              <a:t>Report it. Even if content isn’t targeting you, you can still report it to the site or to an adult that you trust.</a:t>
            </a:r>
          </a:p>
          <a:p>
            <a:pPr marL="174708" indent="-174708">
              <a:buFont typeface="Arial" panose="020B0604020202020204" pitchFamily="34" charset="0"/>
              <a:buChar char="•"/>
              <a:defRPr/>
            </a:pPr>
            <a:r>
              <a:rPr lang="en-US" sz="1000" dirty="0"/>
              <a:t>Respond with positive support. If you feel comfortable, and if it’s safe for you, post a comment showing solidarity with the target. Imagine what a difference one nice comment among a bunch of mean ones could make.</a:t>
            </a:r>
          </a:p>
          <a:p>
            <a:pPr marL="174708" indent="-174708">
              <a:buFont typeface="Arial" panose="020B0604020202020204" pitchFamily="34" charset="0"/>
              <a:buChar char="•"/>
              <a:defRPr/>
            </a:pPr>
            <a:r>
              <a:rPr lang="en-US" sz="1000" dirty="0"/>
              <a:t>Reach out to the person being bullied. Send them a private message letting them know that you don’t agree with what’s happening, that they don’t deserve to be treated like that, and that they’re not alone.</a:t>
            </a:r>
          </a:p>
          <a:p>
            <a:pPr>
              <a:defRPr/>
            </a:pPr>
            <a:endParaRPr lang="en-US" altLang="en-US" sz="1000" dirty="0"/>
          </a:p>
          <a:p>
            <a:pPr>
              <a:defRPr/>
            </a:pPr>
            <a:endParaRPr lang="en-US" altLang="en-US" sz="1000" dirty="0"/>
          </a:p>
          <a:p>
            <a:pPr>
              <a:defRPr/>
            </a:pPr>
            <a:endParaRPr lang="en-US" altLang="en-US" sz="1000" dirty="0"/>
          </a:p>
        </p:txBody>
      </p:sp>
      <p:sp>
        <p:nvSpPr>
          <p:cNvPr id="25604"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CBEC0F37-3C6B-4680-85AB-EB88C5C8B283}" type="slidenum">
              <a:rPr lang="en-US" altLang="en-US" sz="1400" smtClean="0"/>
              <a:pPr/>
              <a:t>8</a:t>
            </a:fld>
            <a:r>
              <a:rPr lang="en-US" altLang="en-US" sz="1400"/>
              <a:t> – </a:t>
            </a:r>
          </a:p>
        </p:txBody>
      </p:sp>
    </p:spTree>
    <p:extLst>
      <p:ext uri="{BB962C8B-B14F-4D97-AF65-F5344CB8AC3E}">
        <p14:creationId xmlns:p14="http://schemas.microsoft.com/office/powerpoint/2010/main" val="83845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Notes Placeholder 2"/>
          <p:cNvSpPr>
            <a:spLocks noGrp="1"/>
          </p:cNvSpPr>
          <p:nvPr>
            <p:ph type="body" idx="1"/>
          </p:nvPr>
        </p:nvSpPr>
        <p:spPr bwMode="auto">
          <a:xfrm>
            <a:off x="204788" y="1227138"/>
            <a:ext cx="6429375" cy="52070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defRPr/>
            </a:pPr>
            <a:r>
              <a:rPr lang="en-US" altLang="en-US" b="1" dirty="0"/>
              <a:t>Slide title</a:t>
            </a:r>
            <a:r>
              <a:rPr lang="en-US" altLang="en-US" dirty="0"/>
              <a:t>:  Does bullying happen more often than</a:t>
            </a:r>
          </a:p>
          <a:p>
            <a:pPr>
              <a:defRPr/>
            </a:pPr>
            <a:r>
              <a:rPr lang="en-US" altLang="en-US" dirty="0"/>
              <a:t>adults think?</a:t>
            </a:r>
          </a:p>
          <a:p>
            <a:pPr>
              <a:defRPr/>
            </a:pPr>
            <a:r>
              <a:rPr lang="en-US" altLang="en-US" b="1" dirty="0"/>
              <a:t>Objective: </a:t>
            </a:r>
            <a:r>
              <a:rPr lang="en-US" altLang="en-US" dirty="0"/>
              <a:t>A lot of bullying happens outside the view</a:t>
            </a:r>
          </a:p>
          <a:p>
            <a:pPr>
              <a:defRPr/>
            </a:pPr>
            <a:r>
              <a:rPr lang="en-US" altLang="en-US" dirty="0"/>
              <a:t>of adults, especially what happens online</a:t>
            </a:r>
          </a:p>
          <a:p>
            <a:pPr>
              <a:defRPr/>
            </a:pPr>
            <a:r>
              <a:rPr lang="en-US" altLang="en-US" b="1" dirty="0"/>
              <a:t>Talking Points:</a:t>
            </a:r>
            <a:endParaRPr lang="en-US" altLang="en-US" dirty="0"/>
          </a:p>
          <a:p>
            <a:pPr>
              <a:defRPr/>
            </a:pPr>
            <a:r>
              <a:rPr lang="en-US" altLang="en-US" dirty="0"/>
              <a:t>Students will often say that bullying happens a lot more than adults think. Why is that?</a:t>
            </a:r>
          </a:p>
          <a:p>
            <a:pPr>
              <a:defRPr/>
            </a:pPr>
            <a:endParaRPr lang="en-US" altLang="en-US" dirty="0"/>
          </a:p>
          <a:p>
            <a:pPr marL="174708" indent="-174708">
              <a:buFont typeface="Arial" panose="020B0604020202020204" pitchFamily="34" charset="0"/>
              <a:buChar char="•"/>
              <a:defRPr/>
            </a:pPr>
            <a:r>
              <a:rPr lang="en-US" altLang="en-US" dirty="0"/>
              <a:t>Bullying is often emotional, such as gossip, rumors, and name-calling. This type of behavior often happens outside the range of adults.</a:t>
            </a:r>
          </a:p>
          <a:p>
            <a:pPr marL="174708" indent="-174708">
              <a:buFont typeface="Arial" panose="020B0604020202020204" pitchFamily="34" charset="0"/>
              <a:buChar char="•"/>
              <a:defRPr/>
            </a:pPr>
            <a:r>
              <a:rPr lang="en-US" altLang="en-US" dirty="0"/>
              <a:t>When negative behavior occurs in an online environment versus the physical world, it makes it much harder for adult to see or know about.</a:t>
            </a:r>
          </a:p>
          <a:p>
            <a:pPr marL="174708" indent="-174708">
              <a:buFont typeface="Arial" panose="020B0604020202020204" pitchFamily="34" charset="0"/>
              <a:buChar char="•"/>
              <a:defRPr/>
            </a:pPr>
            <a:r>
              <a:rPr lang="en-US" altLang="en-US" dirty="0"/>
              <a:t>Students often use sarcasm to bully –or say that they were just joking- which can make it challenging for an adult to distinguish if it’s behavior with intent to hurt.</a:t>
            </a:r>
          </a:p>
          <a:p>
            <a:pPr marL="174708" indent="-174708">
              <a:buFont typeface="Arial" panose="020B0604020202020204" pitchFamily="34" charset="0"/>
              <a:buChar char="•"/>
              <a:defRPr/>
            </a:pPr>
            <a:r>
              <a:rPr lang="en-US" altLang="en-US" dirty="0"/>
              <a:t>Physical bullying is often easier for adults to detect because the behavior is overt or signs are left behind (bruises, broken bones, damaged belongings). However, the words, gossip, rumors, or shared secrets that constitute verbal and social bullying don’t leave a physical trail of the emotional pain.</a:t>
            </a:r>
          </a:p>
          <a:p>
            <a:pPr marL="174708" indent="-174708">
              <a:buFont typeface="Arial" panose="020B0604020202020204" pitchFamily="34" charset="0"/>
              <a:buChar char="•"/>
              <a:defRPr/>
            </a:pPr>
            <a:r>
              <a:rPr lang="en-US" altLang="en-US" dirty="0"/>
              <a:t>Students often don’t report bullying –whether they are being bullied, or if they see it.</a:t>
            </a:r>
          </a:p>
          <a:p>
            <a:pPr marL="174708" indent="-174708">
              <a:buFont typeface="Arial" panose="020B0604020202020204" pitchFamily="34" charset="0"/>
              <a:buChar char="•"/>
              <a:defRPr/>
            </a:pPr>
            <a:endParaRPr lang="en-US" altLang="en-US" dirty="0"/>
          </a:p>
          <a:p>
            <a:pPr>
              <a:defRPr/>
            </a:pPr>
            <a:endParaRPr lang="en-US" altLang="en-US" dirty="0"/>
          </a:p>
          <a:p>
            <a:pPr>
              <a:defRPr/>
            </a:pPr>
            <a:endParaRPr lang="en-US" altLang="en-US" dirty="0"/>
          </a:p>
          <a:p>
            <a:pPr>
              <a:defRPr/>
            </a:pPr>
            <a:endParaRPr lang="en-US" altLang="en-US" dirty="0"/>
          </a:p>
        </p:txBody>
      </p:sp>
      <p:sp>
        <p:nvSpPr>
          <p:cNvPr id="2" name="Slide Number Placeholder 3"/>
          <p:cNvSpPr>
            <a:spLocks noGrp="1"/>
          </p:cNvSpPr>
          <p:nvPr>
            <p:ph type="sldNum" sz="quarter" idx="5"/>
          </p:nvPr>
        </p:nvSpPr>
        <p:spPr bwMode="auto">
          <a:xfrm>
            <a:off x="3721100" y="8558213"/>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 Page – </a:t>
            </a:r>
            <a:fld id="{D28D1896-CBF5-41A0-BCEC-4BC1C181CBEB}" type="slidenum">
              <a:rPr lang="en-US" altLang="en-US" sz="1400" smtClean="0"/>
              <a:pPr/>
              <a:t>9</a:t>
            </a:fld>
            <a:r>
              <a:rPr lang="en-US" altLang="en-US" sz="1400"/>
              <a:t> – </a:t>
            </a:r>
          </a:p>
        </p:txBody>
      </p:sp>
      <p:sp>
        <p:nvSpPr>
          <p:cNvPr id="2970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5765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3326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243A9CB-2144-439B-BA8A-9703FF554C2D}" type="datetimeFigureOut">
              <a:rPr lang="en-US" altLang="en-US"/>
              <a:pPr>
                <a:defRPr/>
              </a:pPr>
              <a:t>12/21/2023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7E59B9-9BFC-4296-883A-CDC21A41483A}" type="slidenum">
              <a:rPr lang="en-US" altLang="en-US"/>
              <a:pPr>
                <a:defRPr/>
              </a:pPr>
              <a:t>‹#›</a:t>
            </a:fld>
            <a:endParaRPr lang="en-US" altLang="en-US"/>
          </a:p>
        </p:txBody>
      </p:sp>
    </p:spTree>
    <p:extLst>
      <p:ext uri="{BB962C8B-B14F-4D97-AF65-F5344CB8AC3E}">
        <p14:creationId xmlns:p14="http://schemas.microsoft.com/office/powerpoint/2010/main" val="377450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C793FD1-36A3-4A98-81BE-99E9B2686760}" type="datetimeFigureOut">
              <a:rPr lang="en-US" altLang="en-US"/>
              <a:pPr>
                <a:defRPr/>
              </a:pPr>
              <a:t>12/21/2023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2CBC2B-1520-4A81-B9C5-FB7368F7B15C}" type="slidenum">
              <a:rPr lang="en-US" altLang="en-US"/>
              <a:pPr>
                <a:defRPr/>
              </a:pPr>
              <a:t>‹#›</a:t>
            </a:fld>
            <a:endParaRPr lang="en-US" altLang="en-US"/>
          </a:p>
        </p:txBody>
      </p:sp>
    </p:spTree>
    <p:extLst>
      <p:ext uri="{BB962C8B-B14F-4D97-AF65-F5344CB8AC3E}">
        <p14:creationId xmlns:p14="http://schemas.microsoft.com/office/powerpoint/2010/main" val="23121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8650" y="222331"/>
            <a:ext cx="78867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F70DD25-5CD5-47E7-8558-25FAB7889DEE}" type="slidenum">
              <a:rPr lang="en-US" altLang="en-US"/>
              <a:pPr>
                <a:defRPr/>
              </a:pPr>
              <a:t>‹#›</a:t>
            </a:fld>
            <a:endParaRPr lang="en-US" altLang="en-US"/>
          </a:p>
        </p:txBody>
      </p:sp>
    </p:spTree>
    <p:extLst>
      <p:ext uri="{BB962C8B-B14F-4D97-AF65-F5344CB8AC3E}">
        <p14:creationId xmlns:p14="http://schemas.microsoft.com/office/powerpoint/2010/main" val="139394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8189046-1219-4278-956A-F442EE71BE5C}" type="slidenum">
              <a:rPr lang="en-US" altLang="en-US"/>
              <a:pPr>
                <a:defRPr/>
              </a:pPr>
              <a:t>‹#›</a:t>
            </a:fld>
            <a:endParaRPr lang="en-US" altLang="en-US"/>
          </a:p>
        </p:txBody>
      </p:sp>
    </p:spTree>
    <p:extLst>
      <p:ext uri="{BB962C8B-B14F-4D97-AF65-F5344CB8AC3E}">
        <p14:creationId xmlns:p14="http://schemas.microsoft.com/office/powerpoint/2010/main" val="76197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F0EB92E0-A571-4E07-B185-3C0CE1096B29}" type="slidenum">
              <a:rPr lang="en-US" altLang="en-US"/>
              <a:pPr>
                <a:defRPr/>
              </a:pPr>
              <a:t>‹#›</a:t>
            </a:fld>
            <a:endParaRPr lang="en-US" altLang="en-US"/>
          </a:p>
        </p:txBody>
      </p:sp>
    </p:spTree>
    <p:extLst>
      <p:ext uri="{BB962C8B-B14F-4D97-AF65-F5344CB8AC3E}">
        <p14:creationId xmlns:p14="http://schemas.microsoft.com/office/powerpoint/2010/main" val="281445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pPr>
              <a:defRPr/>
            </a:pPr>
            <a:fld id="{D559B5EC-E192-4D52-A483-C1B1EDF8B063}" type="slidenum">
              <a:rPr lang="en-US" altLang="en-US"/>
              <a:pPr>
                <a:defRPr/>
              </a:pPr>
              <a:t>‹#›</a:t>
            </a:fld>
            <a:endParaRPr lang="en-US" altLang="en-US"/>
          </a:p>
        </p:txBody>
      </p:sp>
    </p:spTree>
    <p:extLst>
      <p:ext uri="{BB962C8B-B14F-4D97-AF65-F5344CB8AC3E}">
        <p14:creationId xmlns:p14="http://schemas.microsoft.com/office/powerpoint/2010/main" val="383342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1ABE5CB8-73A6-431E-8013-AACF72EF0C13}" type="slidenum">
              <a:rPr lang="en-US" altLang="en-US"/>
              <a:pPr>
                <a:defRPr/>
              </a:pPr>
              <a:t>‹#›</a:t>
            </a:fld>
            <a:endParaRPr lang="en-US" altLang="en-US"/>
          </a:p>
        </p:txBody>
      </p:sp>
    </p:spTree>
    <p:extLst>
      <p:ext uri="{BB962C8B-B14F-4D97-AF65-F5344CB8AC3E}">
        <p14:creationId xmlns:p14="http://schemas.microsoft.com/office/powerpoint/2010/main" val="1109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59DC76F4-CADD-4452-95CB-A56410C7348C}" type="slidenum">
              <a:rPr lang="en-US" altLang="en-US"/>
              <a:pPr>
                <a:defRPr/>
              </a:pPr>
              <a:t>‹#›</a:t>
            </a:fld>
            <a:endParaRPr lang="en-US" altLang="en-US"/>
          </a:p>
        </p:txBody>
      </p:sp>
    </p:spTree>
    <p:extLst>
      <p:ext uri="{BB962C8B-B14F-4D97-AF65-F5344CB8AC3E}">
        <p14:creationId xmlns:p14="http://schemas.microsoft.com/office/powerpoint/2010/main" val="140260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752B3C0-CC27-4017-BADD-57E687324893}" type="datetimeFigureOut">
              <a:rPr lang="en-US" altLang="en-US"/>
              <a:pPr>
                <a:defRPr/>
              </a:pPr>
              <a:t>12/21/2023</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6523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DB71BC-0524-4EF3-947E-6EF3D955A134}" type="datetimeFigureOut">
              <a:rPr lang="en-US" altLang="en-US"/>
              <a:pPr>
                <a:defRPr/>
              </a:pPr>
              <a:t>12/21/2023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A197B9-69CB-4CD8-AB99-37AFD7995983}" type="slidenum">
              <a:rPr lang="en-US" altLang="en-US"/>
              <a:pPr>
                <a:defRPr/>
              </a:pPr>
              <a:t>‹#›</a:t>
            </a:fld>
            <a:endParaRPr lang="en-US" altLang="en-US"/>
          </a:p>
        </p:txBody>
      </p:sp>
    </p:spTree>
    <p:extLst>
      <p:ext uri="{BB962C8B-B14F-4D97-AF65-F5344CB8AC3E}">
        <p14:creationId xmlns:p14="http://schemas.microsoft.com/office/powerpoint/2010/main" val="178286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67B91820-D366-4C0F-8D86-253A7FC1D5C9}" type="datetimeFigureOut">
              <a:rPr lang="en-US" altLang="en-US"/>
              <a:pPr>
                <a:defRPr/>
              </a:pPr>
              <a:t>12/21/2023</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EF23E54-7EC2-4A02-9BD5-1707F776E959}" type="slidenum">
              <a:rPr lang="en-US" altLang="en-US"/>
              <a:pPr>
                <a:defRPr/>
              </a:pPr>
              <a:t>‹#›</a:t>
            </a:fld>
            <a:endParaRPr lang="en-US" altLang="en-US"/>
          </a:p>
        </p:txBody>
      </p:sp>
      <p:sp>
        <p:nvSpPr>
          <p:cNvPr id="13" name="Slide Number Placeholder 5"/>
          <p:cNvSpPr txBox="1">
            <a:spLocks/>
          </p:cNvSpPr>
          <p:nvPr userDrawn="1"/>
        </p:nvSpPr>
        <p:spPr>
          <a:xfrm>
            <a:off x="5005388" y="6419850"/>
            <a:ext cx="3930650" cy="365125"/>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200" dirty="0"/>
              <a:t> © 2024 | PACER’s National Bullying Prevention Center - </a:t>
            </a:r>
            <a:fld id="{5E6E6643-B6BA-4A01-9E5A-D68DF4B738DB}" type="slidenum">
              <a:rPr lang="en-US" altLang="en-US" sz="1200" smtClean="0"/>
              <a:pPr eaLnBrk="1" hangingPunct="1">
                <a:defRPr/>
              </a:pPr>
              <a:t>‹#›</a:t>
            </a:fld>
            <a:endParaRPr lang="en-US" altLang="en-US" sz="1200" dirty="0"/>
          </a:p>
        </p:txBody>
      </p:sp>
      <p:cxnSp>
        <p:nvCxnSpPr>
          <p:cNvPr id="14" name="Straight Connector 13"/>
          <p:cNvCxnSpPr/>
          <p:nvPr userDrawn="1"/>
        </p:nvCxnSpPr>
        <p:spPr>
          <a:xfrm>
            <a:off x="0" y="6383338"/>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userDrawn="1"/>
        </p:nvCxnSpPr>
        <p:spPr>
          <a:xfrm>
            <a:off x="0" y="6729413"/>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pic>
        <p:nvPicPr>
          <p:cNvPr id="2" name="Picture 1" descr="A blue text on a white background&#10;&#10;Description automatically generated">
            <a:extLst>
              <a:ext uri="{FF2B5EF4-FFF2-40B4-BE49-F238E27FC236}">
                <a16:creationId xmlns:a16="http://schemas.microsoft.com/office/drawing/2014/main" id="{381C8D3C-B421-A0C4-C2AC-C08EAA5DA7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4593" y="6308529"/>
            <a:ext cx="3372576" cy="444636"/>
          </a:xfrm>
          <a:prstGeom prst="rect">
            <a:avLst/>
          </a:prstGeom>
        </p:spPr>
      </p:pic>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03" r:id="rId9"/>
    <p:sldLayoutId id="2147484004" r:id="rId10"/>
    <p:sldLayoutId id="214748400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ulieH\Desktop\IMG_9811.JPG"/>
          <p:cNvPicPr>
            <a:picLocks noChangeAspect="1" noChangeArrowheads="1"/>
          </p:cNvPicPr>
          <p:nvPr/>
        </p:nvPicPr>
        <p:blipFill>
          <a:blip r:embed="rId3">
            <a:extLst>
              <a:ext uri="{28A0092B-C50C-407E-A947-70E740481C1C}">
                <a14:useLocalDpi xmlns:a14="http://schemas.microsoft.com/office/drawing/2010/main" val="0"/>
              </a:ext>
            </a:extLst>
          </a:blip>
          <a:srcRect l="3445" r="4182" b="17349"/>
          <a:stretch>
            <a:fillRect/>
          </a:stretch>
        </p:blipFill>
        <p:spPr bwMode="auto">
          <a:xfrm>
            <a:off x="0" y="0"/>
            <a:ext cx="91440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222750"/>
            <a:ext cx="9144000" cy="1603375"/>
          </a:xfrm>
          <a:prstGeom prst="rect">
            <a:avLst/>
          </a:prstGeom>
          <a:solidFill>
            <a:srgbClr val="F15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latin typeface="+mj-lt"/>
              </a:rPr>
              <a:t>Did you know?</a:t>
            </a:r>
          </a:p>
          <a:p>
            <a:pPr algn="ctr">
              <a:defRPr/>
            </a:pPr>
            <a:r>
              <a:rPr lang="en-US" sz="3600" b="1" i="1" dirty="0">
                <a:latin typeface="+mj-lt"/>
              </a:rPr>
              <a:t>Important information about bullying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98488" y="2020888"/>
            <a:ext cx="7916862" cy="3857625"/>
          </a:xfrm>
        </p:spPr>
        <p:txBody>
          <a:bodyPr/>
          <a:lstStyle/>
          <a:p>
            <a:pPr marL="0" indent="0" algn="ctr">
              <a:buFont typeface="Arial" panose="020B0604020202020204" pitchFamily="34" charset="0"/>
              <a:buNone/>
            </a:pPr>
            <a:r>
              <a:rPr lang="en-US" altLang="en-US" dirty="0"/>
              <a:t>Research shows that almost 2 of every 3 </a:t>
            </a:r>
          </a:p>
          <a:p>
            <a:pPr marL="0" indent="0" algn="ctr">
              <a:buFont typeface="Arial" panose="020B0604020202020204" pitchFamily="34" charset="0"/>
              <a:buNone/>
            </a:pPr>
            <a:endParaRPr lang="en-US" altLang="en-US" sz="3200" dirty="0"/>
          </a:p>
          <a:p>
            <a:pPr marL="0" indent="0" algn="ctr">
              <a:buFont typeface="Arial" panose="020B0604020202020204" pitchFamily="34" charset="0"/>
              <a:buNone/>
            </a:pPr>
            <a:r>
              <a:rPr lang="en-US" altLang="en-US" sz="3200" dirty="0"/>
              <a:t>2</a:t>
            </a:r>
          </a:p>
          <a:p>
            <a:pPr marL="0" indent="0" algn="ctr">
              <a:buFont typeface="Arial" panose="020B0604020202020204" pitchFamily="34" charset="0"/>
              <a:buNone/>
            </a:pPr>
            <a:endParaRPr lang="en-US" altLang="en-US" dirty="0"/>
          </a:p>
          <a:p>
            <a:pPr marL="0" indent="0" algn="ctr">
              <a:buFont typeface="Arial" panose="020B0604020202020204" pitchFamily="34" charset="0"/>
              <a:buNone/>
            </a:pPr>
            <a:endParaRPr lang="en-US" altLang="en-US" dirty="0"/>
          </a:p>
          <a:p>
            <a:pPr marL="0" indent="0" algn="ctr">
              <a:buFont typeface="Arial" panose="020B0604020202020204" pitchFamily="34" charset="0"/>
              <a:buNone/>
            </a:pPr>
            <a:r>
              <a:rPr lang="en-US" altLang="en-US" dirty="0"/>
              <a:t>of students who are bullied </a:t>
            </a:r>
          </a:p>
          <a:p>
            <a:pPr marL="0" indent="0" algn="ctr">
              <a:buFont typeface="Arial" panose="020B0604020202020204" pitchFamily="34" charset="0"/>
              <a:buNone/>
            </a:pPr>
            <a:r>
              <a:rPr lang="en-US" altLang="en-US" sz="3600" dirty="0"/>
              <a:t>don’t report it</a:t>
            </a:r>
            <a:r>
              <a:rPr lang="en-US" altLang="en-US" dirty="0"/>
              <a:t>.</a:t>
            </a:r>
          </a:p>
        </p:txBody>
      </p:sp>
      <p:sp>
        <p:nvSpPr>
          <p:cNvPr id="30723" name="Title 1"/>
          <p:cNvSpPr>
            <a:spLocks noGrp="1"/>
          </p:cNvSpPr>
          <p:nvPr>
            <p:ph type="title"/>
          </p:nvPr>
        </p:nvSpPr>
        <p:spPr>
          <a:xfrm>
            <a:off x="195263" y="222250"/>
            <a:ext cx="8723312" cy="1325563"/>
          </a:xfrm>
        </p:spPr>
        <p:txBody>
          <a:bodyPr/>
          <a:lstStyle/>
          <a:p>
            <a:pPr algn="ctr"/>
            <a:r>
              <a:rPr lang="en-US" altLang="en-US" sz="4800" b="1">
                <a:solidFill>
                  <a:schemeClr val="bg1"/>
                </a:solidFill>
              </a:rPr>
              <a:t>Reporting</a:t>
            </a:r>
            <a:endParaRPr lang="en-US" altLang="en-US" sz="4800" i="1">
              <a:solidFill>
                <a:schemeClr val="bg1"/>
              </a:solidFill>
            </a:endParaRPr>
          </a:p>
        </p:txBody>
      </p:sp>
      <p:sp>
        <p:nvSpPr>
          <p:cNvPr id="6" name="Rectangular Callout 5"/>
          <p:cNvSpPr/>
          <p:nvPr/>
        </p:nvSpPr>
        <p:spPr>
          <a:xfrm>
            <a:off x="1781175" y="2928938"/>
            <a:ext cx="1379538" cy="923925"/>
          </a:xfrm>
          <a:prstGeom prst="wedgeRectCallout">
            <a:avLst>
              <a:gd name="adj1" fmla="val -27976"/>
              <a:gd name="adj2" fmla="val 145656"/>
            </a:avLst>
          </a:prstGeom>
          <a:solidFill>
            <a:srgbClr val="F15C3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dirty="0"/>
              <a:t>1</a:t>
            </a:r>
          </a:p>
        </p:txBody>
      </p:sp>
      <p:sp>
        <p:nvSpPr>
          <p:cNvPr id="8" name="Rectangular Callout 7"/>
          <p:cNvSpPr/>
          <p:nvPr/>
        </p:nvSpPr>
        <p:spPr>
          <a:xfrm flipH="1">
            <a:off x="3863975" y="2938463"/>
            <a:ext cx="1371600" cy="914400"/>
          </a:xfrm>
          <a:prstGeom prst="wedgeRectCallout">
            <a:avLst>
              <a:gd name="adj1" fmla="val -27976"/>
              <a:gd name="adj2" fmla="val 1456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ular Callout 8"/>
          <p:cNvSpPr/>
          <p:nvPr/>
        </p:nvSpPr>
        <p:spPr>
          <a:xfrm flipH="1">
            <a:off x="5943600" y="2938463"/>
            <a:ext cx="1371600" cy="914400"/>
          </a:xfrm>
          <a:prstGeom prst="wedgeRectCallout">
            <a:avLst>
              <a:gd name="adj1" fmla="val -27976"/>
              <a:gd name="adj2" fmla="val 1456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dirty="0">
                <a:solidFill>
                  <a:schemeClr val="tx1"/>
                </a:solidFill>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5263" y="222250"/>
            <a:ext cx="8723312" cy="1325563"/>
          </a:xfrm>
        </p:spPr>
        <p:txBody>
          <a:bodyPr/>
          <a:lstStyle/>
          <a:p>
            <a:pPr algn="ctr"/>
            <a:r>
              <a:rPr lang="en-US" altLang="en-US" sz="4800" b="1">
                <a:solidFill>
                  <a:schemeClr val="bg1"/>
                </a:solidFill>
              </a:rPr>
              <a:t>School Policy on Bullying</a:t>
            </a:r>
            <a:endParaRPr lang="en-US" altLang="en-US" sz="4800" i="1">
              <a:solidFill>
                <a:schemeClr val="bg1"/>
              </a:solidFill>
            </a:endParaRPr>
          </a:p>
        </p:txBody>
      </p:sp>
      <p:sp>
        <p:nvSpPr>
          <p:cNvPr id="32771" name="Content Placeholder 2"/>
          <p:cNvSpPr>
            <a:spLocks noGrp="1"/>
          </p:cNvSpPr>
          <p:nvPr>
            <p:ph idx="1"/>
          </p:nvPr>
        </p:nvSpPr>
        <p:spPr>
          <a:xfrm>
            <a:off x="693738" y="1338263"/>
            <a:ext cx="7967662" cy="4105275"/>
          </a:xfrm>
          <a:ln w="25400">
            <a:solidFill>
              <a:srgbClr val="F15C32"/>
            </a:solidFill>
            <a:miter lim="800000"/>
            <a:headEnd/>
            <a:tailEnd/>
          </a:ln>
        </p:spPr>
        <p:txBody>
          <a:bodyPr/>
          <a:lstStyle/>
          <a:p>
            <a:endParaRPr lang="en-US" altLang="en-US"/>
          </a:p>
          <a:p>
            <a:r>
              <a:rPr lang="en-US" altLang="en-US"/>
              <a:t>Every state has a bullying prevention law or policy</a:t>
            </a:r>
          </a:p>
          <a:p>
            <a:r>
              <a:rPr lang="en-US" altLang="en-US"/>
              <a:t>Many state bullying prevention laws require schools to have a school policy</a:t>
            </a:r>
          </a:p>
          <a:p>
            <a:pPr marL="457200" lvl="1" indent="0">
              <a:buFont typeface="Arial" panose="020B0604020202020204" pitchFamily="34" charset="0"/>
              <a:buNone/>
            </a:pPr>
            <a:r>
              <a:rPr lang="en-US" altLang="en-US" i="1"/>
              <a:t>	School policies are often posted to the school </a:t>
            </a:r>
            <a:br>
              <a:rPr lang="en-US" altLang="en-US" i="1"/>
            </a:br>
            <a:r>
              <a:rPr lang="en-US" altLang="en-US" i="1"/>
              <a:t>	website or parent/student handbooks</a:t>
            </a:r>
          </a:p>
          <a:p>
            <a:r>
              <a:rPr lang="en-US" altLang="en-US"/>
              <a:t>School policies address items such the definition of bullying, how to report, and how situations will be handled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5263" y="222250"/>
            <a:ext cx="8723312" cy="1325563"/>
          </a:xfrm>
        </p:spPr>
        <p:txBody>
          <a:bodyPr/>
          <a:lstStyle/>
          <a:p>
            <a:pPr algn="ctr"/>
            <a:r>
              <a:rPr lang="en-US" altLang="en-US" sz="4800" b="1" dirty="0">
                <a:solidFill>
                  <a:schemeClr val="bg1"/>
                </a:solidFill>
              </a:rPr>
              <a:t>You are important!</a:t>
            </a:r>
            <a:endParaRPr lang="en-US" altLang="en-US" sz="4800" i="1" dirty="0">
              <a:solidFill>
                <a:schemeClr val="bg1"/>
              </a:solidFill>
            </a:endParaRPr>
          </a:p>
        </p:txBody>
      </p:sp>
      <p:sp>
        <p:nvSpPr>
          <p:cNvPr id="18435" name="Content Placeholder 2"/>
          <p:cNvSpPr>
            <a:spLocks noGrp="1"/>
          </p:cNvSpPr>
          <p:nvPr>
            <p:ph idx="1"/>
          </p:nvPr>
        </p:nvSpPr>
        <p:spPr>
          <a:xfrm>
            <a:off x="693738" y="1338263"/>
            <a:ext cx="7967662" cy="4579937"/>
          </a:xfrm>
          <a:ln w="25400">
            <a:solidFill>
              <a:srgbClr val="F15C32"/>
            </a:solidFill>
            <a:miter lim="800000"/>
            <a:headEnd/>
            <a:tailEnd/>
          </a:ln>
        </p:spPr>
        <p:txBody>
          <a:bodyPr/>
          <a:lstStyle/>
          <a:p>
            <a:pPr marL="0" indent="0">
              <a:buFont typeface="Arial" panose="020B0604020202020204" pitchFamily="34" charset="0"/>
              <a:buNone/>
              <a:defRPr/>
            </a:pPr>
            <a:endParaRPr lang="en-US" sz="1800" i="1" dirty="0"/>
          </a:p>
          <a:p>
            <a:pPr marL="0" indent="0">
              <a:buFont typeface="Arial" panose="020B0604020202020204" pitchFamily="34" charset="0"/>
              <a:buNone/>
              <a:defRPr/>
            </a:pPr>
            <a:endParaRPr lang="en-US" sz="1800" i="1" dirty="0"/>
          </a:p>
          <a:p>
            <a:pPr marL="0" indent="0">
              <a:buFont typeface="Arial" panose="020B0604020202020204" pitchFamily="34" charset="0"/>
              <a:buNone/>
              <a:defRPr/>
            </a:pPr>
            <a:r>
              <a:rPr lang="en-US" sz="1800" i="1" dirty="0"/>
              <a:t>“When I went into middle school there was a boy who everyone just ‘decided’ to pick on. He would always sit alone at lunch and never once had a friend to call his own. But I never said a word. I was too scared to lose my friends… I was too selfish to help someone in need. </a:t>
            </a:r>
          </a:p>
          <a:p>
            <a:pPr marL="0" indent="0">
              <a:buFont typeface="Arial" panose="020B0604020202020204" pitchFamily="34" charset="0"/>
              <a:buNone/>
              <a:defRPr/>
            </a:pPr>
            <a:r>
              <a:rPr lang="en-US" sz="1800" i="1" dirty="0"/>
              <a:t>A few years later, I remembered how many times this boy had tried to talk to me. It made me cry thinking of how alone he must of felt.</a:t>
            </a:r>
          </a:p>
          <a:p>
            <a:pPr marL="0" indent="0">
              <a:buFont typeface="Arial" panose="020B0604020202020204" pitchFamily="34" charset="0"/>
              <a:buNone/>
              <a:defRPr/>
            </a:pPr>
            <a:r>
              <a:rPr lang="en-US" sz="1800" i="1" dirty="0"/>
              <a:t>Never again will I EVER let anyone decide who is ‘worthy’ enough to be happy and have friends. And I want others to learn from my mistake. </a:t>
            </a:r>
          </a:p>
          <a:p>
            <a:pPr marL="0" indent="0">
              <a:buFont typeface="Arial" panose="020B0604020202020204" pitchFamily="34" charset="0"/>
              <a:buNone/>
              <a:defRPr/>
            </a:pPr>
            <a:r>
              <a:rPr lang="en-US" sz="1800" i="1" dirty="0"/>
              <a:t>When you see someone down on the ground, have the courage to be the hand that picks them up.”</a:t>
            </a:r>
          </a:p>
          <a:p>
            <a:pPr marL="0" indent="0">
              <a:buFont typeface="Arial" panose="020B0604020202020204" pitchFamily="34" charset="0"/>
              <a:buNone/>
              <a:defRPr/>
            </a:pPr>
            <a:endParaRPr lang="en-US" sz="1000" dirty="0"/>
          </a:p>
          <a:p>
            <a:pPr marL="0" indent="0">
              <a:buFont typeface="Arial" panose="020B0604020202020204" pitchFamily="34" charset="0"/>
              <a:buNone/>
              <a:defRPr/>
            </a:pPr>
            <a:r>
              <a:rPr lang="en-US" sz="1800" dirty="0"/>
              <a:t>Angela – 16 – Des Moines, IA</a:t>
            </a:r>
          </a:p>
          <a:p>
            <a:pPr>
              <a:defRPr/>
            </a:pPr>
            <a:endParaRPr lang="en-US"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28650" y="222250"/>
            <a:ext cx="7886700" cy="1325563"/>
          </a:xfrm>
        </p:spPr>
        <p:txBody>
          <a:bodyPr/>
          <a:lstStyle/>
          <a:p>
            <a:pPr algn="ctr"/>
            <a:r>
              <a:rPr lang="en-US" altLang="en-US" sz="4800" b="1">
                <a:solidFill>
                  <a:schemeClr val="bg1"/>
                </a:solidFill>
              </a:rPr>
              <a:t>Words Matter #1 </a:t>
            </a:r>
          </a:p>
        </p:txBody>
      </p:sp>
      <p:sp>
        <p:nvSpPr>
          <p:cNvPr id="14339" name="Content Placeholder 2"/>
          <p:cNvSpPr>
            <a:spLocks noGrp="1"/>
          </p:cNvSpPr>
          <p:nvPr>
            <p:ph idx="1"/>
          </p:nvPr>
        </p:nvSpPr>
        <p:spPr>
          <a:xfrm>
            <a:off x="628650" y="2074863"/>
            <a:ext cx="7886700" cy="3605212"/>
          </a:xfrm>
          <a:ln w="25400">
            <a:solidFill>
              <a:srgbClr val="F15C32"/>
            </a:solidFill>
          </a:ln>
        </p:spPr>
        <p:txBody>
          <a:bodyPr/>
          <a:lstStyle/>
          <a:p>
            <a:pPr>
              <a:defRPr/>
            </a:pPr>
            <a:endParaRPr lang="en-US" altLang="en-US" b="1" i="1" dirty="0">
              <a:solidFill>
                <a:srgbClr val="F15C32"/>
              </a:solidFill>
            </a:endParaRPr>
          </a:p>
          <a:p>
            <a:pPr marL="514350" indent="-342900">
              <a:defRPr/>
            </a:pPr>
            <a:r>
              <a:rPr lang="en-US" altLang="en-US" sz="6600" b="1" dirty="0">
                <a:solidFill>
                  <a:srgbClr val="F15C32"/>
                </a:solidFill>
              </a:rPr>
              <a:t>Bullying Prevention </a:t>
            </a:r>
            <a:r>
              <a:rPr lang="en-US" altLang="en-US" sz="6600" dirty="0"/>
              <a:t>vs. anti-bullying</a:t>
            </a:r>
          </a:p>
          <a:p>
            <a:pPr marL="514350" indent="-342900">
              <a:defRPr/>
            </a:pPr>
            <a:r>
              <a:rPr lang="en-US" altLang="en-US" b="1" i="1" dirty="0">
                <a:solidFill>
                  <a:srgbClr val="F15C32"/>
                </a:solidFill>
              </a:rPr>
              <a:t>Someone who is targeted </a:t>
            </a:r>
            <a:r>
              <a:rPr lang="en-US" altLang="en-US" dirty="0"/>
              <a:t>vs. the victim</a:t>
            </a:r>
          </a:p>
          <a:p>
            <a:pPr marL="514350" indent="-342900">
              <a:defRPr/>
            </a:pPr>
            <a:r>
              <a:rPr lang="en-US" altLang="en-US" b="1" i="1" dirty="0">
                <a:solidFill>
                  <a:srgbClr val="F15C32"/>
                </a:solidFill>
              </a:rPr>
              <a:t>Someone who bullies </a:t>
            </a:r>
            <a:r>
              <a:rPr lang="en-US" altLang="en-US" dirty="0"/>
              <a:t>vs. the bully</a:t>
            </a:r>
          </a:p>
          <a:p>
            <a:pPr marL="171450" indent="0">
              <a:buFont typeface="Arial" panose="020B0604020202020204" pitchFamily="34" charset="0"/>
              <a:buNone/>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222250"/>
            <a:ext cx="7886700" cy="1325563"/>
          </a:xfrm>
        </p:spPr>
        <p:txBody>
          <a:bodyPr/>
          <a:lstStyle/>
          <a:p>
            <a:pPr algn="ctr"/>
            <a:r>
              <a:rPr lang="en-US" altLang="en-US" sz="4800" b="1">
                <a:solidFill>
                  <a:schemeClr val="bg1"/>
                </a:solidFill>
              </a:rPr>
              <a:t>Words Matter  #2</a:t>
            </a:r>
          </a:p>
        </p:txBody>
      </p:sp>
      <p:sp>
        <p:nvSpPr>
          <p:cNvPr id="14339" name="Content Placeholder 2"/>
          <p:cNvSpPr>
            <a:spLocks noGrp="1"/>
          </p:cNvSpPr>
          <p:nvPr>
            <p:ph idx="1"/>
          </p:nvPr>
        </p:nvSpPr>
        <p:spPr>
          <a:xfrm>
            <a:off x="628650" y="2074863"/>
            <a:ext cx="7886700" cy="3605212"/>
          </a:xfrm>
          <a:ln w="25400">
            <a:solidFill>
              <a:srgbClr val="F15C32"/>
            </a:solidFill>
          </a:ln>
        </p:spPr>
        <p:txBody>
          <a:bodyPr/>
          <a:lstStyle/>
          <a:p>
            <a:pPr>
              <a:defRPr/>
            </a:pPr>
            <a:endParaRPr lang="en-US" altLang="en-US" b="1" i="1" dirty="0">
              <a:solidFill>
                <a:srgbClr val="F15C32"/>
              </a:solidFill>
            </a:endParaRPr>
          </a:p>
          <a:p>
            <a:pPr marL="514350" indent="-342900">
              <a:defRPr/>
            </a:pPr>
            <a:r>
              <a:rPr lang="en-US" altLang="en-US" b="1" i="1" dirty="0">
                <a:solidFill>
                  <a:srgbClr val="F15C32"/>
                </a:solidFill>
              </a:rPr>
              <a:t>Bullying prevention vs. </a:t>
            </a:r>
            <a:r>
              <a:rPr lang="en-US" altLang="en-US" dirty="0"/>
              <a:t>anti-bullying</a:t>
            </a:r>
          </a:p>
          <a:p>
            <a:pPr marL="514350" indent="-342900">
              <a:defRPr/>
            </a:pPr>
            <a:r>
              <a:rPr lang="en-US" altLang="en-US" sz="6000" b="1" dirty="0">
                <a:solidFill>
                  <a:srgbClr val="F15C32"/>
                </a:solidFill>
              </a:rPr>
              <a:t>Someone who bullies </a:t>
            </a:r>
            <a:r>
              <a:rPr lang="en-US" altLang="en-US" sz="6000" dirty="0"/>
              <a:t>vs. the bully</a:t>
            </a:r>
          </a:p>
          <a:p>
            <a:pPr marL="514350" indent="-342900">
              <a:defRPr/>
            </a:pPr>
            <a:r>
              <a:rPr lang="en-US" altLang="en-US" b="1" i="1" dirty="0">
                <a:solidFill>
                  <a:srgbClr val="F15C32"/>
                </a:solidFill>
              </a:rPr>
              <a:t>Someone who is targeted </a:t>
            </a:r>
            <a:r>
              <a:rPr lang="en-US" altLang="en-US" dirty="0"/>
              <a:t>vs. the victim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8650" y="222250"/>
            <a:ext cx="7886700" cy="1325563"/>
          </a:xfrm>
        </p:spPr>
        <p:txBody>
          <a:bodyPr/>
          <a:lstStyle/>
          <a:p>
            <a:pPr algn="ctr"/>
            <a:r>
              <a:rPr lang="en-US" altLang="en-US" sz="4800" b="1">
                <a:solidFill>
                  <a:schemeClr val="bg1"/>
                </a:solidFill>
              </a:rPr>
              <a:t>Words Matter #3</a:t>
            </a:r>
          </a:p>
        </p:txBody>
      </p:sp>
      <p:sp>
        <p:nvSpPr>
          <p:cNvPr id="14339" name="Content Placeholder 2"/>
          <p:cNvSpPr>
            <a:spLocks noGrp="1"/>
          </p:cNvSpPr>
          <p:nvPr>
            <p:ph idx="1"/>
          </p:nvPr>
        </p:nvSpPr>
        <p:spPr>
          <a:xfrm>
            <a:off x="312738" y="2003425"/>
            <a:ext cx="8518525" cy="3605213"/>
          </a:xfrm>
          <a:ln w="25400">
            <a:solidFill>
              <a:srgbClr val="F15C32"/>
            </a:solidFill>
          </a:ln>
        </p:spPr>
        <p:txBody>
          <a:bodyPr/>
          <a:lstStyle/>
          <a:p>
            <a:pPr>
              <a:defRPr/>
            </a:pPr>
            <a:endParaRPr lang="en-US" altLang="en-US" b="1" i="1" dirty="0">
              <a:solidFill>
                <a:srgbClr val="F15C32"/>
              </a:solidFill>
            </a:endParaRPr>
          </a:p>
          <a:p>
            <a:pPr marL="514350" indent="-342900">
              <a:defRPr/>
            </a:pPr>
            <a:r>
              <a:rPr lang="en-US" altLang="en-US" b="1" i="1" dirty="0">
                <a:solidFill>
                  <a:srgbClr val="F15C32"/>
                </a:solidFill>
              </a:rPr>
              <a:t>Bullying prevention vs. </a:t>
            </a:r>
            <a:r>
              <a:rPr lang="en-US" altLang="en-US" dirty="0"/>
              <a:t>anti-bullying</a:t>
            </a:r>
          </a:p>
          <a:p>
            <a:pPr marL="514350" indent="-342900">
              <a:defRPr/>
            </a:pPr>
            <a:r>
              <a:rPr lang="en-US" altLang="en-US" b="1" i="1" dirty="0">
                <a:solidFill>
                  <a:srgbClr val="F15C32"/>
                </a:solidFill>
              </a:rPr>
              <a:t>Someone who bullies </a:t>
            </a:r>
            <a:r>
              <a:rPr lang="en-US" altLang="en-US" dirty="0"/>
              <a:t>vs. the bully</a:t>
            </a:r>
          </a:p>
          <a:p>
            <a:pPr marL="514350" indent="-342900">
              <a:defRPr/>
            </a:pPr>
            <a:r>
              <a:rPr lang="en-US" altLang="en-US" sz="5800" b="1" dirty="0">
                <a:solidFill>
                  <a:srgbClr val="F15C32"/>
                </a:solidFill>
              </a:rPr>
              <a:t>Someone who is targeted </a:t>
            </a:r>
            <a:r>
              <a:rPr lang="en-US" altLang="en-US" sz="5800" dirty="0"/>
              <a:t>vs. the victim</a:t>
            </a:r>
          </a:p>
          <a:p>
            <a:pPr marL="514350" indent="-342900">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222250"/>
            <a:ext cx="7886700" cy="1325563"/>
          </a:xfrm>
        </p:spPr>
        <p:txBody>
          <a:bodyPr/>
          <a:lstStyle/>
          <a:p>
            <a:pPr algn="ctr"/>
            <a:r>
              <a:rPr lang="en-US" altLang="en-US" sz="4800" b="1">
                <a:solidFill>
                  <a:schemeClr val="bg1"/>
                </a:solidFill>
              </a:rPr>
              <a:t>Bullying vs. Harassment</a:t>
            </a:r>
            <a:endParaRPr lang="en-US" altLang="en-US" sz="4000" i="1">
              <a:solidFill>
                <a:schemeClr val="bg1"/>
              </a:solidFill>
            </a:endParaRPr>
          </a:p>
        </p:txBody>
      </p:sp>
      <p:sp>
        <p:nvSpPr>
          <p:cNvPr id="4" name="Content Placeholder 2"/>
          <p:cNvSpPr txBox="1">
            <a:spLocks/>
          </p:cNvSpPr>
          <p:nvPr/>
        </p:nvSpPr>
        <p:spPr bwMode="auto">
          <a:xfrm>
            <a:off x="628650" y="1365250"/>
            <a:ext cx="7886700" cy="4643438"/>
          </a:xfrm>
          <a:prstGeom prst="rect">
            <a:avLst/>
          </a:prstGeom>
          <a:noFill/>
          <a:ln w="25400">
            <a:solidFill>
              <a:srgbClr val="F15C32"/>
            </a:solidFill>
          </a:ln>
          <a:extLst>
            <a:ext uri="{909E8E84-426E-40DD-AFC4-6F175D3DCCD1}">
              <a14:hiddenFill xmlns:a14="http://schemas.microsoft.com/office/drawing/2010/main">
                <a:solidFill>
                  <a:srgbClr val="FFFFFF"/>
                </a:solidFill>
              </a14:hiddenFill>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Bullying is considered harassment when the bullying behavior is targeted at students based on their:</a:t>
            </a:r>
          </a:p>
          <a:p>
            <a:pPr marL="287338" indent="0">
              <a:buFont typeface="Wingdings" panose="05000000000000000000" pitchFamily="2" charset="2"/>
              <a:buChar char="q"/>
              <a:defRPr/>
            </a:pPr>
            <a:r>
              <a:rPr lang="en-US" sz="2200" dirty="0"/>
              <a:t>  race</a:t>
            </a:r>
          </a:p>
          <a:p>
            <a:pPr marL="287338" indent="0">
              <a:buFont typeface="Wingdings" panose="05000000000000000000" pitchFamily="2" charset="2"/>
              <a:buChar char="q"/>
              <a:defRPr/>
            </a:pPr>
            <a:r>
              <a:rPr lang="en-US" sz="2200" dirty="0"/>
              <a:t>  color</a:t>
            </a:r>
          </a:p>
          <a:p>
            <a:pPr marL="287338" indent="0">
              <a:buFont typeface="Wingdings" panose="05000000000000000000" pitchFamily="2" charset="2"/>
              <a:buChar char="q"/>
              <a:defRPr/>
            </a:pPr>
            <a:r>
              <a:rPr lang="en-US" sz="2200" dirty="0"/>
              <a:t>  religion</a:t>
            </a:r>
          </a:p>
          <a:p>
            <a:pPr marL="287338" indent="0">
              <a:buFont typeface="Wingdings" panose="05000000000000000000" pitchFamily="2" charset="2"/>
              <a:buChar char="q"/>
              <a:defRPr/>
            </a:pPr>
            <a:r>
              <a:rPr lang="en-US" sz="2200" dirty="0"/>
              <a:t>  sex</a:t>
            </a:r>
          </a:p>
          <a:p>
            <a:pPr marL="287338" indent="0">
              <a:buFont typeface="Wingdings" panose="05000000000000000000" pitchFamily="2" charset="2"/>
              <a:buChar char="q"/>
              <a:defRPr/>
            </a:pPr>
            <a:r>
              <a:rPr lang="en-US" sz="2200" dirty="0"/>
              <a:t>  age</a:t>
            </a:r>
          </a:p>
          <a:p>
            <a:pPr marL="287338" indent="0">
              <a:buFont typeface="Wingdings" panose="05000000000000000000" pitchFamily="2" charset="2"/>
              <a:buChar char="q"/>
              <a:defRPr/>
            </a:pPr>
            <a:r>
              <a:rPr lang="en-US" sz="2200" dirty="0"/>
              <a:t>  disability</a:t>
            </a:r>
          </a:p>
          <a:p>
            <a:pPr marL="287338" indent="0">
              <a:buFont typeface="Wingdings" panose="05000000000000000000" pitchFamily="2" charset="2"/>
              <a:buChar char="q"/>
              <a:defRPr/>
            </a:pPr>
            <a:r>
              <a:rPr lang="en-US" sz="2200" dirty="0"/>
              <a:t>  national origin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222250"/>
            <a:ext cx="7886700" cy="1325563"/>
          </a:xfrm>
        </p:spPr>
        <p:txBody>
          <a:bodyPr/>
          <a:lstStyle/>
          <a:p>
            <a:pPr algn="ctr"/>
            <a:r>
              <a:rPr lang="en-US" altLang="en-US" sz="4800" b="1">
                <a:solidFill>
                  <a:schemeClr val="bg1"/>
                </a:solidFill>
              </a:rPr>
              <a:t>Bullying vs. Conflict</a:t>
            </a:r>
          </a:p>
        </p:txBody>
      </p:sp>
      <p:graphicFrame>
        <p:nvGraphicFramePr>
          <p:cNvPr id="5" name="Table 4"/>
          <p:cNvGraphicFramePr>
            <a:graphicFrameLocks noGrp="1"/>
          </p:cNvGraphicFramePr>
          <p:nvPr>
            <p:extLst>
              <p:ext uri="{D42A27DB-BD31-4B8C-83A1-F6EECF244321}">
                <p14:modId xmlns:p14="http://schemas.microsoft.com/office/powerpoint/2010/main" val="3382478808"/>
              </p:ext>
            </p:extLst>
          </p:nvPr>
        </p:nvGraphicFramePr>
        <p:xfrm>
          <a:off x="261938" y="1293813"/>
          <a:ext cx="8620125" cy="4756426"/>
        </p:xfrm>
        <a:graphic>
          <a:graphicData uri="http://schemas.openxmlformats.org/drawingml/2006/table">
            <a:tbl>
              <a:tblPr firstRow="1" firstCol="1" bandRow="1">
                <a:tableStyleId>{5C22544A-7EE6-4342-B048-85BDC9FD1C3A}</a:tableStyleId>
              </a:tblPr>
              <a:tblGrid>
                <a:gridCol w="3450091">
                  <a:extLst>
                    <a:ext uri="{9D8B030D-6E8A-4147-A177-3AD203B41FA5}">
                      <a16:colId xmlns:a16="http://schemas.microsoft.com/office/drawing/2014/main" val="20000"/>
                    </a:ext>
                  </a:extLst>
                </a:gridCol>
                <a:gridCol w="5170034">
                  <a:extLst>
                    <a:ext uri="{9D8B030D-6E8A-4147-A177-3AD203B41FA5}">
                      <a16:colId xmlns:a16="http://schemas.microsoft.com/office/drawing/2014/main" val="20001"/>
                    </a:ext>
                  </a:extLst>
                </a:gridCol>
              </a:tblGrid>
              <a:tr h="604260">
                <a:tc gridSpan="2">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2000" dirty="0">
                          <a:effectLst/>
                        </a:rPr>
                        <a:t>Bullying is different from conflict.</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rgbClr val="ED4821"/>
                    </a:solidFill>
                  </a:tcPr>
                </a:tc>
                <a:tc hMerge="1">
                  <a:txBody>
                    <a:bodyPr/>
                    <a:lstStyle/>
                    <a:p>
                      <a:endParaRPr lang="en-US"/>
                    </a:p>
                  </a:txBody>
                  <a:tcPr/>
                </a:tc>
                <a:extLst>
                  <a:ext uri="{0D108BD9-81ED-4DB2-BD59-A6C34878D82A}">
                    <a16:rowId xmlns:a16="http://schemas.microsoft.com/office/drawing/2014/main" val="10000"/>
                  </a:ext>
                </a:extLst>
              </a:tr>
              <a:tr h="368727">
                <a:tc>
                  <a:txBody>
                    <a:bodyPr/>
                    <a:lstStyle/>
                    <a:p>
                      <a:pPr marL="0" marR="0" algn="ctr">
                        <a:lnSpc>
                          <a:spcPct val="107000"/>
                        </a:lnSpc>
                        <a:spcBef>
                          <a:spcPts val="0"/>
                        </a:spcBef>
                        <a:spcAft>
                          <a:spcPts val="0"/>
                        </a:spcAft>
                      </a:pPr>
                      <a:r>
                        <a:rPr lang="en-US" sz="1400" dirty="0">
                          <a:effectLst/>
                        </a:rPr>
                        <a:t>CONFLICT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rgbClr val="ED4821"/>
                    </a:solidFill>
                  </a:tcPr>
                </a:tc>
                <a:tc>
                  <a:txBody>
                    <a:bodyPr/>
                    <a:lstStyle/>
                    <a:p>
                      <a:pPr marL="0" marR="0" algn="ctr">
                        <a:lnSpc>
                          <a:spcPct val="107000"/>
                        </a:lnSpc>
                        <a:spcBef>
                          <a:spcPts val="0"/>
                        </a:spcBef>
                        <a:spcAft>
                          <a:spcPts val="0"/>
                        </a:spcAft>
                      </a:pPr>
                      <a:r>
                        <a:rPr lang="en-US" sz="1400" dirty="0">
                          <a:effectLst/>
                        </a:rPr>
                        <a:t>BULLYING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chemeClr val="bg1"/>
                    </a:solidFill>
                  </a:tcPr>
                </a:tc>
                <a:extLst>
                  <a:ext uri="{0D108BD9-81ED-4DB2-BD59-A6C34878D82A}">
                    <a16:rowId xmlns:a16="http://schemas.microsoft.com/office/drawing/2014/main" val="10001"/>
                  </a:ext>
                </a:extLst>
              </a:tr>
              <a:tr h="456565">
                <a:tc>
                  <a:txBody>
                    <a:bodyPr/>
                    <a:lstStyle/>
                    <a:p>
                      <a:pPr marL="0" marR="0">
                        <a:lnSpc>
                          <a:spcPct val="107000"/>
                        </a:lnSpc>
                        <a:spcBef>
                          <a:spcPts val="0"/>
                        </a:spcBef>
                        <a:spcAft>
                          <a:spcPts val="0"/>
                        </a:spcAft>
                      </a:pPr>
                      <a:r>
                        <a:rPr lang="en-US" sz="1400" dirty="0">
                          <a:effectLst/>
                        </a:rPr>
                        <a:t>Disagreements</a:t>
                      </a:r>
                      <a:r>
                        <a:rPr lang="en-US" sz="1400" baseline="0" dirty="0">
                          <a:effectLst/>
                        </a:rPr>
                        <a:t> are a natural part of being in a relationship.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rgbClr val="ED4821"/>
                    </a:solidFill>
                  </a:tcPr>
                </a:tc>
                <a:tc>
                  <a:txBody>
                    <a:bodyPr/>
                    <a:lstStyle/>
                    <a:p>
                      <a:pPr marL="0" marR="0">
                        <a:lnSpc>
                          <a:spcPct val="107000"/>
                        </a:lnSpc>
                        <a:spcBef>
                          <a:spcPts val="0"/>
                        </a:spcBef>
                        <a:spcAft>
                          <a:spcPts val="0"/>
                        </a:spcAft>
                      </a:pPr>
                      <a:r>
                        <a:rPr lang="en-US" sz="1400" dirty="0">
                          <a:effectLst/>
                        </a:rPr>
                        <a:t>Bullying is done on purpose.</a:t>
                      </a:r>
                    </a:p>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chemeClr val="bg1"/>
                    </a:solidFill>
                  </a:tcPr>
                </a:tc>
                <a:extLst>
                  <a:ext uri="{0D108BD9-81ED-4DB2-BD59-A6C34878D82A}">
                    <a16:rowId xmlns:a16="http://schemas.microsoft.com/office/drawing/2014/main" val="10002"/>
                  </a:ext>
                </a:extLst>
              </a:tr>
              <a:tr h="631805">
                <a:tc>
                  <a:txBody>
                    <a:bodyPr/>
                    <a:lstStyle/>
                    <a:p>
                      <a:pPr marL="0" marR="0">
                        <a:lnSpc>
                          <a:spcPct val="107000"/>
                        </a:lnSpc>
                        <a:spcBef>
                          <a:spcPts val="0"/>
                        </a:spcBef>
                        <a:spcAft>
                          <a:spcPts val="800"/>
                        </a:spcAft>
                      </a:pPr>
                      <a:r>
                        <a:rPr lang="en-US" sz="1400" dirty="0">
                          <a:effectLst/>
                        </a:rPr>
                        <a:t>Expression of a different</a:t>
                      </a:r>
                      <a:r>
                        <a:rPr lang="en-US" sz="1400" baseline="0" dirty="0">
                          <a:effectLst/>
                        </a:rPr>
                        <a:t> </a:t>
                      </a:r>
                      <a:r>
                        <a:rPr lang="en-US" sz="1400" dirty="0">
                          <a:effectLst/>
                        </a:rPr>
                        <a:t>point of view, in which you disagree or</a:t>
                      </a:r>
                      <a:r>
                        <a:rPr lang="en-US" sz="1400" baseline="0" dirty="0">
                          <a:effectLst/>
                        </a:rPr>
                        <a:t> </a:t>
                      </a:r>
                      <a:r>
                        <a:rPr lang="en-US" sz="1400" dirty="0">
                          <a:effectLst/>
                        </a:rPr>
                        <a:t>argue with someone.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rgbClr val="ED4821"/>
                    </a:solidFill>
                  </a:tcPr>
                </a:tc>
                <a:tc>
                  <a:txBody>
                    <a:bodyPr/>
                    <a:lstStyle/>
                    <a:p>
                      <a:pPr marL="0" marR="0">
                        <a:lnSpc>
                          <a:spcPct val="107000"/>
                        </a:lnSpc>
                        <a:spcBef>
                          <a:spcPts val="0"/>
                        </a:spcBef>
                        <a:spcAft>
                          <a:spcPts val="800"/>
                        </a:spcAft>
                      </a:pPr>
                      <a:r>
                        <a:rPr lang="en-US" sz="1400" dirty="0">
                          <a:effectLst/>
                        </a:rPr>
                        <a:t>Done with the intent to hurt, harm, or humiliate someone.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chemeClr val="bg1"/>
                    </a:solidFill>
                  </a:tcPr>
                </a:tc>
                <a:extLst>
                  <a:ext uri="{0D108BD9-81ED-4DB2-BD59-A6C34878D82A}">
                    <a16:rowId xmlns:a16="http://schemas.microsoft.com/office/drawing/2014/main" val="10003"/>
                  </a:ext>
                </a:extLst>
              </a:tr>
              <a:tr h="1031654">
                <a:tc>
                  <a:txBody>
                    <a:bodyPr/>
                    <a:lstStyle/>
                    <a:p>
                      <a:pPr marL="0" marR="0">
                        <a:lnSpc>
                          <a:spcPct val="107000"/>
                        </a:lnSpc>
                        <a:spcBef>
                          <a:spcPts val="0"/>
                        </a:spcBef>
                        <a:spcAft>
                          <a:spcPts val="800"/>
                        </a:spcAft>
                      </a:pPr>
                      <a:r>
                        <a:rPr lang="en-US" sz="1400" dirty="0">
                          <a:effectLst/>
                        </a:rPr>
                        <a:t>Occurs</a:t>
                      </a:r>
                      <a:r>
                        <a:rPr lang="en-US" sz="1400" baseline="0" dirty="0">
                          <a:effectLst/>
                        </a:rPr>
                        <a:t> b</a:t>
                      </a:r>
                      <a:r>
                        <a:rPr lang="en-US" sz="1400" dirty="0">
                          <a:effectLst/>
                        </a:rPr>
                        <a:t>etween peers who are equal in the relationship, such as friends or classmates, who have the option</a:t>
                      </a:r>
                      <a:r>
                        <a:rPr lang="en-US" sz="1400" baseline="0" dirty="0">
                          <a:effectLst/>
                        </a:rPr>
                        <a:t> to come a mutual solution or compromise.</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rgbClr val="ED4821"/>
                    </a:solidFill>
                  </a:tcPr>
                </a:tc>
                <a:tc>
                  <a:txBody>
                    <a:bodyPr/>
                    <a:lstStyle/>
                    <a:p>
                      <a:pPr marL="0" marR="0">
                        <a:lnSpc>
                          <a:spcPct val="107000"/>
                        </a:lnSpc>
                        <a:spcBef>
                          <a:spcPts val="0"/>
                        </a:spcBef>
                        <a:spcAft>
                          <a:spcPts val="800"/>
                        </a:spcAft>
                      </a:pPr>
                      <a:r>
                        <a:rPr lang="en-US" sz="1400" dirty="0">
                          <a:effectLst/>
                        </a:rPr>
                        <a:t>There is typically a power imbalance between those involved, and the person with more power uses it to exert control over another person. Sometimes the person bullying is more popular, physically larger, or is part of a group against an individual.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chemeClr val="bg1"/>
                    </a:solidFill>
                  </a:tcPr>
                </a:tc>
                <a:extLst>
                  <a:ext uri="{0D108BD9-81ED-4DB2-BD59-A6C34878D82A}">
                    <a16:rowId xmlns:a16="http://schemas.microsoft.com/office/drawing/2014/main" val="10004"/>
                  </a:ext>
                </a:extLst>
              </a:tr>
              <a:tr h="912854">
                <a:tc>
                  <a:txBody>
                    <a:bodyPr/>
                    <a:lstStyle/>
                    <a:p>
                      <a:pPr marL="0" marR="0">
                        <a:lnSpc>
                          <a:spcPct val="107000"/>
                        </a:lnSpc>
                        <a:spcBef>
                          <a:spcPts val="0"/>
                        </a:spcBef>
                        <a:spcAft>
                          <a:spcPts val="800"/>
                        </a:spcAft>
                      </a:pPr>
                      <a:r>
                        <a:rPr lang="en-US" sz="1400" dirty="0">
                          <a:effectLst/>
                        </a:rPr>
                        <a:t>If individuals involved realize lines have been crossed and</a:t>
                      </a:r>
                      <a:r>
                        <a:rPr lang="en-US" sz="1400" baseline="0" dirty="0">
                          <a:effectLst/>
                        </a:rPr>
                        <a:t> </a:t>
                      </a:r>
                      <a:r>
                        <a:rPr lang="en-US" sz="1400" dirty="0">
                          <a:effectLst/>
                        </a:rPr>
                        <a:t>their actions are hurting others, they then change or stop their behavior.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rgbClr val="ED4821"/>
                    </a:solidFill>
                  </a:tcPr>
                </a:tc>
                <a:tc>
                  <a:txBody>
                    <a:bodyPr/>
                    <a:lstStyle/>
                    <a:p>
                      <a:pPr marL="0" marR="0">
                        <a:lnSpc>
                          <a:spcPct val="107000"/>
                        </a:lnSpc>
                        <a:spcBef>
                          <a:spcPts val="0"/>
                        </a:spcBef>
                        <a:spcAft>
                          <a:spcPts val="800"/>
                        </a:spcAft>
                      </a:pPr>
                      <a:r>
                        <a:rPr lang="en-US" sz="1400" dirty="0">
                          <a:effectLst/>
                        </a:rPr>
                        <a:t>Students who bully perceive their targets as vulnerable in some way. They often find satisfaction in their</a:t>
                      </a:r>
                      <a:r>
                        <a:rPr lang="en-US" sz="1400" baseline="0" dirty="0">
                          <a:effectLst/>
                        </a:rPr>
                        <a:t> behavior and in having power and control over another person.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chemeClr val="bg1"/>
                    </a:solidFill>
                  </a:tcPr>
                </a:tc>
                <a:extLst>
                  <a:ext uri="{0D108BD9-81ED-4DB2-BD59-A6C34878D82A}">
                    <a16:rowId xmlns:a16="http://schemas.microsoft.com/office/drawing/2014/main" val="10005"/>
                  </a:ext>
                </a:extLst>
              </a:tr>
              <a:tr h="669634">
                <a:tc>
                  <a:txBody>
                    <a:bodyPr/>
                    <a:lstStyle/>
                    <a:p>
                      <a:pPr marL="0" marR="0">
                        <a:lnSpc>
                          <a:spcPct val="107000"/>
                        </a:lnSpc>
                        <a:spcBef>
                          <a:spcPts val="0"/>
                        </a:spcBef>
                        <a:spcAft>
                          <a:spcPts val="800"/>
                        </a:spcAft>
                      </a:pPr>
                      <a:r>
                        <a:rPr lang="en-US" sz="1400" dirty="0">
                          <a:effectLst/>
                        </a:rPr>
                        <a:t>Neither party feels emotionally</a:t>
                      </a:r>
                      <a:r>
                        <a:rPr lang="en-US" sz="1400" baseline="0" dirty="0">
                          <a:effectLst/>
                        </a:rPr>
                        <a:t> or physically </a:t>
                      </a:r>
                      <a:r>
                        <a:rPr lang="en-US" sz="1400" dirty="0">
                          <a:effectLst/>
                        </a:rPr>
                        <a:t>unsafe or threatened.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rgbClr val="ED4821"/>
                    </a:solidFill>
                  </a:tcPr>
                </a:tc>
                <a:tc>
                  <a:txBody>
                    <a:bodyPr/>
                    <a:lstStyle/>
                    <a:p>
                      <a:pPr marL="0" marR="0">
                        <a:lnSpc>
                          <a:spcPct val="107000"/>
                        </a:lnSpc>
                        <a:spcBef>
                          <a:spcPts val="0"/>
                        </a:spcBef>
                        <a:spcAft>
                          <a:spcPts val="800"/>
                        </a:spcAft>
                      </a:pPr>
                      <a:r>
                        <a:rPr lang="en-US" sz="1400" dirty="0">
                          <a:effectLst/>
                        </a:rPr>
                        <a:t>Target has a hard time defending themselves. The person bullying will continue</a:t>
                      </a:r>
                      <a:r>
                        <a:rPr lang="en-US" sz="1400" baseline="0" dirty="0">
                          <a:effectLst/>
                        </a:rPr>
                        <a:t> their behavior even</a:t>
                      </a:r>
                      <a:r>
                        <a:rPr lang="en-US" sz="1400" dirty="0">
                          <a:effectLst/>
                        </a:rPr>
                        <a:t> when they realize others are being hurt.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0" marR="68560" marT="0" marB="0">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0825" y="222250"/>
            <a:ext cx="8618538" cy="1325563"/>
          </a:xfrm>
        </p:spPr>
        <p:txBody>
          <a:bodyPr/>
          <a:lstStyle/>
          <a:p>
            <a:pPr algn="ctr"/>
            <a:r>
              <a:rPr lang="en-US" altLang="en-US" sz="4800" b="1" dirty="0">
                <a:solidFill>
                  <a:schemeClr val="bg1"/>
                </a:solidFill>
              </a:rPr>
              <a:t>Do friends ever bully friends?</a:t>
            </a:r>
          </a:p>
        </p:txBody>
      </p:sp>
      <p:sp>
        <p:nvSpPr>
          <p:cNvPr id="22531" name="Rectangle 1"/>
          <p:cNvSpPr>
            <a:spLocks noChangeArrowheads="1"/>
          </p:cNvSpPr>
          <p:nvPr/>
        </p:nvSpPr>
        <p:spPr bwMode="auto">
          <a:xfrm>
            <a:off x="250825" y="1954213"/>
            <a:ext cx="8618538" cy="3986212"/>
          </a:xfrm>
          <a:prstGeom prst="rect">
            <a:avLst/>
          </a:prstGeom>
          <a:noFill/>
          <a:ln w="25400">
            <a:solidFill>
              <a:srgbClr val="ED48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7000"/>
              </a:lnSpc>
              <a:spcBef>
                <a:spcPct val="0"/>
              </a:spcBef>
              <a:buFontTx/>
              <a:buNone/>
              <a:defRPr/>
            </a:pPr>
            <a:endParaRPr lang="en-US" altLang="en-US" sz="3400" dirty="0">
              <a:ea typeface="Calibri" panose="020F0502020204030204" pitchFamily="34" charset="0"/>
              <a:cs typeface="Times New Roman" panose="02020603050405020304" pitchFamily="18" charset="0"/>
            </a:endParaRPr>
          </a:p>
          <a:p>
            <a:pPr marL="169863">
              <a:lnSpc>
                <a:spcPct val="107000"/>
              </a:lnSpc>
              <a:spcBef>
                <a:spcPct val="0"/>
              </a:spcBef>
              <a:buFontTx/>
              <a:buNone/>
              <a:defRPr/>
            </a:pPr>
            <a:r>
              <a:rPr lang="en-US" altLang="en-US" sz="3400" dirty="0">
                <a:ea typeface="Calibri" panose="020F0502020204030204" pitchFamily="34" charset="0"/>
                <a:cs typeface="Times New Roman" panose="02020603050405020304" pitchFamily="18" charset="0"/>
              </a:rPr>
              <a:t>If a friend repeatedly hurts you,</a:t>
            </a:r>
          </a:p>
          <a:p>
            <a:pPr marL="169863">
              <a:lnSpc>
                <a:spcPct val="107000"/>
              </a:lnSpc>
              <a:spcBef>
                <a:spcPct val="0"/>
              </a:spcBef>
              <a:buFontTx/>
              <a:buNone/>
              <a:defRPr/>
            </a:pPr>
            <a:r>
              <a:rPr lang="en-US" altLang="en-US" sz="3400" dirty="0">
                <a:ea typeface="Calibri" panose="020F0502020204030204" pitchFamily="34" charset="0"/>
                <a:cs typeface="Times New Roman" panose="02020603050405020304" pitchFamily="18" charset="0"/>
              </a:rPr>
              <a:t>and you have asked or told that friend to stop, </a:t>
            </a:r>
          </a:p>
          <a:p>
            <a:pPr marL="169863">
              <a:lnSpc>
                <a:spcPct val="107000"/>
              </a:lnSpc>
              <a:spcBef>
                <a:spcPct val="0"/>
              </a:spcBef>
              <a:buFontTx/>
              <a:buNone/>
              <a:defRPr/>
            </a:pPr>
            <a:r>
              <a:rPr lang="en-US" altLang="en-US" sz="3400" dirty="0">
                <a:ea typeface="Calibri" panose="020F0502020204030204" pitchFamily="34" charset="0"/>
                <a:cs typeface="Times New Roman" panose="02020603050405020304" pitchFamily="18" charset="0"/>
              </a:rPr>
              <a:t>but they don’t,</a:t>
            </a:r>
          </a:p>
          <a:p>
            <a:pPr marL="169863">
              <a:lnSpc>
                <a:spcPct val="107000"/>
              </a:lnSpc>
              <a:spcBef>
                <a:spcPct val="0"/>
              </a:spcBef>
              <a:buFontTx/>
              <a:buNone/>
              <a:defRPr/>
            </a:pPr>
            <a:r>
              <a:rPr lang="en-US" altLang="en-US" sz="3400" dirty="0">
                <a:ea typeface="Calibri" panose="020F0502020204030204" pitchFamily="34" charset="0"/>
                <a:cs typeface="Times New Roman" panose="02020603050405020304" pitchFamily="18" charset="0"/>
              </a:rPr>
              <a:t>then that is NOT a friend. </a:t>
            </a:r>
          </a:p>
          <a:p>
            <a:pPr marL="169863">
              <a:lnSpc>
                <a:spcPct val="107000"/>
              </a:lnSpc>
              <a:spcBef>
                <a:spcPct val="0"/>
              </a:spcBef>
              <a:buFontTx/>
              <a:buNone/>
              <a:defRPr/>
            </a:pPr>
            <a:r>
              <a:rPr lang="en-US" altLang="en-US" sz="3400" dirty="0">
                <a:ea typeface="Calibri" panose="020F0502020204030204" pitchFamily="34" charset="0"/>
                <a:cs typeface="Times New Roman" panose="02020603050405020304" pitchFamily="18" charset="0"/>
              </a:rPr>
              <a:t>That behavior could be bullying.</a:t>
            </a:r>
          </a:p>
          <a:p>
            <a:pPr marL="169863">
              <a:lnSpc>
                <a:spcPct val="107000"/>
              </a:lnSpc>
              <a:spcBef>
                <a:spcPct val="0"/>
              </a:spcBef>
              <a:buFontTx/>
              <a:buNone/>
              <a:defRPr/>
            </a:pPr>
            <a:endParaRPr lang="en-US" altLang="en-US" sz="3400" dirty="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0" y="222250"/>
            <a:ext cx="7886700" cy="1325563"/>
          </a:xfrm>
        </p:spPr>
        <p:txBody>
          <a:bodyPr/>
          <a:lstStyle/>
          <a:p>
            <a:pPr algn="ctr"/>
            <a:r>
              <a:rPr lang="en-US" altLang="en-US" sz="4800" b="1" dirty="0">
                <a:solidFill>
                  <a:schemeClr val="bg1"/>
                </a:solidFill>
              </a:rPr>
              <a:t>Bullying in This Generation</a:t>
            </a:r>
          </a:p>
        </p:txBody>
      </p:sp>
      <p:pic>
        <p:nvPicPr>
          <p:cNvPr id="245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975" y="2536825"/>
            <a:ext cx="38290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3988" y="2108200"/>
            <a:ext cx="3281362"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434975" y="5537200"/>
            <a:ext cx="3890963" cy="369888"/>
          </a:xfrm>
          <a:prstGeom prst="rect">
            <a:avLst/>
          </a:prstGeom>
          <a:noFill/>
          <a:ln w="9525">
            <a:solidFill>
              <a:srgbClr val="ED48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sz="1800"/>
              <a:t>Rotary dial phone</a:t>
            </a:r>
          </a:p>
        </p:txBody>
      </p:sp>
      <p:sp>
        <p:nvSpPr>
          <p:cNvPr id="24582" name="TextBox 5"/>
          <p:cNvSpPr txBox="1">
            <a:spLocks noChangeArrowheads="1"/>
          </p:cNvSpPr>
          <p:nvPr/>
        </p:nvSpPr>
        <p:spPr bwMode="auto">
          <a:xfrm>
            <a:off x="4929188" y="5537200"/>
            <a:ext cx="3890962" cy="369888"/>
          </a:xfrm>
          <a:prstGeom prst="rect">
            <a:avLst/>
          </a:prstGeom>
          <a:noFill/>
          <a:ln w="9525">
            <a:solidFill>
              <a:srgbClr val="EC684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sz="1800"/>
              <a:t>Cell phone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5263" y="222250"/>
            <a:ext cx="8723312" cy="1325563"/>
          </a:xfrm>
        </p:spPr>
        <p:txBody>
          <a:bodyPr/>
          <a:lstStyle/>
          <a:p>
            <a:pPr algn="ctr"/>
            <a:r>
              <a:rPr lang="en-US" altLang="en-US" sz="4800" b="1">
                <a:solidFill>
                  <a:schemeClr val="bg1"/>
                </a:solidFill>
              </a:rPr>
              <a:t>Does bullying happen more often than adults think?</a:t>
            </a:r>
            <a:endParaRPr lang="en-US" altLang="en-US" sz="4800" i="1">
              <a:solidFill>
                <a:schemeClr val="bg1"/>
              </a:solidFill>
            </a:endParaRPr>
          </a:p>
        </p:txBody>
      </p:sp>
      <p:sp>
        <p:nvSpPr>
          <p:cNvPr id="24579" name="Content Placeholder 2"/>
          <p:cNvSpPr>
            <a:spLocks noGrp="1"/>
          </p:cNvSpPr>
          <p:nvPr>
            <p:ph idx="1"/>
          </p:nvPr>
        </p:nvSpPr>
        <p:spPr>
          <a:xfrm>
            <a:off x="614363" y="1384300"/>
            <a:ext cx="7886700" cy="4584700"/>
          </a:xfrm>
          <a:ln w="25400">
            <a:solidFill>
              <a:srgbClr val="F15C32"/>
            </a:solidFill>
          </a:ln>
        </p:spPr>
        <p:txBody>
          <a:bodyPr/>
          <a:lstStyle/>
          <a:p>
            <a:pPr marL="0" indent="0">
              <a:buFont typeface="Arial" panose="020B0604020202020204" pitchFamily="34" charset="0"/>
              <a:buNone/>
              <a:defRPr/>
            </a:pPr>
            <a:endParaRPr lang="en-US" altLang="en-US" sz="800" dirty="0"/>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dirty="0"/>
              <a:t>When students were asked, “Does bullying happen more often than adults think?” responses included:</a:t>
            </a:r>
          </a:p>
          <a:p>
            <a:pPr marL="0" indent="0">
              <a:buFont typeface="Arial" panose="020B0604020202020204" pitchFamily="34" charset="0"/>
              <a:buNone/>
              <a:defRPr/>
            </a:pPr>
            <a:endParaRPr lang="en-US" altLang="en-US" sz="1400" dirty="0"/>
          </a:p>
          <a:p>
            <a:pPr marL="404813" indent="-287338">
              <a:defRPr/>
            </a:pPr>
            <a:r>
              <a:rPr lang="en-US" altLang="en-US" i="1" dirty="0"/>
              <a:t>Yes, so much more than they know</a:t>
            </a:r>
          </a:p>
          <a:p>
            <a:pPr marL="404813" indent="-287338">
              <a:defRPr/>
            </a:pPr>
            <a:r>
              <a:rPr lang="en-US" altLang="en-US" i="1" dirty="0"/>
              <a:t>Bullying happens mostly online</a:t>
            </a:r>
          </a:p>
          <a:p>
            <a:pPr marL="404813" indent="-287338">
              <a:defRPr/>
            </a:pPr>
            <a:r>
              <a:rPr lang="en-US" altLang="en-US" i="1" dirty="0"/>
              <a:t>It happens secretly</a:t>
            </a:r>
          </a:p>
          <a:p>
            <a:pPr marL="404813" indent="-287338">
              <a:defRPr/>
            </a:pPr>
            <a:r>
              <a:rPr lang="en-US" altLang="en-US" i="1" dirty="0"/>
              <a:t>Kids don’t tell anyone, and when they do they </a:t>
            </a:r>
            <a:br>
              <a:rPr lang="en-US" altLang="en-US" i="1" dirty="0"/>
            </a:br>
            <a:r>
              <a:rPr lang="en-US" altLang="en-US" i="1" dirty="0"/>
              <a:t>tell just part of the story</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13583</TotalTime>
  <Words>5034</Words>
  <Application>Microsoft Office PowerPoint</Application>
  <PresentationFormat>On-screen Show (4:3)</PresentationFormat>
  <Paragraphs>307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Words Matter #1 </vt:lpstr>
      <vt:lpstr>Words Matter  #2</vt:lpstr>
      <vt:lpstr>Words Matter #3</vt:lpstr>
      <vt:lpstr>Bullying vs. Harassment</vt:lpstr>
      <vt:lpstr>Bullying vs. Conflict</vt:lpstr>
      <vt:lpstr>Do friends ever bully friends?</vt:lpstr>
      <vt:lpstr>Bullying in This Generation</vt:lpstr>
      <vt:lpstr>Does bullying happen more often than adults think?</vt:lpstr>
      <vt:lpstr>Reporting</vt:lpstr>
      <vt:lpstr>School Policy on Bullying</vt:lpstr>
      <vt:lpstr>You are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Lindgren</dc:creator>
  <cp:lastModifiedBy>Jeff Okerstrom</cp:lastModifiedBy>
  <cp:revision>172</cp:revision>
  <cp:lastPrinted>2017-07-21T19:02:46Z</cp:lastPrinted>
  <dcterms:created xsi:type="dcterms:W3CDTF">2017-02-10T19:20:25Z</dcterms:created>
  <dcterms:modified xsi:type="dcterms:W3CDTF">2023-12-21T17:48:51Z</dcterms:modified>
</cp:coreProperties>
</file>