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6"/>
  </p:notesMasterIdLst>
  <p:handoutMasterIdLst>
    <p:handoutMasterId r:id="rId17"/>
  </p:handoutMasterIdLst>
  <p:sldIdLst>
    <p:sldId id="256" r:id="rId2"/>
    <p:sldId id="257" r:id="rId3"/>
    <p:sldId id="259" r:id="rId4"/>
    <p:sldId id="260" r:id="rId5"/>
    <p:sldId id="261" r:id="rId6"/>
    <p:sldId id="302" r:id="rId7"/>
    <p:sldId id="305" r:id="rId8"/>
    <p:sldId id="264" r:id="rId9"/>
    <p:sldId id="265" r:id="rId10"/>
    <p:sldId id="266" r:id="rId11"/>
    <p:sldId id="267" r:id="rId12"/>
    <p:sldId id="271" r:id="rId13"/>
    <p:sldId id="306" r:id="rId14"/>
    <p:sldId id="307" r:id="rId1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2880">
          <p15:clr>
            <a:srgbClr val="A4A3A4"/>
          </p15:clr>
        </p15:guide>
        <p15:guide id="3" pos="552" userDrawn="1">
          <p15:clr>
            <a:srgbClr val="A4A3A4"/>
          </p15:clr>
        </p15:guide>
        <p15:guide id="5" pos="5208" userDrawn="1">
          <p15:clr>
            <a:srgbClr val="A4A3A4"/>
          </p15:clr>
        </p15:guide>
        <p15:guide id="6" orient="horz" pos="1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blic User" initials="PU" lastIdx="5" clrIdx="0"/>
  <p:cmAuthor id="1" name="Grechko, Elise" initials="GE" lastIdx="7" clrIdx="1">
    <p:extLst/>
  </p:cmAuthor>
  <p:cmAuthor id="2" name="Erhard, Anne" initials="EA" lastIdx="1" clrIdx="2">
    <p:extLst/>
  </p:cmAuthor>
  <p:cmAuthor id="3" name="Julie Hertzog" initials="JH" lastIdx="15" clrIdx="3">
    <p:extLst/>
  </p:cmAuthor>
  <p:cmAuthor id="4" name="Carly Danielson" initials="CD"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92033" autoAdjust="0"/>
  </p:normalViewPr>
  <p:slideViewPr>
    <p:cSldViewPr snapToGrid="0">
      <p:cViewPr varScale="1">
        <p:scale>
          <a:sx n="100" d="100"/>
          <a:sy n="100" d="100"/>
        </p:scale>
        <p:origin x="96" y="414"/>
      </p:cViewPr>
      <p:guideLst>
        <p:guide orient="horz" pos="528"/>
        <p:guide pos="2880"/>
        <p:guide pos="552"/>
        <p:guide pos="5208"/>
        <p:guide orient="horz" pos="120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5" d="100"/>
          <a:sy n="95" d="100"/>
        </p:scale>
        <p:origin x="30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45C5CA-E5CC-42CD-B3AE-B3FB787EA3B8}" type="datetimeFigureOut">
              <a:rPr lang="en-US" smtClean="0"/>
              <a:t>9/10/2018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C124D3-C864-48A5-90D4-68F556C482C4}" type="slidenum">
              <a:rPr lang="en-US" smtClean="0"/>
              <a:t>‹#›</a:t>
            </a:fld>
            <a:endParaRPr lang="en-US"/>
          </a:p>
        </p:txBody>
      </p:sp>
    </p:spTree>
    <p:extLst>
      <p:ext uri="{BB962C8B-B14F-4D97-AF65-F5344CB8AC3E}">
        <p14:creationId xmlns:p14="http://schemas.microsoft.com/office/powerpoint/2010/main" val="123818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F671C-9EB5-4478-8B71-7620FB32D273}" type="datetimeFigureOut">
              <a:rPr lang="en-US" smtClean="0"/>
              <a:t>9/10/2018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594CE-FCC4-4097-800C-41DDB14E888B}" type="slidenum">
              <a:rPr lang="en-US" smtClean="0"/>
              <a:t>‹#›</a:t>
            </a:fld>
            <a:endParaRPr lang="en-US"/>
          </a:p>
        </p:txBody>
      </p:sp>
    </p:spTree>
    <p:extLst>
      <p:ext uri="{BB962C8B-B14F-4D97-AF65-F5344CB8AC3E}">
        <p14:creationId xmlns:p14="http://schemas.microsoft.com/office/powerpoint/2010/main" val="181730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Slide title</a:t>
            </a:r>
            <a:r>
              <a:rPr lang="en-US" dirty="0"/>
              <a:t>:  Title page</a:t>
            </a:r>
          </a:p>
          <a:p>
            <a:endParaRPr lang="en-US" dirty="0"/>
          </a:p>
          <a:p>
            <a:r>
              <a:rPr lang="en-US" b="1" dirty="0"/>
              <a:t>Objective: </a:t>
            </a:r>
            <a:r>
              <a:rPr lang="en-US" dirty="0"/>
              <a:t>Slide to show onscreen pre-presentation</a:t>
            </a:r>
          </a:p>
          <a:p>
            <a:endParaRPr lang="en-US" dirty="0"/>
          </a:p>
          <a:p>
            <a:r>
              <a:rPr lang="en-US" b="1" dirty="0"/>
              <a:t>PACER’s National Bullying Prevention Center</a:t>
            </a:r>
          </a:p>
          <a:p>
            <a:r>
              <a:rPr lang="en-US" dirty="0"/>
              <a:t>Is a program of PACER Center</a:t>
            </a:r>
            <a:br>
              <a:rPr lang="en-US" dirty="0"/>
            </a:br>
            <a:r>
              <a:rPr lang="en-US" dirty="0"/>
              <a:t>8161 </a:t>
            </a:r>
            <a:r>
              <a:rPr lang="en-US" dirty="0" err="1"/>
              <a:t>Normandale</a:t>
            </a:r>
            <a:r>
              <a:rPr lang="en-US" dirty="0"/>
              <a:t> Blvd. | Bloomington, MN 55437</a:t>
            </a:r>
          </a:p>
          <a:p>
            <a:r>
              <a:rPr lang="en-US" dirty="0"/>
              <a:t>952.838.9000</a:t>
            </a:r>
          </a:p>
          <a:p>
            <a:r>
              <a:rPr lang="en-US" dirty="0"/>
              <a:t>bullying411@PACER.org</a:t>
            </a:r>
          </a:p>
          <a:p>
            <a:r>
              <a:rPr lang="en-US" dirty="0"/>
              <a:t>PACER.org/Bullying</a:t>
            </a:r>
            <a:br>
              <a:rPr lang="en-US" dirty="0"/>
            </a:br>
            <a:endParaRPr lang="en-US" dirty="0"/>
          </a:p>
          <a:p>
            <a:r>
              <a:rPr lang="en-US" dirty="0"/>
              <a:t>Founded in 2006, PACER’s National Bullying Prevention Center actively leads social change, so that bullying is no longer considered an accepted childhood rite of passage. PACER provides innovative resources for students, parents, educators, and others, and recognizes bullying as a serious community issue that impacts education, physical and emotional health, and the safety and well-being of students.</a:t>
            </a:r>
          </a:p>
          <a:p>
            <a:endParaRPr lang="en-US" dirty="0"/>
          </a:p>
          <a:p>
            <a:r>
              <a:rPr lang="en-US" b="1" dirty="0"/>
              <a:t>PACER.org/Bullying: </a:t>
            </a:r>
            <a:r>
              <a:rPr lang="en-US" dirty="0"/>
              <a:t>This is the portal page for parents and educators to access bullying resources, which include educational toolkits, awareness toolkits, contest ideas, promotional products and more.</a:t>
            </a:r>
          </a:p>
          <a:p>
            <a:r>
              <a:rPr lang="en-US" b="1" dirty="0" err="1"/>
              <a:t>PACERTeensAgainstBullying</a:t>
            </a:r>
            <a:r>
              <a:rPr lang="en-US" b="1" dirty="0"/>
              <a:t>: </a:t>
            </a:r>
            <a:r>
              <a:rPr lang="en-US" dirty="0"/>
              <a:t>Created by and for teens, this website is a place for middle and high school students to find ways to address bullying, to take action, to be heard, and to own an important social cause.</a:t>
            </a:r>
          </a:p>
          <a:p>
            <a:r>
              <a:rPr lang="en-US" b="1" dirty="0" err="1"/>
              <a:t>PACERKidsAgainstBullying</a:t>
            </a:r>
            <a:r>
              <a:rPr lang="en-US" b="1" dirty="0"/>
              <a:t>: </a:t>
            </a:r>
            <a:r>
              <a:rPr lang="en-US" dirty="0"/>
              <a:t>A creative, innovative and educational website designed for elementary school students to learn about bullying prevention, engage in activities and be inspired to take action</a:t>
            </a:r>
          </a:p>
          <a:p>
            <a:endParaRPr lang="en-US" dirty="0"/>
          </a:p>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0</a:t>
            </a:fld>
            <a:endParaRPr lang="en-US"/>
          </a:p>
        </p:txBody>
      </p:sp>
    </p:spTree>
    <p:extLst>
      <p:ext uri="{BB962C8B-B14F-4D97-AF65-F5344CB8AC3E}">
        <p14:creationId xmlns:p14="http://schemas.microsoft.com/office/powerpoint/2010/main" val="134882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11</a:t>
            </a:fld>
            <a:endParaRPr lang="en-US"/>
          </a:p>
        </p:txBody>
      </p:sp>
    </p:spTree>
    <p:extLst>
      <p:ext uri="{BB962C8B-B14F-4D97-AF65-F5344CB8AC3E}">
        <p14:creationId xmlns:p14="http://schemas.microsoft.com/office/powerpoint/2010/main" val="297914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12</a:t>
            </a:fld>
            <a:endParaRPr lang="en-US"/>
          </a:p>
        </p:txBody>
      </p:sp>
    </p:spTree>
    <p:extLst>
      <p:ext uri="{BB962C8B-B14F-4D97-AF65-F5344CB8AC3E}">
        <p14:creationId xmlns:p14="http://schemas.microsoft.com/office/powerpoint/2010/main" val="157690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13</a:t>
            </a:fld>
            <a:endParaRPr lang="en-US"/>
          </a:p>
        </p:txBody>
      </p:sp>
    </p:spTree>
    <p:extLst>
      <p:ext uri="{BB962C8B-B14F-4D97-AF65-F5344CB8AC3E}">
        <p14:creationId xmlns:p14="http://schemas.microsoft.com/office/powerpoint/2010/main" val="65492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1</a:t>
            </a:fld>
            <a:endParaRPr lang="en-US"/>
          </a:p>
        </p:txBody>
      </p:sp>
    </p:spTree>
    <p:extLst>
      <p:ext uri="{BB962C8B-B14F-4D97-AF65-F5344CB8AC3E}">
        <p14:creationId xmlns:p14="http://schemas.microsoft.com/office/powerpoint/2010/main" val="290208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2</a:t>
            </a:fld>
            <a:endParaRPr lang="en-US"/>
          </a:p>
        </p:txBody>
      </p:sp>
    </p:spTree>
    <p:extLst>
      <p:ext uri="{BB962C8B-B14F-4D97-AF65-F5344CB8AC3E}">
        <p14:creationId xmlns:p14="http://schemas.microsoft.com/office/powerpoint/2010/main" val="265261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3</a:t>
            </a:fld>
            <a:endParaRPr lang="en-US"/>
          </a:p>
        </p:txBody>
      </p:sp>
    </p:spTree>
    <p:extLst>
      <p:ext uri="{BB962C8B-B14F-4D97-AF65-F5344CB8AC3E}">
        <p14:creationId xmlns:p14="http://schemas.microsoft.com/office/powerpoint/2010/main" val="155226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4</a:t>
            </a:fld>
            <a:endParaRPr lang="en-US"/>
          </a:p>
        </p:txBody>
      </p:sp>
    </p:spTree>
    <p:extLst>
      <p:ext uri="{BB962C8B-B14F-4D97-AF65-F5344CB8AC3E}">
        <p14:creationId xmlns:p14="http://schemas.microsoft.com/office/powerpoint/2010/main" val="22118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7</a:t>
            </a:fld>
            <a:endParaRPr lang="en-US"/>
          </a:p>
        </p:txBody>
      </p:sp>
    </p:spTree>
    <p:extLst>
      <p:ext uri="{BB962C8B-B14F-4D97-AF65-F5344CB8AC3E}">
        <p14:creationId xmlns:p14="http://schemas.microsoft.com/office/powerpoint/2010/main" val="13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8</a:t>
            </a:fld>
            <a:endParaRPr lang="en-US"/>
          </a:p>
        </p:txBody>
      </p:sp>
    </p:spTree>
    <p:extLst>
      <p:ext uri="{BB962C8B-B14F-4D97-AF65-F5344CB8AC3E}">
        <p14:creationId xmlns:p14="http://schemas.microsoft.com/office/powerpoint/2010/main" val="144767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9</a:t>
            </a:fld>
            <a:endParaRPr lang="en-US"/>
          </a:p>
        </p:txBody>
      </p:sp>
    </p:spTree>
    <p:extLst>
      <p:ext uri="{BB962C8B-B14F-4D97-AF65-F5344CB8AC3E}">
        <p14:creationId xmlns:p14="http://schemas.microsoft.com/office/powerpoint/2010/main" val="84493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b="1" dirty="0"/>
          </a:p>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10</a:t>
            </a:fld>
            <a:endParaRPr lang="en-US"/>
          </a:p>
        </p:txBody>
      </p:sp>
    </p:spTree>
    <p:extLst>
      <p:ext uri="{BB962C8B-B14F-4D97-AF65-F5344CB8AC3E}">
        <p14:creationId xmlns:p14="http://schemas.microsoft.com/office/powerpoint/2010/main" val="33797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p:cNvSpPr/>
          <p:nvPr userDrawn="1"/>
        </p:nvSpPr>
        <p:spPr>
          <a:xfrm>
            <a:off x="289560" y="269240"/>
            <a:ext cx="8564880" cy="6319520"/>
          </a:xfrm>
          <a:prstGeom prst="rect">
            <a:avLst/>
          </a:prstGeom>
          <a:noFill/>
          <a:ln w="38100">
            <a:solidFill>
              <a:srgbClr val="76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2123440" y="6268720"/>
            <a:ext cx="4897120" cy="46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a:xfrm>
            <a:off x="1203325" y="2690153"/>
            <a:ext cx="6737350" cy="561047"/>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
        <p:nvSpPr>
          <p:cNvPr id="7" name="Text Placeholder 2"/>
          <p:cNvSpPr>
            <a:spLocks noGrp="1"/>
          </p:cNvSpPr>
          <p:nvPr>
            <p:ph idx="1"/>
          </p:nvPr>
        </p:nvSpPr>
        <p:spPr>
          <a:xfrm>
            <a:off x="1203325" y="3251201"/>
            <a:ext cx="6737350" cy="396240"/>
          </a:xfrm>
          <a:prstGeom prst="rect">
            <a:avLst/>
          </a:prstGeom>
        </p:spPr>
        <p:txBody>
          <a:bodyPr vert="horz" lIns="91440" tIns="45720" rIns="91440" bIns="45720" rtlCol="0">
            <a:normAutofit/>
          </a:bodyPr>
          <a:lstStyle>
            <a:lvl1pPr marL="0" indent="0" algn="ctr">
              <a:buNone/>
              <a:defRPr>
                <a:solidFill>
                  <a:schemeClr val="accent4">
                    <a:lumMod val="60000"/>
                    <a:lumOff val="40000"/>
                  </a:schemeClr>
                </a:solidFill>
              </a:defRPr>
            </a:lvl1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2888" y="5465681"/>
            <a:ext cx="896152" cy="864398"/>
          </a:xfrm>
          <a:prstGeom prst="rect">
            <a:avLst/>
          </a:prstGeom>
        </p:spPr>
      </p:pic>
      <p:grpSp>
        <p:nvGrpSpPr>
          <p:cNvPr id="4" name="Group 3"/>
          <p:cNvGrpSpPr/>
          <p:nvPr userDrawn="1"/>
        </p:nvGrpSpPr>
        <p:grpSpPr>
          <a:xfrm>
            <a:off x="2493645" y="6390640"/>
            <a:ext cx="3875063" cy="370332"/>
            <a:chOff x="2625725" y="6380480"/>
            <a:chExt cx="3875063" cy="370332"/>
          </a:xfrm>
        </p:grpSpPr>
        <p:sp>
          <p:nvSpPr>
            <p:cNvPr id="11" name="Text Placeholder 2"/>
            <p:cNvSpPr txBox="1">
              <a:spLocks/>
            </p:cNvSpPr>
            <p:nvPr userDrawn="1"/>
          </p:nvSpPr>
          <p:spPr>
            <a:xfrm>
              <a:off x="2625725" y="6441441"/>
              <a:ext cx="2637155" cy="26415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b="0" i="0" kern="1200">
                  <a:solidFill>
                    <a:schemeClr val="accent4">
                      <a:lumMod val="60000"/>
                      <a:lumOff val="40000"/>
                    </a:schemeClr>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en-US" sz="1100" dirty="0"/>
                <a:t>Made possible with the</a:t>
              </a:r>
              <a:r>
                <a:rPr lang="en-US" sz="1100" baseline="0" dirty="0"/>
                <a:t> support from</a:t>
              </a:r>
              <a:endParaRPr lang="en-US" sz="11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5130" y="6380480"/>
              <a:ext cx="1175658" cy="370332"/>
            </a:xfrm>
            <a:prstGeom prst="rect">
              <a:avLst/>
            </a:prstGeom>
          </p:spPr>
        </p:pic>
      </p:grpSp>
    </p:spTree>
    <p:extLst>
      <p:ext uri="{BB962C8B-B14F-4D97-AF65-F5344CB8AC3E}">
        <p14:creationId xmlns:p14="http://schemas.microsoft.com/office/powerpoint/2010/main" val="14822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511984-BC28-4786-8C14-DA577790B261}" type="slidenum">
              <a:rPr lang="en-US" smtClean="0"/>
              <a:t>‹#›</a:t>
            </a:fld>
            <a:endParaRPr lang="en-US"/>
          </a:p>
        </p:txBody>
      </p:sp>
      <p:sp>
        <p:nvSpPr>
          <p:cNvPr id="12"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11"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11"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762B85"/>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9"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11"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4511984-BC28-4786-8C14-DA577790B261}" type="slidenum">
              <a:rPr lang="en-US" smtClean="0"/>
              <a:t>‹#›</a:t>
            </a:fld>
            <a:endParaRPr lang="en-US"/>
          </a:p>
        </p:txBody>
      </p:sp>
      <p:sp>
        <p:nvSpPr>
          <p:cNvPr id="12"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4511984-BC28-4786-8C14-DA577790B261}" type="slidenum">
              <a:rPr lang="en-US" smtClean="0"/>
              <a:t>‹#›</a:t>
            </a:fld>
            <a:endParaRPr lang="en-US"/>
          </a:p>
        </p:txBody>
      </p:sp>
      <p:sp>
        <p:nvSpPr>
          <p:cNvPr id="14"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4511984-BC28-4786-8C14-DA577790B261}" type="slidenum">
              <a:rPr lang="en-US" smtClean="0"/>
              <a:t>‹#›</a:t>
            </a:fld>
            <a:endParaRPr lang="en-US"/>
          </a:p>
        </p:txBody>
      </p:sp>
      <p:sp>
        <p:nvSpPr>
          <p:cNvPr id="10"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511984-BC28-4786-8C14-DA577790B261}" type="slidenum">
              <a:rPr lang="en-US" smtClean="0"/>
              <a:t>‹#›</a:t>
            </a:fld>
            <a:endParaRPr lang="en-US"/>
          </a:p>
        </p:txBody>
      </p:sp>
      <p:sp>
        <p:nvSpPr>
          <p:cNvPr id="9"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511984-BC28-4786-8C14-DA577790B261}" type="slidenum">
              <a:rPr lang="en-US" smtClean="0"/>
              <a:t>‹#›</a:t>
            </a:fld>
            <a:endParaRPr lang="en-US"/>
          </a:p>
        </p:txBody>
      </p:sp>
      <p:sp>
        <p:nvSpPr>
          <p:cNvPr id="12" name="Footer Placeholder 4"/>
          <p:cNvSpPr>
            <a:spLocks noGrp="1"/>
          </p:cNvSpPr>
          <p:nvPr>
            <p:ph type="ftr" sz="quarter" idx="11"/>
          </p:nvPr>
        </p:nvSpPr>
        <p:spPr>
          <a:xfrm>
            <a:off x="1148080" y="6396991"/>
            <a:ext cx="4804410" cy="365125"/>
          </a:xfrm>
        </p:spPr>
        <p:txBody>
          <a:bodyPr/>
          <a:lstStyle/>
          <a:p>
            <a:r>
              <a:rPr lang="en-US"/>
              <a:t>PACER’s National Bullying Prevention Center ©2018</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848" y="6370319"/>
            <a:ext cx="421743" cy="4067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289560" y="269240"/>
            <a:ext cx="8564880" cy="6319520"/>
          </a:xfrm>
          <a:prstGeom prst="rect">
            <a:avLst/>
          </a:prstGeom>
          <a:noFill/>
          <a:ln w="38100">
            <a:solidFill>
              <a:srgbClr val="76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08000" y="6268720"/>
            <a:ext cx="3505200" cy="46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483600" y="3195320"/>
            <a:ext cx="660400" cy="46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68400" y="6396991"/>
            <a:ext cx="4804410" cy="365125"/>
          </a:xfrm>
          <a:prstGeom prst="rect">
            <a:avLst/>
          </a:prstGeom>
        </p:spPr>
        <p:txBody>
          <a:bodyPr vert="horz" lIns="91440" tIns="45720" rIns="91440" bIns="45720" rtlCol="0" anchor="ctr"/>
          <a:lstStyle>
            <a:lvl1pPr algn="l">
              <a:defRPr sz="900">
                <a:solidFill>
                  <a:schemeClr val="bg2"/>
                </a:solidFill>
              </a:defRPr>
            </a:lvl1pPr>
          </a:lstStyle>
          <a:p>
            <a:r>
              <a:rPr lang="en-US"/>
              <a:t>PACER’s National Bullying Prevention Center ©2018</a:t>
            </a:r>
            <a:endParaRPr lang="en-US" dirty="0"/>
          </a:p>
        </p:txBody>
      </p:sp>
      <p:sp>
        <p:nvSpPr>
          <p:cNvPr id="6" name="Slide Number Placeholder 5"/>
          <p:cNvSpPr>
            <a:spLocks noGrp="1"/>
          </p:cNvSpPr>
          <p:nvPr>
            <p:ph type="sldNum" sz="quarter" idx="4"/>
          </p:nvPr>
        </p:nvSpPr>
        <p:spPr>
          <a:xfrm>
            <a:off x="8564880" y="3169920"/>
            <a:ext cx="599440" cy="467360"/>
          </a:xfrm>
          <a:prstGeom prst="rect">
            <a:avLst/>
          </a:prstGeom>
        </p:spPr>
        <p:txBody>
          <a:bodyPr vert="horz" lIns="91440" tIns="45720" rIns="91440" bIns="45720" rtlCol="0" anchor="ctr"/>
          <a:lstStyle>
            <a:lvl1pPr algn="ctr">
              <a:defRPr sz="1200">
                <a:solidFill>
                  <a:schemeClr val="bg2"/>
                </a:solidFill>
                <a:latin typeface="+mn-lt"/>
              </a:defRPr>
            </a:lvl1pPr>
          </a:lstStyle>
          <a:p>
            <a:fld id="{64511984-BC28-4786-8C14-DA577790B261}" type="slidenum">
              <a:rPr lang="en-US" smtClean="0"/>
              <a:pPr/>
              <a:t>‹#›</a:t>
            </a:fld>
            <a:endParaRPr lang="en-US" dirty="0"/>
          </a:p>
        </p:txBody>
      </p:sp>
    </p:spTree>
    <p:extLst>
      <p:ext uri="{BB962C8B-B14F-4D97-AF65-F5344CB8AC3E}">
        <p14:creationId xmlns:p14="http://schemas.microsoft.com/office/powerpoint/2010/main" val="2080006013"/>
      </p:ext>
    </p:extLst>
  </p:cSld>
  <p:clrMap bg1="dk1" tx1="lt1" bg2="dk2" tx2="lt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800" rtl="0" eaLnBrk="1" latinLnBrk="0" hangingPunct="1">
        <a:lnSpc>
          <a:spcPct val="90000"/>
        </a:lnSpc>
        <a:spcBef>
          <a:spcPct val="0"/>
        </a:spcBef>
        <a:buNone/>
        <a:defRPr sz="3300" b="0" i="0" kern="1200">
          <a:solidFill>
            <a:schemeClr val="bg1"/>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a:buChar char="•"/>
        <a:defRPr sz="2100" b="0" i="0" kern="1200">
          <a:solidFill>
            <a:schemeClr val="accent4">
              <a:lumMod val="7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accent4">
              <a:lumMod val="7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accent4">
              <a:lumMod val="7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accent4">
              <a:lumMod val="7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accent4">
              <a:lumMod val="7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acer.org/bullying/video/player.asp?video=112"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pacer.org/bullying/video/player.asp?video=10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325" y="2751113"/>
            <a:ext cx="6737350" cy="561047"/>
          </a:xfrm>
        </p:spPr>
        <p:txBody>
          <a:bodyPr>
            <a:noAutofit/>
          </a:bodyPr>
          <a:lstStyle/>
          <a:p>
            <a:r>
              <a:rPr lang="en-US" sz="4400" dirty="0"/>
              <a:t>Bullying Prevention 101</a:t>
            </a:r>
          </a:p>
        </p:txBody>
      </p:sp>
      <p:sp>
        <p:nvSpPr>
          <p:cNvPr id="3" name="Subtitle 2"/>
          <p:cNvSpPr>
            <a:spLocks noGrp="1"/>
          </p:cNvSpPr>
          <p:nvPr>
            <p:ph idx="1"/>
          </p:nvPr>
        </p:nvSpPr>
        <p:spPr>
          <a:xfrm>
            <a:off x="1143000" y="3328353"/>
            <a:ext cx="6858000" cy="522287"/>
          </a:xfrm>
        </p:spPr>
        <p:txBody>
          <a:bodyPr>
            <a:noAutofit/>
          </a:bodyPr>
          <a:lstStyle/>
          <a:p>
            <a:pPr marL="0" indent="0" algn="ctr">
              <a:buNone/>
            </a:pPr>
            <a:r>
              <a:rPr lang="en-US" sz="2000" dirty="0">
                <a:solidFill>
                  <a:schemeClr val="accent4">
                    <a:lumMod val="60000"/>
                    <a:lumOff val="40000"/>
                  </a:schemeClr>
                </a:solidFill>
              </a:rPr>
              <a:t>A guide for elementary school students</a:t>
            </a:r>
          </a:p>
        </p:txBody>
      </p:sp>
    </p:spTree>
    <p:extLst>
      <p:ext uri="{BB962C8B-B14F-4D97-AF65-F5344CB8AC3E}">
        <p14:creationId xmlns:p14="http://schemas.microsoft.com/office/powerpoint/2010/main" val="389872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1366"/>
            <a:ext cx="7886700" cy="1325563"/>
          </a:xfrm>
        </p:spPr>
        <p:txBody>
          <a:bodyPr anchor="t" anchorCtr="0">
            <a:normAutofit/>
          </a:bodyPr>
          <a:lstStyle/>
          <a:p>
            <a:pPr algn="ctr"/>
            <a:r>
              <a:rPr lang="en-US" dirty="0"/>
              <a:t>Opinion Poll:</a:t>
            </a:r>
            <a:br>
              <a:rPr lang="en-US" dirty="0"/>
            </a:br>
            <a:r>
              <a:rPr lang="en-US" sz="2400" dirty="0"/>
              <a:t>Which type of bullying happens most often?</a:t>
            </a:r>
          </a:p>
        </p:txBody>
      </p:sp>
      <p:sp>
        <p:nvSpPr>
          <p:cNvPr id="3" name="Content Placeholder 2"/>
          <p:cNvSpPr>
            <a:spLocks noGrp="1"/>
          </p:cNvSpPr>
          <p:nvPr>
            <p:ph idx="1"/>
          </p:nvPr>
        </p:nvSpPr>
        <p:spPr>
          <a:xfrm>
            <a:off x="876300" y="1838237"/>
            <a:ext cx="7391400" cy="3709123"/>
          </a:xfrm>
        </p:spPr>
        <p:txBody>
          <a:bodyPr>
            <a:normAutofit/>
          </a:bodyPr>
          <a:lstStyle/>
          <a:p>
            <a:pPr marL="457200" indent="-457200">
              <a:spcBef>
                <a:spcPts val="1200"/>
              </a:spcBef>
              <a:spcAft>
                <a:spcPts val="1200"/>
              </a:spcAft>
              <a:buClr>
                <a:schemeClr val="bg2"/>
              </a:buClr>
              <a:buFont typeface="+mj-lt"/>
              <a:buAutoNum type="arabicPeriod"/>
            </a:pPr>
            <a:r>
              <a:rPr lang="en-US" sz="2400" dirty="0"/>
              <a:t>Physical</a:t>
            </a:r>
          </a:p>
          <a:p>
            <a:pPr marL="457200" indent="-457200">
              <a:spcBef>
                <a:spcPts val="1200"/>
              </a:spcBef>
              <a:spcAft>
                <a:spcPts val="1200"/>
              </a:spcAft>
              <a:buClr>
                <a:schemeClr val="bg2"/>
              </a:buClr>
              <a:buFont typeface="+mj-lt"/>
              <a:buAutoNum type="arabicPeriod"/>
            </a:pPr>
            <a:r>
              <a:rPr lang="en-US" sz="2400" dirty="0"/>
              <a:t>Verbal</a:t>
            </a:r>
          </a:p>
          <a:p>
            <a:pPr marL="457200" indent="-457200">
              <a:spcBef>
                <a:spcPts val="1200"/>
              </a:spcBef>
              <a:spcAft>
                <a:spcPts val="1200"/>
              </a:spcAft>
              <a:buClr>
                <a:schemeClr val="bg2"/>
              </a:buClr>
              <a:buFont typeface="+mj-lt"/>
              <a:buAutoNum type="arabicPeriod"/>
            </a:pPr>
            <a:r>
              <a:rPr lang="en-US" sz="2400" dirty="0"/>
              <a:t>Emotional</a:t>
            </a:r>
          </a:p>
          <a:p>
            <a:pPr marL="457200" indent="-457200">
              <a:spcBef>
                <a:spcPts val="1200"/>
              </a:spcBef>
              <a:spcAft>
                <a:spcPts val="1200"/>
              </a:spcAft>
              <a:buClr>
                <a:schemeClr val="bg2"/>
              </a:buClr>
              <a:buFont typeface="+mj-lt"/>
              <a:buAutoNum type="arabicPeriod"/>
            </a:pPr>
            <a:r>
              <a:rPr lang="en-US" sz="2400" dirty="0"/>
              <a:t>Cyberbullying</a:t>
            </a:r>
          </a:p>
        </p:txBody>
      </p:sp>
      <p:sp>
        <p:nvSpPr>
          <p:cNvPr id="5" name="Slide Number Placeholder 4"/>
          <p:cNvSpPr>
            <a:spLocks noGrp="1"/>
          </p:cNvSpPr>
          <p:nvPr>
            <p:ph type="sldNum" sz="quarter" idx="12"/>
          </p:nvPr>
        </p:nvSpPr>
        <p:spPr/>
        <p:txBody>
          <a:bodyPr/>
          <a:lstStyle/>
          <a:p>
            <a:fld id="{64511984-BC28-4786-8C14-DA577790B261}" type="slidenum">
              <a:rPr lang="en-US" smtClean="0"/>
              <a:t>9</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21541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1367"/>
            <a:ext cx="7886700" cy="894714"/>
          </a:xfrm>
        </p:spPr>
        <p:txBody>
          <a:bodyPr anchor="t" anchorCtr="0"/>
          <a:lstStyle/>
          <a:p>
            <a:pPr algn="ctr"/>
            <a:r>
              <a:rPr lang="en-US" dirty="0"/>
              <a:t>Who Is Involved? </a:t>
            </a:r>
          </a:p>
        </p:txBody>
      </p:sp>
      <p:sp>
        <p:nvSpPr>
          <p:cNvPr id="3" name="Content Placeholder 2"/>
          <p:cNvSpPr>
            <a:spLocks noGrp="1"/>
          </p:cNvSpPr>
          <p:nvPr>
            <p:ph idx="1"/>
          </p:nvPr>
        </p:nvSpPr>
        <p:spPr>
          <a:xfrm>
            <a:off x="876300" y="1825625"/>
            <a:ext cx="7391400" cy="4351338"/>
          </a:xfrm>
        </p:spPr>
        <p:txBody>
          <a:bodyPr>
            <a:normAutofit/>
          </a:bodyPr>
          <a:lstStyle/>
          <a:p>
            <a:pPr marL="0" indent="0">
              <a:spcAft>
                <a:spcPts val="600"/>
              </a:spcAft>
              <a:buNone/>
            </a:pPr>
            <a:r>
              <a:rPr lang="en-US" dirty="0"/>
              <a:t>Everyone!</a:t>
            </a:r>
          </a:p>
          <a:p>
            <a:pPr marL="0" lvl="0" indent="0">
              <a:spcBef>
                <a:spcPts val="1200"/>
              </a:spcBef>
              <a:spcAft>
                <a:spcPts val="1200"/>
              </a:spcAft>
              <a:buNone/>
            </a:pPr>
            <a:r>
              <a:rPr lang="en-US" b="1" dirty="0">
                <a:solidFill>
                  <a:schemeClr val="bg1"/>
                </a:solidFill>
              </a:rPr>
              <a:t>TARGET</a:t>
            </a:r>
            <a:r>
              <a:rPr lang="en-US" dirty="0"/>
              <a:t> = The person targeted by the bullying behavior.</a:t>
            </a:r>
          </a:p>
          <a:p>
            <a:pPr marL="0" lvl="0" indent="0">
              <a:spcBef>
                <a:spcPts val="1200"/>
              </a:spcBef>
              <a:spcAft>
                <a:spcPts val="1200"/>
              </a:spcAft>
              <a:buNone/>
            </a:pPr>
            <a:r>
              <a:rPr lang="en-US" b="1" dirty="0">
                <a:solidFill>
                  <a:schemeClr val="bg1"/>
                </a:solidFill>
              </a:rPr>
              <a:t>PERSON WHO BULLIES </a:t>
            </a:r>
            <a:r>
              <a:rPr lang="en-US" dirty="0"/>
              <a:t>= The person(s) directing the behavior toward the target</a:t>
            </a:r>
          </a:p>
          <a:p>
            <a:pPr marL="0" lvl="0" indent="0">
              <a:spcBef>
                <a:spcPts val="1200"/>
              </a:spcBef>
              <a:spcAft>
                <a:spcPts val="1200"/>
              </a:spcAft>
              <a:buNone/>
            </a:pPr>
            <a:r>
              <a:rPr lang="en-US" b="1" dirty="0">
                <a:solidFill>
                  <a:schemeClr val="bg1"/>
                </a:solidFill>
              </a:rPr>
              <a:t>WITNESS OR BYSTANDERS </a:t>
            </a:r>
            <a:r>
              <a:rPr lang="en-US" dirty="0"/>
              <a:t>= Those witnessing the behavior</a:t>
            </a:r>
          </a:p>
        </p:txBody>
      </p:sp>
      <p:sp>
        <p:nvSpPr>
          <p:cNvPr id="5" name="Slide Number Placeholder 4"/>
          <p:cNvSpPr>
            <a:spLocks noGrp="1"/>
          </p:cNvSpPr>
          <p:nvPr>
            <p:ph type="sldNum" sz="quarter" idx="12"/>
          </p:nvPr>
        </p:nvSpPr>
        <p:spPr/>
        <p:txBody>
          <a:bodyPr/>
          <a:lstStyle/>
          <a:p>
            <a:fld id="{64511984-BC28-4786-8C14-DA577790B261}" type="slidenum">
              <a:rPr lang="en-US" smtClean="0"/>
              <a:t>10</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298640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751207"/>
            <a:ext cx="7886700" cy="1128394"/>
          </a:xfrm>
        </p:spPr>
        <p:txBody>
          <a:bodyPr anchor="t" anchorCtr="0"/>
          <a:lstStyle/>
          <a:p>
            <a:pPr algn="ctr"/>
            <a:r>
              <a:rPr lang="en-US" dirty="0"/>
              <a:t>Checklist:</a:t>
            </a:r>
            <a:br>
              <a:rPr lang="en-US" dirty="0"/>
            </a:br>
            <a:r>
              <a:rPr lang="en-US" sz="2400" dirty="0"/>
              <a:t>Are you a target?</a:t>
            </a:r>
          </a:p>
        </p:txBody>
      </p:sp>
      <p:sp>
        <p:nvSpPr>
          <p:cNvPr id="6" name="Content Placeholder 2"/>
          <p:cNvSpPr>
            <a:spLocks noGrp="1"/>
          </p:cNvSpPr>
          <p:nvPr>
            <p:ph idx="1"/>
          </p:nvPr>
        </p:nvSpPr>
        <p:spPr>
          <a:xfrm>
            <a:off x="876300" y="1833880"/>
            <a:ext cx="7391400" cy="2177415"/>
          </a:xfrm>
        </p:spPr>
        <p:txBody>
          <a:bodyPr>
            <a:normAutofit/>
          </a:bodyPr>
          <a:lstStyle/>
          <a:p>
            <a:pPr marL="0" indent="0">
              <a:buNone/>
            </a:pPr>
            <a:r>
              <a:rPr lang="en-US" sz="2400" dirty="0"/>
              <a:t>Read each of the questions on your handout and check the box next to anything that you may have experienced or felt.</a:t>
            </a:r>
          </a:p>
          <a:p>
            <a:pPr marL="0" indent="0">
              <a:buNone/>
            </a:pPr>
            <a:r>
              <a:rPr lang="en-US" sz="2400" dirty="0"/>
              <a:t>These items apply to what happens at school and online such as text messages, gaming, or social media posts.</a:t>
            </a:r>
          </a:p>
        </p:txBody>
      </p:sp>
      <p:sp>
        <p:nvSpPr>
          <p:cNvPr id="4" name="Slide Number Placeholder 3"/>
          <p:cNvSpPr>
            <a:spLocks noGrp="1"/>
          </p:cNvSpPr>
          <p:nvPr>
            <p:ph type="sldNum" sz="quarter" idx="12"/>
          </p:nvPr>
        </p:nvSpPr>
        <p:spPr/>
        <p:txBody>
          <a:bodyPr/>
          <a:lstStyle/>
          <a:p>
            <a:fld id="{64511984-BC28-4786-8C14-DA577790B261}" type="slidenum">
              <a:rPr lang="en-US" smtClean="0"/>
              <a:t>11</a:t>
            </a:fld>
            <a:endParaRPr lang="en-US"/>
          </a:p>
        </p:txBody>
      </p:sp>
      <p:sp>
        <p:nvSpPr>
          <p:cNvPr id="8"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174842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528637"/>
            <a:ext cx="7886700" cy="1325563"/>
          </a:xfrm>
        </p:spPr>
        <p:txBody>
          <a:bodyPr/>
          <a:lstStyle/>
          <a:p>
            <a:pPr algn="ctr"/>
            <a:r>
              <a:rPr lang="en-US" dirty="0"/>
              <a:t>Checklist:</a:t>
            </a:r>
            <a:br>
              <a:rPr lang="en-US" dirty="0"/>
            </a:br>
            <a:r>
              <a:rPr lang="en-US" sz="2400" dirty="0"/>
              <a:t>Do You Bully?</a:t>
            </a:r>
          </a:p>
        </p:txBody>
      </p:sp>
      <p:sp>
        <p:nvSpPr>
          <p:cNvPr id="6" name="Content Placeholder 2"/>
          <p:cNvSpPr>
            <a:spLocks noGrp="1"/>
          </p:cNvSpPr>
          <p:nvPr>
            <p:ph idx="1"/>
          </p:nvPr>
        </p:nvSpPr>
        <p:spPr>
          <a:xfrm>
            <a:off x="876300" y="1825625"/>
            <a:ext cx="7391400" cy="2177415"/>
          </a:xfrm>
        </p:spPr>
        <p:txBody>
          <a:bodyPr>
            <a:normAutofit/>
          </a:bodyPr>
          <a:lstStyle/>
          <a:p>
            <a:pPr marL="0" indent="0">
              <a:buNone/>
            </a:pPr>
            <a:r>
              <a:rPr lang="en-US" sz="2400" dirty="0"/>
              <a:t>Read each of the  questions on the checklist and check the box next to anything that you may have done or felt.</a:t>
            </a:r>
          </a:p>
          <a:p>
            <a:pPr marL="0" indent="0">
              <a:buNone/>
            </a:pPr>
            <a:r>
              <a:rPr lang="en-US" sz="2400" dirty="0"/>
              <a:t>These items apply to what happens at school and online, such as text messages, gaming, or social media posts.</a:t>
            </a:r>
          </a:p>
        </p:txBody>
      </p:sp>
      <p:sp>
        <p:nvSpPr>
          <p:cNvPr id="4" name="Slide Number Placeholder 3"/>
          <p:cNvSpPr>
            <a:spLocks noGrp="1"/>
          </p:cNvSpPr>
          <p:nvPr>
            <p:ph type="sldNum" sz="quarter" idx="12"/>
          </p:nvPr>
        </p:nvSpPr>
        <p:spPr/>
        <p:txBody>
          <a:bodyPr/>
          <a:lstStyle/>
          <a:p>
            <a:fld id="{64511984-BC28-4786-8C14-DA577790B261}" type="slidenum">
              <a:rPr lang="en-US" smtClean="0"/>
              <a:t>12</a:t>
            </a:fld>
            <a:endParaRPr lang="en-US"/>
          </a:p>
        </p:txBody>
      </p:sp>
      <p:sp>
        <p:nvSpPr>
          <p:cNvPr id="8"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2037692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761367"/>
            <a:ext cx="7886700" cy="986154"/>
          </a:xfrm>
        </p:spPr>
        <p:txBody>
          <a:bodyPr anchor="t" anchorCtr="0"/>
          <a:lstStyle/>
          <a:p>
            <a:pPr algn="ctr"/>
            <a:r>
              <a:rPr lang="en-US" dirty="0"/>
              <a:t>Did you know?</a:t>
            </a:r>
            <a:endParaRPr lang="en-US" sz="2400" dirty="0"/>
          </a:p>
        </p:txBody>
      </p:sp>
      <p:sp>
        <p:nvSpPr>
          <p:cNvPr id="6" name="Content Placeholder 2"/>
          <p:cNvSpPr>
            <a:spLocks noGrp="1"/>
          </p:cNvSpPr>
          <p:nvPr>
            <p:ph idx="1"/>
          </p:nvPr>
        </p:nvSpPr>
        <p:spPr>
          <a:xfrm>
            <a:off x="876300" y="1825625"/>
            <a:ext cx="7391400" cy="2177415"/>
          </a:xfrm>
        </p:spPr>
        <p:txBody>
          <a:bodyPr>
            <a:normAutofit/>
          </a:bodyPr>
          <a:lstStyle/>
          <a:p>
            <a:pPr marL="0" indent="0">
              <a:buNone/>
            </a:pPr>
            <a:r>
              <a:rPr lang="en-US" sz="2400" dirty="0"/>
              <a:t>Read the handout with interesting facts about bullying. </a:t>
            </a:r>
            <a:br>
              <a:rPr lang="en-US" sz="2400" dirty="0"/>
            </a:br>
            <a:br>
              <a:rPr lang="en-US" sz="2400" dirty="0"/>
            </a:br>
            <a:r>
              <a:rPr lang="en-US" sz="2400" dirty="0"/>
              <a:t>Some that maybe you already know, along with some that will definitely be new and informative!</a:t>
            </a:r>
          </a:p>
        </p:txBody>
      </p:sp>
      <p:sp>
        <p:nvSpPr>
          <p:cNvPr id="4" name="Slide Number Placeholder 3"/>
          <p:cNvSpPr>
            <a:spLocks noGrp="1"/>
          </p:cNvSpPr>
          <p:nvPr>
            <p:ph type="sldNum" sz="quarter" idx="12"/>
          </p:nvPr>
        </p:nvSpPr>
        <p:spPr/>
        <p:txBody>
          <a:bodyPr/>
          <a:lstStyle/>
          <a:p>
            <a:fld id="{64511984-BC28-4786-8C14-DA577790B261}" type="slidenum">
              <a:rPr lang="en-US" smtClean="0"/>
              <a:t>13</a:t>
            </a:fld>
            <a:endParaRPr lang="en-US"/>
          </a:p>
        </p:txBody>
      </p:sp>
      <p:sp>
        <p:nvSpPr>
          <p:cNvPr id="8"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169584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75280"/>
            <a:ext cx="6858000" cy="2387600"/>
          </a:xfrm>
        </p:spPr>
        <p:txBody>
          <a:bodyPr anchor="t" anchorCtr="0">
            <a:normAutofit/>
          </a:bodyPr>
          <a:lstStyle/>
          <a:p>
            <a:r>
              <a:rPr lang="en-US" dirty="0">
                <a:solidFill>
                  <a:schemeClr val="accent4">
                    <a:lumMod val="50000"/>
                  </a:schemeClr>
                </a:solidFill>
              </a:rPr>
              <a:t>Things you should know about bullying</a:t>
            </a:r>
          </a:p>
        </p:txBody>
      </p:sp>
      <p:sp>
        <p:nvSpPr>
          <p:cNvPr id="3"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
        <p:nvSpPr>
          <p:cNvPr id="5" name="Slide Number Placeholder 4"/>
          <p:cNvSpPr>
            <a:spLocks noGrp="1"/>
          </p:cNvSpPr>
          <p:nvPr>
            <p:ph type="sldNum" sz="quarter" idx="12"/>
          </p:nvPr>
        </p:nvSpPr>
        <p:spPr/>
        <p:txBody>
          <a:bodyPr/>
          <a:lstStyle/>
          <a:p>
            <a:fld id="{64511984-BC28-4786-8C14-DA577790B261}" type="slidenum">
              <a:rPr lang="en-US" smtClean="0"/>
              <a:t>1</a:t>
            </a:fld>
            <a:endParaRPr lang="en-US"/>
          </a:p>
        </p:txBody>
      </p:sp>
      <p:sp>
        <p:nvSpPr>
          <p:cNvPr id="4" name="TextBox 3"/>
          <p:cNvSpPr txBox="1"/>
          <p:nvPr/>
        </p:nvSpPr>
        <p:spPr>
          <a:xfrm>
            <a:off x="1510747" y="2251060"/>
            <a:ext cx="6122507" cy="584775"/>
          </a:xfrm>
          <a:prstGeom prst="rect">
            <a:avLst/>
          </a:prstGeom>
          <a:noFill/>
        </p:spPr>
        <p:txBody>
          <a:bodyPr wrap="square" rtlCol="0">
            <a:spAutoFit/>
          </a:bodyPr>
          <a:lstStyle/>
          <a:p>
            <a:pPr algn="ctr"/>
            <a:r>
              <a:rPr lang="en-US" sz="3200" b="1" dirty="0">
                <a:solidFill>
                  <a:schemeClr val="bg1"/>
                </a:solidFill>
              </a:rPr>
              <a:t>Section One</a:t>
            </a:r>
          </a:p>
        </p:txBody>
      </p:sp>
    </p:spTree>
    <p:extLst>
      <p:ext uri="{BB962C8B-B14F-4D97-AF65-F5344CB8AC3E}">
        <p14:creationId xmlns:p14="http://schemas.microsoft.com/office/powerpoint/2010/main" val="224885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1047"/>
            <a:ext cx="7886700" cy="915034"/>
          </a:xfrm>
        </p:spPr>
        <p:txBody>
          <a:bodyPr anchor="t" anchorCtr="0">
            <a:normAutofit/>
          </a:bodyPr>
          <a:lstStyle/>
          <a:p>
            <a:pPr algn="ctr"/>
            <a:r>
              <a:rPr lang="en-US" dirty="0"/>
              <a:t>Take the Quiz</a:t>
            </a:r>
          </a:p>
        </p:txBody>
      </p:sp>
      <p:sp>
        <p:nvSpPr>
          <p:cNvPr id="3" name="Content Placeholder 2"/>
          <p:cNvSpPr>
            <a:spLocks noGrp="1"/>
          </p:cNvSpPr>
          <p:nvPr>
            <p:ph idx="1"/>
          </p:nvPr>
        </p:nvSpPr>
        <p:spPr>
          <a:xfrm>
            <a:off x="876300" y="1815465"/>
            <a:ext cx="7391399" cy="4351338"/>
          </a:xfrm>
        </p:spPr>
        <p:txBody>
          <a:bodyPr>
            <a:normAutofit/>
          </a:bodyPr>
          <a:lstStyle/>
          <a:p>
            <a:pPr marL="0" indent="0">
              <a:buNone/>
            </a:pPr>
            <a:r>
              <a:rPr lang="en-US" sz="2400" dirty="0"/>
              <a:t>How many students are bullied? </a:t>
            </a:r>
          </a:p>
          <a:p>
            <a:pPr>
              <a:lnSpc>
                <a:spcPct val="150000"/>
              </a:lnSpc>
              <a:buClr>
                <a:schemeClr val="bg2"/>
              </a:buClr>
              <a:buSzPct val="80000"/>
              <a:buFont typeface="Wingdings" panose="05000000000000000000" pitchFamily="2" charset="2"/>
              <a:buChar char="q"/>
            </a:pPr>
            <a:r>
              <a:rPr lang="en-US" sz="2400" dirty="0"/>
              <a:t> 1 in 2</a:t>
            </a:r>
          </a:p>
          <a:p>
            <a:pPr>
              <a:lnSpc>
                <a:spcPct val="150000"/>
              </a:lnSpc>
              <a:buClr>
                <a:schemeClr val="bg2"/>
              </a:buClr>
              <a:buSzPct val="80000"/>
              <a:buFont typeface="Wingdings" panose="05000000000000000000" pitchFamily="2" charset="2"/>
              <a:buChar char="q"/>
            </a:pPr>
            <a:r>
              <a:rPr lang="en-US" sz="2400" dirty="0"/>
              <a:t> 1 in 3</a:t>
            </a:r>
          </a:p>
          <a:p>
            <a:pPr>
              <a:lnSpc>
                <a:spcPct val="150000"/>
              </a:lnSpc>
              <a:buClr>
                <a:schemeClr val="bg2"/>
              </a:buClr>
              <a:buSzPct val="80000"/>
              <a:buFont typeface="Wingdings" panose="05000000000000000000" pitchFamily="2" charset="2"/>
              <a:buChar char="q"/>
            </a:pPr>
            <a:r>
              <a:rPr lang="en-US" sz="2400" dirty="0"/>
              <a:t> 1 in 5</a:t>
            </a:r>
          </a:p>
          <a:p>
            <a:pPr>
              <a:lnSpc>
                <a:spcPct val="150000"/>
              </a:lnSpc>
              <a:buClr>
                <a:schemeClr val="bg2"/>
              </a:buClr>
              <a:buSzPct val="80000"/>
              <a:buFont typeface="Wingdings" panose="05000000000000000000" pitchFamily="2" charset="2"/>
              <a:buChar char="q"/>
            </a:pPr>
            <a:r>
              <a:rPr lang="en-US" sz="2400" dirty="0"/>
              <a:t> 1 in 10</a:t>
            </a:r>
          </a:p>
          <a:p>
            <a:pPr>
              <a:lnSpc>
                <a:spcPct val="150000"/>
              </a:lnSpc>
              <a:buClr>
                <a:schemeClr val="bg2"/>
              </a:buClr>
              <a:buSzPct val="80000"/>
              <a:buFont typeface="Wingdings" panose="05000000000000000000" pitchFamily="2" charset="2"/>
              <a:buChar char="q"/>
            </a:pPr>
            <a:r>
              <a:rPr lang="en-US" sz="2400" dirty="0"/>
              <a:t> 1 in 20</a:t>
            </a:r>
          </a:p>
          <a:p>
            <a:pPr marL="0" indent="0" algn="ctr">
              <a:buNone/>
            </a:pPr>
            <a:endParaRPr lang="en-US" sz="3600" dirty="0"/>
          </a:p>
          <a:p>
            <a:pPr marL="0" indent="0">
              <a:buNone/>
            </a:pPr>
            <a:endParaRPr lang="en-US" dirty="0"/>
          </a:p>
        </p:txBody>
      </p:sp>
      <p:sp>
        <p:nvSpPr>
          <p:cNvPr id="5" name="Slide Number Placeholder 4"/>
          <p:cNvSpPr>
            <a:spLocks noGrp="1"/>
          </p:cNvSpPr>
          <p:nvPr>
            <p:ph type="sldNum" sz="quarter" idx="12"/>
          </p:nvPr>
        </p:nvSpPr>
        <p:spPr/>
        <p:txBody>
          <a:bodyPr/>
          <a:lstStyle/>
          <a:p>
            <a:fld id="{64511984-BC28-4786-8C14-DA577790B261}" type="slidenum">
              <a:rPr lang="en-US" smtClean="0"/>
              <a:t>2</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231399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1367"/>
            <a:ext cx="7886700" cy="1047114"/>
          </a:xfrm>
        </p:spPr>
        <p:txBody>
          <a:bodyPr anchor="t" anchorCtr="0"/>
          <a:lstStyle/>
          <a:p>
            <a:pPr algn="ctr"/>
            <a:r>
              <a:rPr lang="en-US" dirty="0"/>
              <a:t>What is Bullying?</a:t>
            </a:r>
          </a:p>
        </p:txBody>
      </p:sp>
      <p:sp>
        <p:nvSpPr>
          <p:cNvPr id="3" name="Content Placeholder 2"/>
          <p:cNvSpPr>
            <a:spLocks noGrp="1"/>
          </p:cNvSpPr>
          <p:nvPr>
            <p:ph idx="1"/>
          </p:nvPr>
        </p:nvSpPr>
        <p:spPr>
          <a:xfrm>
            <a:off x="889000" y="1798320"/>
            <a:ext cx="7366000" cy="4053840"/>
          </a:xfrm>
        </p:spPr>
        <p:txBody>
          <a:bodyPr>
            <a:normAutofit/>
          </a:bodyPr>
          <a:lstStyle/>
          <a:p>
            <a:pPr marL="0" lvl="0" indent="0">
              <a:lnSpc>
                <a:spcPct val="100000"/>
              </a:lnSpc>
              <a:spcBef>
                <a:spcPts val="0"/>
              </a:spcBef>
              <a:buNone/>
              <a:defRPr/>
            </a:pPr>
            <a:r>
              <a:rPr lang="en-US" sz="2400" dirty="0"/>
              <a:t>Bullying is when someone is being hurt either by words or actions on purpose, by someone with more “power”, usually more than once, feels bad because of it, and has a hard time stopping what is happening to them.</a:t>
            </a:r>
          </a:p>
        </p:txBody>
      </p:sp>
      <p:sp>
        <p:nvSpPr>
          <p:cNvPr id="5" name="Slide Number Placeholder 4"/>
          <p:cNvSpPr>
            <a:spLocks noGrp="1"/>
          </p:cNvSpPr>
          <p:nvPr>
            <p:ph type="sldNum" sz="quarter" idx="12"/>
          </p:nvPr>
        </p:nvSpPr>
        <p:spPr/>
        <p:txBody>
          <a:bodyPr/>
          <a:lstStyle/>
          <a:p>
            <a:fld id="{64511984-BC28-4786-8C14-DA577790B261}" type="slidenum">
              <a:rPr lang="en-US" smtClean="0"/>
              <a:t>3</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333999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1047"/>
            <a:ext cx="7886700" cy="854074"/>
          </a:xfrm>
        </p:spPr>
        <p:txBody>
          <a:bodyPr anchor="t" anchorCtr="0"/>
          <a:lstStyle/>
          <a:p>
            <a:pPr algn="ctr"/>
            <a:r>
              <a:rPr lang="en-US" dirty="0"/>
              <a:t>How is Someone Bullied?</a:t>
            </a:r>
          </a:p>
        </p:txBody>
      </p:sp>
      <p:sp>
        <p:nvSpPr>
          <p:cNvPr id="3" name="Content Placeholder 2"/>
          <p:cNvSpPr>
            <a:spLocks noGrp="1"/>
          </p:cNvSpPr>
          <p:nvPr>
            <p:ph idx="1"/>
          </p:nvPr>
        </p:nvSpPr>
        <p:spPr>
          <a:xfrm>
            <a:off x="876300" y="1838960"/>
            <a:ext cx="7391399" cy="4519098"/>
          </a:xfrm>
        </p:spPr>
        <p:txBody>
          <a:bodyPr>
            <a:noAutofit/>
          </a:bodyPr>
          <a:lstStyle/>
          <a:p>
            <a:pPr marL="0" indent="0">
              <a:spcAft>
                <a:spcPts val="1200"/>
              </a:spcAft>
              <a:buNone/>
            </a:pPr>
            <a:r>
              <a:rPr lang="en-US" sz="2400" dirty="0"/>
              <a:t>Bullying can be:</a:t>
            </a:r>
          </a:p>
          <a:p>
            <a:pPr marL="342900" lvl="1" indent="0">
              <a:spcAft>
                <a:spcPts val="1200"/>
              </a:spcAft>
              <a:buNone/>
            </a:pPr>
            <a:r>
              <a:rPr lang="en-US" sz="2400" b="1" dirty="0">
                <a:solidFill>
                  <a:schemeClr val="bg1"/>
                </a:solidFill>
              </a:rPr>
              <a:t>Physical: </a:t>
            </a:r>
            <a:r>
              <a:rPr lang="en-US" sz="2400" dirty="0"/>
              <a:t>hitting, kicking, damaging another’s stuff</a:t>
            </a:r>
          </a:p>
          <a:p>
            <a:pPr marL="342900" lvl="1" indent="0">
              <a:spcAft>
                <a:spcPts val="1200"/>
              </a:spcAft>
              <a:buNone/>
            </a:pPr>
            <a:r>
              <a:rPr lang="en-US" sz="2400" b="1" dirty="0">
                <a:solidFill>
                  <a:schemeClr val="bg1"/>
                </a:solidFill>
              </a:rPr>
              <a:t>Verbal: </a:t>
            </a:r>
            <a:r>
              <a:rPr lang="en-US" sz="2400" dirty="0"/>
              <a:t>teasing, name calling, gossiping, laughing at someone’s differences, </a:t>
            </a:r>
          </a:p>
          <a:p>
            <a:pPr marL="342900" lvl="1" indent="0">
              <a:spcAft>
                <a:spcPts val="1200"/>
              </a:spcAft>
              <a:buNone/>
            </a:pPr>
            <a:r>
              <a:rPr lang="en-US" sz="2400" b="1" dirty="0">
                <a:solidFill>
                  <a:schemeClr val="bg1"/>
                </a:solidFill>
              </a:rPr>
              <a:t>Emotional</a:t>
            </a:r>
            <a:r>
              <a:rPr lang="en-US" sz="2400" dirty="0">
                <a:solidFill>
                  <a:schemeClr val="bg1"/>
                </a:solidFill>
              </a:rPr>
              <a:t>: </a:t>
            </a:r>
            <a:r>
              <a:rPr lang="en-US" sz="2400" dirty="0"/>
              <a:t>leaving someone out on purpose, manipulating someone to do something</a:t>
            </a:r>
          </a:p>
          <a:p>
            <a:pPr marL="342900" lvl="1" indent="0">
              <a:spcAft>
                <a:spcPts val="1200"/>
              </a:spcAft>
              <a:buNone/>
            </a:pPr>
            <a:r>
              <a:rPr lang="en-US" sz="2400" b="1" dirty="0">
                <a:solidFill>
                  <a:schemeClr val="bg1"/>
                </a:solidFill>
              </a:rPr>
              <a:t>Cyber: </a:t>
            </a:r>
            <a:r>
              <a:rPr lang="en-US" sz="2400" dirty="0"/>
              <a:t>mean comments through text, email, on social media or in games, sending pictures that are not yours to share</a:t>
            </a:r>
          </a:p>
        </p:txBody>
      </p:sp>
      <p:sp>
        <p:nvSpPr>
          <p:cNvPr id="5" name="Slide Number Placeholder 4"/>
          <p:cNvSpPr>
            <a:spLocks noGrp="1"/>
          </p:cNvSpPr>
          <p:nvPr>
            <p:ph type="sldNum" sz="quarter" idx="12"/>
          </p:nvPr>
        </p:nvSpPr>
        <p:spPr/>
        <p:txBody>
          <a:bodyPr/>
          <a:lstStyle/>
          <a:p>
            <a:fld id="{64511984-BC28-4786-8C14-DA577790B261}" type="slidenum">
              <a:rPr lang="en-US" smtClean="0"/>
              <a:t>4</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345446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1367"/>
            <a:ext cx="7886700" cy="1006474"/>
          </a:xfrm>
        </p:spPr>
        <p:txBody>
          <a:bodyPr anchor="t" anchorCtr="0"/>
          <a:lstStyle/>
          <a:p>
            <a:pPr algn="ctr"/>
            <a:r>
              <a:rPr lang="en-US" dirty="0"/>
              <a:t>What is “Cyber” Bullying</a:t>
            </a:r>
          </a:p>
        </p:txBody>
      </p:sp>
      <p:sp>
        <p:nvSpPr>
          <p:cNvPr id="3" name="Content Placeholder 2"/>
          <p:cNvSpPr>
            <a:spLocks noGrp="1"/>
          </p:cNvSpPr>
          <p:nvPr>
            <p:ph idx="1"/>
          </p:nvPr>
        </p:nvSpPr>
        <p:spPr>
          <a:xfrm>
            <a:off x="876300" y="1825625"/>
            <a:ext cx="7391400" cy="4351338"/>
          </a:xfrm>
        </p:spPr>
        <p:txBody>
          <a:bodyPr>
            <a:normAutofit/>
          </a:bodyPr>
          <a:lstStyle/>
          <a:p>
            <a:pPr marL="0" indent="0">
              <a:buNone/>
            </a:pPr>
            <a:r>
              <a:rPr lang="en-US" sz="2400" dirty="0"/>
              <a:t>Cyberbullying is a form of bullying using technology – internet, email, cell phones, games, social media, pictures – to hurt or harm someone who cannot stand up for himself or herself easily.</a:t>
            </a:r>
          </a:p>
        </p:txBody>
      </p:sp>
      <p:sp>
        <p:nvSpPr>
          <p:cNvPr id="5" name="Slide Number Placeholder 4"/>
          <p:cNvSpPr>
            <a:spLocks noGrp="1"/>
          </p:cNvSpPr>
          <p:nvPr>
            <p:ph type="sldNum" sz="quarter" idx="12"/>
          </p:nvPr>
        </p:nvSpPr>
        <p:spPr/>
        <p:txBody>
          <a:bodyPr/>
          <a:lstStyle/>
          <a:p>
            <a:fld id="{64511984-BC28-4786-8C14-DA577790B261}" type="slidenum">
              <a:rPr lang="en-US" smtClean="0"/>
              <a:t>5</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Tree>
    <p:extLst>
      <p:ext uri="{BB962C8B-B14F-4D97-AF65-F5344CB8AC3E}">
        <p14:creationId xmlns:p14="http://schemas.microsoft.com/office/powerpoint/2010/main" val="364835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1046"/>
            <a:ext cx="7886700" cy="1325563"/>
          </a:xfrm>
        </p:spPr>
        <p:txBody>
          <a:bodyPr anchor="t" anchorCtr="0"/>
          <a:lstStyle/>
          <a:p>
            <a:pPr algn="ctr"/>
            <a:r>
              <a:rPr lang="en-US" dirty="0"/>
              <a:t>Video: </a:t>
            </a:r>
            <a:br>
              <a:rPr lang="en-US" dirty="0"/>
            </a:br>
            <a:r>
              <a:rPr lang="en-US" sz="2400" dirty="0"/>
              <a:t>Does cyberbullying only start at age 13? </a:t>
            </a:r>
            <a:br>
              <a:rPr lang="en-US" sz="2400" dirty="0"/>
            </a:br>
            <a:r>
              <a:rPr lang="en-US" sz="2400" dirty="0"/>
              <a:t>Answers by kids!</a:t>
            </a:r>
          </a:p>
        </p:txBody>
      </p:sp>
      <p:sp>
        <p:nvSpPr>
          <p:cNvPr id="5" name="Slide Number Placeholder 4"/>
          <p:cNvSpPr>
            <a:spLocks noGrp="1"/>
          </p:cNvSpPr>
          <p:nvPr>
            <p:ph type="sldNum" sz="quarter" idx="12"/>
          </p:nvPr>
        </p:nvSpPr>
        <p:spPr/>
        <p:txBody>
          <a:bodyPr/>
          <a:lstStyle/>
          <a:p>
            <a:fld id="{64511984-BC28-4786-8C14-DA577790B261}" type="slidenum">
              <a:rPr lang="en-US" smtClean="0"/>
              <a:t>6</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pic>
        <p:nvPicPr>
          <p:cNvPr id="4" name="Picture 3">
            <a:hlinkClick r:id="rId2"/>
          </p:cNvPr>
          <p:cNvPicPr>
            <a:picLocks noChangeAspect="1"/>
          </p:cNvPicPr>
          <p:nvPr/>
        </p:nvPicPr>
        <p:blipFill rotWithShape="1">
          <a:blip r:embed="rId3"/>
          <a:srcRect l="49621" t="17552" r="23410" b="37471"/>
          <a:stretch/>
        </p:blipFill>
        <p:spPr>
          <a:xfrm>
            <a:off x="1423008" y="2280153"/>
            <a:ext cx="6297984" cy="3544867"/>
          </a:xfrm>
          <a:prstGeom prst="rect">
            <a:avLst/>
          </a:prstGeom>
        </p:spPr>
      </p:pic>
    </p:spTree>
    <p:extLst>
      <p:ext uri="{BB962C8B-B14F-4D97-AF65-F5344CB8AC3E}">
        <p14:creationId xmlns:p14="http://schemas.microsoft.com/office/powerpoint/2010/main" val="33112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1206"/>
            <a:ext cx="7886700" cy="1325563"/>
          </a:xfrm>
        </p:spPr>
        <p:txBody>
          <a:bodyPr anchor="t" anchorCtr="0"/>
          <a:lstStyle/>
          <a:p>
            <a:pPr algn="ctr"/>
            <a:r>
              <a:rPr lang="en-US" dirty="0"/>
              <a:t>Conflict vs. Bullying: </a:t>
            </a:r>
            <a:br>
              <a:rPr lang="en-US" dirty="0"/>
            </a:br>
            <a:r>
              <a:rPr lang="en-US" sz="2400" dirty="0"/>
              <a:t>What’s the Difference? </a:t>
            </a:r>
          </a:p>
        </p:txBody>
      </p:sp>
      <p:sp>
        <p:nvSpPr>
          <p:cNvPr id="4" name="Slide Number Placeholder 3"/>
          <p:cNvSpPr>
            <a:spLocks noGrp="1"/>
          </p:cNvSpPr>
          <p:nvPr>
            <p:ph type="sldNum" sz="quarter" idx="12"/>
          </p:nvPr>
        </p:nvSpPr>
        <p:spPr/>
        <p:txBody>
          <a:bodyPr/>
          <a:lstStyle/>
          <a:p>
            <a:fld id="{64511984-BC28-4786-8C14-DA577790B261}" type="slidenum">
              <a:rPr lang="en-US" smtClean="0"/>
              <a:t>7</a:t>
            </a:fld>
            <a:endParaRPr lang="en-US"/>
          </a:p>
        </p:txBody>
      </p:sp>
      <p:sp>
        <p:nvSpPr>
          <p:cNvPr id="7"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
        <p:nvSpPr>
          <p:cNvPr id="11" name="Rectangle 10"/>
          <p:cNvSpPr/>
          <p:nvPr/>
        </p:nvSpPr>
        <p:spPr>
          <a:xfrm>
            <a:off x="506994" y="2690336"/>
            <a:ext cx="8256760" cy="923330"/>
          </a:xfrm>
          <a:prstGeom prst="rect">
            <a:avLst/>
          </a:prstGeom>
        </p:spPr>
        <p:txBody>
          <a:bodyPr wrap="square">
            <a:spAutoFit/>
          </a:bodyPr>
          <a:lstStyle/>
          <a:p>
            <a:pPr fontAlgn="base">
              <a:buFont typeface="Arial" panose="020B0604020202020204" pitchFamily="34" charset="0"/>
              <a:buChar char="•"/>
            </a:pPr>
            <a:r>
              <a:rPr lang="en-US" dirty="0">
                <a:latin typeface="&amp;quot"/>
              </a:rPr>
              <a:t>Conflict is a disagreement or argument in which both sides express their views.</a:t>
            </a:r>
          </a:p>
          <a:p>
            <a:pPr fontAlgn="base">
              <a:buFont typeface="Arial" panose="020B0604020202020204" pitchFamily="34" charset="0"/>
              <a:buChar char="•"/>
            </a:pPr>
            <a:r>
              <a:rPr lang="en-US" dirty="0">
                <a:latin typeface="&amp;quot"/>
              </a:rPr>
              <a:t>Bullying is behavior with intention to hurt and the other person often doesn’t feel safe or like they can make it stop.</a:t>
            </a:r>
            <a:endParaRPr lang="en-US" b="0" i="0" u="none" strike="noStrike" dirty="0">
              <a:effectLst/>
              <a:latin typeface="&amp;quot"/>
            </a:endParaRPr>
          </a:p>
        </p:txBody>
      </p:sp>
      <p:sp>
        <p:nvSpPr>
          <p:cNvPr id="8" name="Content Placeholder 7"/>
          <p:cNvSpPr>
            <a:spLocks noGrp="1"/>
          </p:cNvSpPr>
          <p:nvPr>
            <p:ph idx="1"/>
          </p:nvPr>
        </p:nvSpPr>
        <p:spPr>
          <a:xfrm>
            <a:off x="876300" y="1905000"/>
            <a:ext cx="7391400" cy="1751762"/>
          </a:xfrm>
          <a:prstGeom prst="rect">
            <a:avLst/>
          </a:prstGeom>
        </p:spPr>
        <p:txBody>
          <a:bodyPr wrap="square">
            <a:spAutoFit/>
          </a:bodyPr>
          <a:lstStyle/>
          <a:p>
            <a:pPr fontAlgn="base">
              <a:buFont typeface="Arial" panose="020B0604020202020204" pitchFamily="34" charset="0"/>
              <a:buChar char="•"/>
            </a:pPr>
            <a:r>
              <a:rPr lang="en-US" dirty="0">
                <a:latin typeface="&amp;quot"/>
              </a:rPr>
              <a:t>Conflict is a disagreement or argument in which both sides express their views.</a:t>
            </a:r>
          </a:p>
          <a:p>
            <a:pPr fontAlgn="base">
              <a:buFont typeface="Arial" panose="020B0604020202020204" pitchFamily="34" charset="0"/>
              <a:buChar char="•"/>
            </a:pPr>
            <a:endParaRPr lang="en-US" dirty="0">
              <a:latin typeface="&amp;quot"/>
            </a:endParaRPr>
          </a:p>
          <a:p>
            <a:pPr fontAlgn="base">
              <a:buFont typeface="Arial" panose="020B0604020202020204" pitchFamily="34" charset="0"/>
              <a:buChar char="•"/>
            </a:pPr>
            <a:r>
              <a:rPr lang="en-US" dirty="0">
                <a:latin typeface="&amp;quot"/>
              </a:rPr>
              <a:t>Bullying is behavior with intention to hurt and the other person often doesn’t feel safe or like they can make it stop.</a:t>
            </a:r>
            <a:endParaRPr lang="en-US" b="0" i="0" u="none" strike="noStrike" dirty="0">
              <a:effectLst/>
              <a:latin typeface="&amp;quot"/>
            </a:endParaRPr>
          </a:p>
        </p:txBody>
      </p:sp>
    </p:spTree>
    <p:extLst>
      <p:ext uri="{BB962C8B-B14F-4D97-AF65-F5344CB8AC3E}">
        <p14:creationId xmlns:p14="http://schemas.microsoft.com/office/powerpoint/2010/main" val="419378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6920"/>
            <a:ext cx="7886700" cy="1325563"/>
          </a:xfrm>
        </p:spPr>
        <p:txBody>
          <a:bodyPr anchor="t" anchorCtr="0"/>
          <a:lstStyle/>
          <a:p>
            <a:pPr algn="ctr"/>
            <a:r>
              <a:rPr lang="en-US" dirty="0"/>
              <a:t>Video: </a:t>
            </a:r>
            <a:br>
              <a:rPr lang="en-US" dirty="0"/>
            </a:br>
            <a:r>
              <a:rPr lang="en-US" sz="2400" dirty="0"/>
              <a:t>Conflict vs. Bullying </a:t>
            </a:r>
          </a:p>
        </p:txBody>
      </p:sp>
      <p:sp>
        <p:nvSpPr>
          <p:cNvPr id="5" name="Slide Number Placeholder 4"/>
          <p:cNvSpPr>
            <a:spLocks noGrp="1"/>
          </p:cNvSpPr>
          <p:nvPr>
            <p:ph type="sldNum" sz="quarter" idx="12"/>
          </p:nvPr>
        </p:nvSpPr>
        <p:spPr/>
        <p:txBody>
          <a:bodyPr/>
          <a:lstStyle/>
          <a:p>
            <a:fld id="{64511984-BC28-4786-8C14-DA577790B261}" type="slidenum">
              <a:rPr lang="en-US" smtClean="0"/>
              <a:t>8</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355" y="2082483"/>
            <a:ext cx="5165290" cy="3876675"/>
          </a:xfrm>
          <a:prstGeom prst="rect">
            <a:avLst/>
          </a:prstGeom>
        </p:spPr>
      </p:pic>
    </p:spTree>
    <p:extLst>
      <p:ext uri="{BB962C8B-B14F-4D97-AF65-F5344CB8AC3E}">
        <p14:creationId xmlns:p14="http://schemas.microsoft.com/office/powerpoint/2010/main" val="3141811204"/>
      </p:ext>
    </p:extLst>
  </p:cSld>
  <p:clrMapOvr>
    <a:masterClrMapping/>
  </p:clrMapOvr>
</p:sld>
</file>

<file path=ppt/theme/theme1.xml><?xml version="1.0" encoding="utf-8"?>
<a:theme xmlns:a="http://schemas.openxmlformats.org/drawingml/2006/main" name="PF-Them">
  <a:themeElements>
    <a:clrScheme name="PF Palette">
      <a:dk1>
        <a:srgbClr val="4D2B6D"/>
      </a:dk1>
      <a:lt1>
        <a:srgbClr val="FFFFFF"/>
      </a:lt1>
      <a:dk2>
        <a:srgbClr val="58225F"/>
      </a:dk2>
      <a:lt2>
        <a:srgbClr val="FFE32B"/>
      </a:lt2>
      <a:accent1>
        <a:srgbClr val="EEEAC6"/>
      </a:accent1>
      <a:accent2>
        <a:srgbClr val="8B2D7D"/>
      </a:accent2>
      <a:accent3>
        <a:srgbClr val="A1A6A9"/>
      </a:accent3>
      <a:accent4>
        <a:srgbClr val="3A3F45"/>
      </a:accent4>
      <a:accent5>
        <a:srgbClr val="C9A6CC"/>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9665</TotalTime>
  <Words>582</Words>
  <Application>Microsoft Office PowerPoint</Application>
  <PresentationFormat>Letter Paper (8.5x11 in)</PresentationFormat>
  <Paragraphs>103</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&amp;quot</vt:lpstr>
      <vt:lpstr>Arial</vt:lpstr>
      <vt:lpstr>Calibri</vt:lpstr>
      <vt:lpstr>Wingdings</vt:lpstr>
      <vt:lpstr>PF-Them</vt:lpstr>
      <vt:lpstr>Bullying Prevention 101</vt:lpstr>
      <vt:lpstr>Things you should know about bullying</vt:lpstr>
      <vt:lpstr>Take the Quiz</vt:lpstr>
      <vt:lpstr>What is Bullying?</vt:lpstr>
      <vt:lpstr>How is Someone Bullied?</vt:lpstr>
      <vt:lpstr>What is “Cyber” Bullying</vt:lpstr>
      <vt:lpstr>Video:  Does cyberbullying only start at age 13?  Answers by kids!</vt:lpstr>
      <vt:lpstr>Conflict vs. Bullying:  What’s the Difference? </vt:lpstr>
      <vt:lpstr>Video:  Conflict vs. Bullying </vt:lpstr>
      <vt:lpstr>Opinion Poll: Which type of bullying happens most often?</vt:lpstr>
      <vt:lpstr>Who Is Involved? </vt:lpstr>
      <vt:lpstr>Checklist: Are you a target?</vt:lpstr>
      <vt:lpstr>Checklist: Do You Bully?</vt:lpstr>
      <vt:lpstr>Did you know?</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101:</dc:title>
  <dc:creator>Carly Danielson</dc:creator>
  <cp:lastModifiedBy>Julie Hertzog</cp:lastModifiedBy>
  <cp:revision>143</cp:revision>
  <cp:lastPrinted>2018-04-13T22:00:55Z</cp:lastPrinted>
  <dcterms:created xsi:type="dcterms:W3CDTF">2018-03-22T15:45:55Z</dcterms:created>
  <dcterms:modified xsi:type="dcterms:W3CDTF">2018-09-10T20:15:29Z</dcterms:modified>
</cp:coreProperties>
</file>