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0"/>
  </p:notesMasterIdLst>
  <p:handoutMasterIdLst>
    <p:handoutMasterId r:id="rId11"/>
  </p:handoutMasterIdLst>
  <p:sldIdLst>
    <p:sldId id="256" r:id="rId2"/>
    <p:sldId id="257" r:id="rId3"/>
    <p:sldId id="305" r:id="rId4"/>
    <p:sldId id="265" r:id="rId5"/>
    <p:sldId id="309" r:id="rId6"/>
    <p:sldId id="310" r:id="rId7"/>
    <p:sldId id="311" r:id="rId8"/>
    <p:sldId id="312" r:id="rId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p15:clr>
            <a:srgbClr val="A4A3A4"/>
          </p15:clr>
        </p15:guide>
        <p15:guide id="3" pos="5208" userDrawn="1">
          <p15:clr>
            <a:srgbClr val="A4A3A4"/>
          </p15:clr>
        </p15:guide>
        <p15:guide id="4" pos="552" userDrawn="1">
          <p15:clr>
            <a:srgbClr val="A4A3A4"/>
          </p15:clr>
        </p15:guide>
        <p15:guide id="5" orient="horz" pos="1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blic User" initials="PU" lastIdx="5" clrIdx="0"/>
  <p:cmAuthor id="1" name="Grechko, Elise" initials="GE" lastIdx="7" clrIdx="1">
    <p:extLst/>
  </p:cmAuthor>
  <p:cmAuthor id="2" name="Erhard, Anne" initials="EA" lastIdx="1" clrIdx="2">
    <p:extLst/>
  </p:cmAuthor>
  <p:cmAuthor id="3" name="Julie Hertzog" initials="JH" lastIdx="15" clrIdx="3">
    <p:extLst/>
  </p:cmAuthor>
  <p:cmAuthor id="4" name="Carly Danielson" initials="CD"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32" autoAdjust="0"/>
    <p:restoredTop sz="92033" autoAdjust="0"/>
  </p:normalViewPr>
  <p:slideViewPr>
    <p:cSldViewPr snapToGrid="0">
      <p:cViewPr varScale="1">
        <p:scale>
          <a:sx n="100" d="100"/>
          <a:sy n="100" d="100"/>
        </p:scale>
        <p:origin x="90" y="414"/>
      </p:cViewPr>
      <p:guideLst>
        <p:guide orient="horz" pos="504"/>
        <p:guide pos="2880"/>
        <p:guide pos="5208"/>
        <p:guide pos="552"/>
        <p:guide orient="horz" pos="120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45C5CA-E5CC-42CD-B3AE-B3FB787EA3B8}" type="datetimeFigureOut">
              <a:rPr lang="en-US" smtClean="0"/>
              <a:t>9/10/2018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C124D3-C864-48A5-90D4-68F556C482C4}" type="slidenum">
              <a:rPr lang="en-US" smtClean="0"/>
              <a:t>‹#›</a:t>
            </a:fld>
            <a:endParaRPr lang="en-US"/>
          </a:p>
        </p:txBody>
      </p:sp>
    </p:spTree>
    <p:extLst>
      <p:ext uri="{BB962C8B-B14F-4D97-AF65-F5344CB8AC3E}">
        <p14:creationId xmlns:p14="http://schemas.microsoft.com/office/powerpoint/2010/main" val="123818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671C-9EB5-4478-8B71-7620FB32D273}" type="datetimeFigureOut">
              <a:rPr lang="en-US" smtClean="0"/>
              <a:t>9/10/2018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594CE-FCC4-4097-800C-41DDB14E888B}" type="slidenum">
              <a:rPr lang="en-US" smtClean="0"/>
              <a:t>‹#›</a:t>
            </a:fld>
            <a:endParaRPr lang="en-US"/>
          </a:p>
        </p:txBody>
      </p:sp>
    </p:spTree>
    <p:extLst>
      <p:ext uri="{BB962C8B-B14F-4D97-AF65-F5344CB8AC3E}">
        <p14:creationId xmlns:p14="http://schemas.microsoft.com/office/powerpoint/2010/main" val="181730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Slide title</a:t>
            </a:r>
            <a:r>
              <a:rPr lang="en-US" dirty="0"/>
              <a:t>:  Title page</a:t>
            </a:r>
          </a:p>
          <a:p>
            <a:endParaRPr lang="en-US" dirty="0"/>
          </a:p>
          <a:p>
            <a:r>
              <a:rPr lang="en-US" b="1" dirty="0"/>
              <a:t>Objective: </a:t>
            </a:r>
            <a:r>
              <a:rPr lang="en-US" dirty="0"/>
              <a:t>Slide to show onscreen pre-presentation</a:t>
            </a:r>
          </a:p>
          <a:p>
            <a:endParaRPr lang="en-US" dirty="0"/>
          </a:p>
          <a:p>
            <a:r>
              <a:rPr lang="en-US" b="1" dirty="0"/>
              <a:t>PACER’s National Bullying Prevention Center</a:t>
            </a:r>
          </a:p>
          <a:p>
            <a:r>
              <a:rPr lang="en-US" dirty="0"/>
              <a:t>Is a program of PACER Center</a:t>
            </a:r>
            <a:br>
              <a:rPr lang="en-US" dirty="0"/>
            </a:br>
            <a:r>
              <a:rPr lang="en-US" dirty="0"/>
              <a:t>8161 </a:t>
            </a:r>
            <a:r>
              <a:rPr lang="en-US" dirty="0" err="1"/>
              <a:t>Normandale</a:t>
            </a:r>
            <a:r>
              <a:rPr lang="en-US" dirty="0"/>
              <a:t> Blvd. | Bloomington, MN 55437</a:t>
            </a:r>
          </a:p>
          <a:p>
            <a:r>
              <a:rPr lang="en-US" dirty="0"/>
              <a:t>952.838.9000</a:t>
            </a:r>
          </a:p>
          <a:p>
            <a:r>
              <a:rPr lang="en-US" dirty="0"/>
              <a:t>bullying411@PACER.org</a:t>
            </a:r>
          </a:p>
          <a:p>
            <a:r>
              <a:rPr lang="en-US" dirty="0"/>
              <a:t>PACER.org/Bullying</a:t>
            </a:r>
            <a:br>
              <a:rPr lang="en-US" dirty="0"/>
            </a:br>
            <a:endParaRPr lang="en-US" dirty="0"/>
          </a:p>
          <a:p>
            <a:r>
              <a:rPr lang="en-US" dirty="0"/>
              <a:t>Founded in 2006, PACER’s National Bullying Prevention Center actively leads social change, so that bullying is no longer considered an accepted childhood rite of passage. PACER provides innovative resources for students, parents, educators, and others, and recognizes bullying as a serious community issue that impacts education, physical and emotional health, and the safety and well-being of students.</a:t>
            </a:r>
          </a:p>
          <a:p>
            <a:endParaRPr lang="en-US" dirty="0"/>
          </a:p>
          <a:p>
            <a:r>
              <a:rPr lang="en-US" b="1" dirty="0"/>
              <a:t>PACER.org/Bullying: </a:t>
            </a:r>
            <a:r>
              <a:rPr lang="en-US" dirty="0"/>
              <a:t>This is the portal page for parents and educators to access bullying resources, which include educational toolkits, awareness toolkits, contest ideas, promotional products and more.</a:t>
            </a:r>
          </a:p>
          <a:p>
            <a:r>
              <a:rPr lang="en-US" b="1" dirty="0" err="1"/>
              <a:t>PACERTeensAgainstBullying</a:t>
            </a:r>
            <a:r>
              <a:rPr lang="en-US" b="1" dirty="0"/>
              <a:t>: </a:t>
            </a:r>
            <a:r>
              <a:rPr lang="en-US" dirty="0"/>
              <a:t>Created by and for teens, this website is a place for middle and high school students to find ways to address bullying, to take action, to be heard, and to own an important social cause.</a:t>
            </a:r>
          </a:p>
          <a:p>
            <a:r>
              <a:rPr lang="en-US" b="1" dirty="0" err="1"/>
              <a:t>PACERKidsAgainstBullying</a:t>
            </a:r>
            <a:r>
              <a:rPr lang="en-US" b="1" dirty="0"/>
              <a:t>: </a:t>
            </a:r>
            <a:r>
              <a:rPr lang="en-US" dirty="0"/>
              <a:t>A creative, innovative and educational website designed for elementary school students to learn about bullying prevention, engage in activities and be inspired to take action</a:t>
            </a:r>
          </a:p>
          <a:p>
            <a:endParaRPr lang="en-US" dirty="0"/>
          </a:p>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0</a:t>
            </a:fld>
            <a:endParaRPr lang="en-US"/>
          </a:p>
        </p:txBody>
      </p:sp>
    </p:spTree>
    <p:extLst>
      <p:ext uri="{BB962C8B-B14F-4D97-AF65-F5344CB8AC3E}">
        <p14:creationId xmlns:p14="http://schemas.microsoft.com/office/powerpoint/2010/main" val="134882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B594CE-FCC4-4097-800C-41DDB14E888B}" type="slidenum">
              <a:rPr lang="en-US" smtClean="0"/>
              <a:t>1</a:t>
            </a:fld>
            <a:endParaRPr lang="en-US"/>
          </a:p>
        </p:txBody>
      </p:sp>
    </p:spTree>
    <p:extLst>
      <p:ext uri="{BB962C8B-B14F-4D97-AF65-F5344CB8AC3E}">
        <p14:creationId xmlns:p14="http://schemas.microsoft.com/office/powerpoint/2010/main" val="290208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3</a:t>
            </a:fld>
            <a:endParaRPr lang="en-US"/>
          </a:p>
        </p:txBody>
      </p:sp>
    </p:spTree>
    <p:extLst>
      <p:ext uri="{BB962C8B-B14F-4D97-AF65-F5344CB8AC3E}">
        <p14:creationId xmlns:p14="http://schemas.microsoft.com/office/powerpoint/2010/main" val="144767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4</a:t>
            </a:fld>
            <a:endParaRPr lang="en-US"/>
          </a:p>
        </p:txBody>
      </p:sp>
    </p:spTree>
    <p:extLst>
      <p:ext uri="{BB962C8B-B14F-4D97-AF65-F5344CB8AC3E}">
        <p14:creationId xmlns:p14="http://schemas.microsoft.com/office/powerpoint/2010/main" val="10169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5</a:t>
            </a:fld>
            <a:endParaRPr lang="en-US"/>
          </a:p>
        </p:txBody>
      </p:sp>
    </p:spTree>
    <p:extLst>
      <p:ext uri="{BB962C8B-B14F-4D97-AF65-F5344CB8AC3E}">
        <p14:creationId xmlns:p14="http://schemas.microsoft.com/office/powerpoint/2010/main" val="12220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6</a:t>
            </a:fld>
            <a:endParaRPr lang="en-US"/>
          </a:p>
        </p:txBody>
      </p:sp>
    </p:spTree>
    <p:extLst>
      <p:ext uri="{BB962C8B-B14F-4D97-AF65-F5344CB8AC3E}">
        <p14:creationId xmlns:p14="http://schemas.microsoft.com/office/powerpoint/2010/main" val="132964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7B594CE-FCC4-4097-800C-41DDB14E888B}" type="slidenum">
              <a:rPr lang="en-US" smtClean="0"/>
              <a:t>7</a:t>
            </a:fld>
            <a:endParaRPr lang="en-US"/>
          </a:p>
        </p:txBody>
      </p:sp>
    </p:spTree>
    <p:extLst>
      <p:ext uri="{BB962C8B-B14F-4D97-AF65-F5344CB8AC3E}">
        <p14:creationId xmlns:p14="http://schemas.microsoft.com/office/powerpoint/2010/main" val="78306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p:cNvSpPr/>
          <p:nvPr userDrawn="1"/>
        </p:nvSpPr>
        <p:spPr>
          <a:xfrm>
            <a:off x="289560" y="269240"/>
            <a:ext cx="8564880" cy="6319520"/>
          </a:xfrm>
          <a:prstGeom prst="rect">
            <a:avLst/>
          </a:prstGeom>
          <a:noFill/>
          <a:ln w="38100">
            <a:solidFill>
              <a:srgbClr val="76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2123440" y="6268720"/>
            <a:ext cx="489712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a:xfrm>
            <a:off x="1203325" y="2690153"/>
            <a:ext cx="6737350" cy="561047"/>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7" name="Text Placeholder 2"/>
          <p:cNvSpPr>
            <a:spLocks noGrp="1"/>
          </p:cNvSpPr>
          <p:nvPr>
            <p:ph idx="1"/>
          </p:nvPr>
        </p:nvSpPr>
        <p:spPr>
          <a:xfrm>
            <a:off x="1203325" y="3251201"/>
            <a:ext cx="6737350" cy="396240"/>
          </a:xfrm>
          <a:prstGeom prst="rect">
            <a:avLst/>
          </a:prstGeom>
        </p:spPr>
        <p:txBody>
          <a:bodyPr vert="horz" lIns="91440" tIns="45720" rIns="91440" bIns="45720" rtlCol="0">
            <a:normAutofit/>
          </a:bodyPr>
          <a:lstStyle>
            <a:lvl1pPr marL="0" indent="0" algn="ctr">
              <a:buNone/>
              <a:defRPr>
                <a:solidFill>
                  <a:schemeClr val="accent4">
                    <a:lumMod val="60000"/>
                    <a:lumOff val="40000"/>
                  </a:schemeClr>
                </a:solidFill>
              </a:defRPr>
            </a:lvl1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2888" y="5465681"/>
            <a:ext cx="896152" cy="864398"/>
          </a:xfrm>
          <a:prstGeom prst="rect">
            <a:avLst/>
          </a:prstGeom>
        </p:spPr>
      </p:pic>
      <p:grpSp>
        <p:nvGrpSpPr>
          <p:cNvPr id="9" name="Group 8"/>
          <p:cNvGrpSpPr/>
          <p:nvPr userDrawn="1"/>
        </p:nvGrpSpPr>
        <p:grpSpPr>
          <a:xfrm>
            <a:off x="2493645" y="6390640"/>
            <a:ext cx="3875063" cy="370332"/>
            <a:chOff x="2625725" y="6380480"/>
            <a:chExt cx="3875063" cy="370332"/>
          </a:xfrm>
        </p:grpSpPr>
        <p:sp>
          <p:nvSpPr>
            <p:cNvPr id="13" name="Text Placeholder 2"/>
            <p:cNvSpPr txBox="1">
              <a:spLocks/>
            </p:cNvSpPr>
            <p:nvPr userDrawn="1"/>
          </p:nvSpPr>
          <p:spPr>
            <a:xfrm>
              <a:off x="2625725" y="6441441"/>
              <a:ext cx="2637155" cy="26415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b="0" i="0" kern="1200">
                  <a:solidFill>
                    <a:schemeClr val="accent4">
                      <a:lumMod val="60000"/>
                      <a:lumOff val="40000"/>
                    </a:schemeClr>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800" b="0" i="0" kern="1200">
                  <a:solidFill>
                    <a:schemeClr val="accent4">
                      <a:lumMod val="7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en-US" sz="1100" dirty="0"/>
                <a:t>Made possible with the</a:t>
              </a:r>
              <a:r>
                <a:rPr lang="en-US" sz="1100" baseline="0" dirty="0"/>
                <a:t> support from</a:t>
              </a:r>
              <a:endParaRPr lang="en-US" sz="110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5130" y="6380480"/>
              <a:ext cx="1175658" cy="370332"/>
            </a:xfrm>
            <a:prstGeom prst="rect">
              <a:avLst/>
            </a:prstGeom>
          </p:spPr>
        </p:pic>
      </p:grpSp>
    </p:spTree>
    <p:extLst>
      <p:ext uri="{BB962C8B-B14F-4D97-AF65-F5344CB8AC3E}">
        <p14:creationId xmlns:p14="http://schemas.microsoft.com/office/powerpoint/2010/main" val="14822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8"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762B85"/>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9"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4511984-BC28-4786-8C14-DA577790B261}" type="slidenum">
              <a:rPr lang="en-US" smtClean="0"/>
              <a:t>‹#›</a:t>
            </a:fld>
            <a:endParaRPr lang="en-US"/>
          </a:p>
        </p:txBody>
      </p:sp>
      <p:sp>
        <p:nvSpPr>
          <p:cNvPr id="11"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4511984-BC28-4786-8C14-DA577790B261}" type="slidenum">
              <a:rPr lang="en-US" smtClean="0"/>
              <a:t>‹#›</a:t>
            </a:fld>
            <a:endParaRPr lang="en-US"/>
          </a:p>
        </p:txBody>
      </p:sp>
      <p:sp>
        <p:nvSpPr>
          <p:cNvPr id="14"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4511984-BC28-4786-8C14-DA577790B261}" type="slidenum">
              <a:rPr lang="en-US" smtClean="0"/>
              <a:t>‹#›</a:t>
            </a:fld>
            <a:endParaRPr lang="en-US"/>
          </a:p>
        </p:txBody>
      </p:sp>
      <p:sp>
        <p:nvSpPr>
          <p:cNvPr id="10"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511984-BC28-4786-8C14-DA577790B261}" type="slidenum">
              <a:rPr lang="en-US" smtClean="0"/>
              <a:t>‹#›</a:t>
            </a:fld>
            <a:endParaRPr lang="en-US"/>
          </a:p>
        </p:txBody>
      </p:sp>
      <p:sp>
        <p:nvSpPr>
          <p:cNvPr id="9"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4511984-BC28-4786-8C14-DA577790B261}" type="slidenum">
              <a:rPr lang="en-US" smtClean="0"/>
              <a:t>‹#›</a:t>
            </a:fld>
            <a:endParaRPr lang="en-US"/>
          </a:p>
        </p:txBody>
      </p:sp>
      <p:sp>
        <p:nvSpPr>
          <p:cNvPr id="12" name="Footer Placeholder 4"/>
          <p:cNvSpPr>
            <a:spLocks noGrp="1"/>
          </p:cNvSpPr>
          <p:nvPr>
            <p:ph type="ftr" sz="quarter" idx="11"/>
          </p:nvPr>
        </p:nvSpPr>
        <p:spPr>
          <a:xfrm>
            <a:off x="1137920" y="6396991"/>
            <a:ext cx="4804410" cy="365125"/>
          </a:xfrm>
        </p:spPr>
        <p:txBody>
          <a:bodyPr/>
          <a:lstStyle/>
          <a:p>
            <a:r>
              <a:rPr lang="en-US"/>
              <a:t>PACER’s National Bullying Prevention Center ©2018</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688" y="6370319"/>
            <a:ext cx="421743" cy="4067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289560" y="269240"/>
            <a:ext cx="8564880" cy="6319520"/>
          </a:xfrm>
          <a:prstGeom prst="rect">
            <a:avLst/>
          </a:prstGeom>
          <a:noFill/>
          <a:ln w="38100">
            <a:solidFill>
              <a:srgbClr val="76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483600" y="3195320"/>
            <a:ext cx="66040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4880" y="3169920"/>
            <a:ext cx="599440" cy="467360"/>
          </a:xfrm>
          <a:prstGeom prst="rect">
            <a:avLst/>
          </a:prstGeom>
        </p:spPr>
        <p:txBody>
          <a:bodyPr vert="horz" lIns="91440" tIns="45720" rIns="91440" bIns="45720" rtlCol="0" anchor="ctr"/>
          <a:lstStyle>
            <a:lvl1pPr algn="ctr">
              <a:defRPr sz="1200">
                <a:solidFill>
                  <a:schemeClr val="bg2"/>
                </a:solidFill>
                <a:latin typeface="+mn-lt"/>
              </a:defRPr>
            </a:lvl1pPr>
          </a:lstStyle>
          <a:p>
            <a:fld id="{64511984-BC28-4786-8C14-DA577790B261}" type="slidenum">
              <a:rPr lang="en-US" smtClean="0"/>
              <a:pPr/>
              <a:t>‹#›</a:t>
            </a:fld>
            <a:endParaRPr lang="en-US" dirty="0"/>
          </a:p>
        </p:txBody>
      </p:sp>
      <p:sp>
        <p:nvSpPr>
          <p:cNvPr id="10" name="Rectangle 9"/>
          <p:cNvSpPr/>
          <p:nvPr userDrawn="1"/>
        </p:nvSpPr>
        <p:spPr>
          <a:xfrm>
            <a:off x="508000" y="6268720"/>
            <a:ext cx="3505200" cy="46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168400" y="6396991"/>
            <a:ext cx="4804410" cy="365125"/>
          </a:xfrm>
          <a:prstGeom prst="rect">
            <a:avLst/>
          </a:prstGeom>
        </p:spPr>
        <p:txBody>
          <a:bodyPr vert="horz" lIns="91440" tIns="45720" rIns="91440" bIns="45720" rtlCol="0" anchor="ctr"/>
          <a:lstStyle>
            <a:lvl1pPr algn="l">
              <a:defRPr sz="900">
                <a:solidFill>
                  <a:schemeClr val="bg2"/>
                </a:solidFill>
              </a:defRPr>
            </a:lvl1pPr>
          </a:lstStyle>
          <a:p>
            <a:r>
              <a:rPr lang="en-US"/>
              <a:t>PACER’s National Bullying Prevention Center ©2018</a:t>
            </a:r>
            <a:endParaRPr lang="en-US" dirty="0"/>
          </a:p>
        </p:txBody>
      </p:sp>
    </p:spTree>
    <p:extLst>
      <p:ext uri="{BB962C8B-B14F-4D97-AF65-F5344CB8AC3E}">
        <p14:creationId xmlns:p14="http://schemas.microsoft.com/office/powerpoint/2010/main" val="2080006013"/>
      </p:ext>
    </p:extLst>
  </p:cSld>
  <p:clrMap bg1="dk1" tx1="lt1" bg2="dk2" tx2="lt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800" rtl="0" eaLnBrk="1" latinLnBrk="0" hangingPunct="1">
        <a:lnSpc>
          <a:spcPct val="90000"/>
        </a:lnSpc>
        <a:spcBef>
          <a:spcPct val="0"/>
        </a:spcBef>
        <a:buNone/>
        <a:defRPr sz="3300" b="0" i="0" kern="1200">
          <a:solidFill>
            <a:schemeClr val="bg1"/>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a:buChar char="•"/>
        <a:defRPr sz="2100" b="0" i="0" kern="1200">
          <a:solidFill>
            <a:schemeClr val="accent4">
              <a:lumMod val="7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accent4">
              <a:lumMod val="7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accent4">
              <a:lumMod val="7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accent4">
              <a:lumMod val="7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accent4">
              <a:lumMod val="7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pacer.org/bullying/video/player.asp?video=12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www.pacer.org/bullying/video/player.asp?video=11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www.pacer.org/bullying/video/player.asp?video=12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25" y="2751113"/>
            <a:ext cx="6737350" cy="561047"/>
          </a:xfrm>
        </p:spPr>
        <p:txBody>
          <a:bodyPr>
            <a:noAutofit/>
          </a:bodyPr>
          <a:lstStyle/>
          <a:p>
            <a:r>
              <a:rPr lang="en-US" sz="4400" dirty="0"/>
              <a:t>Bullying Prevention 101</a:t>
            </a:r>
          </a:p>
        </p:txBody>
      </p:sp>
      <p:sp>
        <p:nvSpPr>
          <p:cNvPr id="3" name="Subtitle 2"/>
          <p:cNvSpPr>
            <a:spLocks noGrp="1"/>
          </p:cNvSpPr>
          <p:nvPr>
            <p:ph type="subTitle" idx="4294967295"/>
          </p:nvPr>
        </p:nvSpPr>
        <p:spPr>
          <a:xfrm>
            <a:off x="1143000" y="3328353"/>
            <a:ext cx="6858000" cy="522287"/>
          </a:xfrm>
        </p:spPr>
        <p:txBody>
          <a:bodyPr>
            <a:noAutofit/>
          </a:bodyPr>
          <a:lstStyle/>
          <a:p>
            <a:pPr marL="0" indent="0" algn="ctr">
              <a:buNone/>
            </a:pPr>
            <a:r>
              <a:rPr lang="en-US" sz="2000" dirty="0">
                <a:solidFill>
                  <a:schemeClr val="accent4">
                    <a:lumMod val="60000"/>
                    <a:lumOff val="40000"/>
                  </a:schemeClr>
                </a:solidFill>
              </a:rPr>
              <a:t>A guide for elementary school students</a:t>
            </a:r>
          </a:p>
        </p:txBody>
      </p:sp>
    </p:spTree>
    <p:extLst>
      <p:ext uri="{BB962C8B-B14F-4D97-AF65-F5344CB8AC3E}">
        <p14:creationId xmlns:p14="http://schemas.microsoft.com/office/powerpoint/2010/main" val="389872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120" y="2875280"/>
            <a:ext cx="8503920" cy="782320"/>
          </a:xfrm>
        </p:spPr>
        <p:txBody>
          <a:bodyPr anchor="t" anchorCtr="0">
            <a:normAutofit/>
          </a:bodyPr>
          <a:lstStyle/>
          <a:p>
            <a:r>
              <a:rPr lang="en-US" dirty="0">
                <a:solidFill>
                  <a:schemeClr val="accent4">
                    <a:lumMod val="50000"/>
                  </a:schemeClr>
                </a:solidFill>
              </a:rPr>
              <a:t>Judgement Free Generation</a:t>
            </a:r>
          </a:p>
        </p:txBody>
      </p:sp>
      <p:sp>
        <p:nvSpPr>
          <p:cNvPr id="4" name="TextBox 3"/>
          <p:cNvSpPr txBox="1"/>
          <p:nvPr/>
        </p:nvSpPr>
        <p:spPr>
          <a:xfrm>
            <a:off x="1510747" y="2251060"/>
            <a:ext cx="6122507" cy="584775"/>
          </a:xfrm>
          <a:prstGeom prst="rect">
            <a:avLst/>
          </a:prstGeom>
          <a:noFill/>
        </p:spPr>
        <p:txBody>
          <a:bodyPr wrap="square" rtlCol="0">
            <a:spAutoFit/>
          </a:bodyPr>
          <a:lstStyle/>
          <a:p>
            <a:pPr algn="ctr"/>
            <a:r>
              <a:rPr lang="en-US" sz="3200" b="1" dirty="0">
                <a:solidFill>
                  <a:schemeClr val="bg1"/>
                </a:solidFill>
              </a:rPr>
              <a:t>Section Three</a:t>
            </a:r>
          </a:p>
        </p:txBody>
      </p:sp>
      <p:sp>
        <p:nvSpPr>
          <p:cNvPr id="3"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5" name="Slide Number Placeholder 4"/>
          <p:cNvSpPr>
            <a:spLocks noGrp="1"/>
          </p:cNvSpPr>
          <p:nvPr>
            <p:ph type="sldNum" sz="quarter" idx="12"/>
          </p:nvPr>
        </p:nvSpPr>
        <p:spPr/>
        <p:txBody>
          <a:bodyPr/>
          <a:lstStyle/>
          <a:p>
            <a:fld id="{64511984-BC28-4786-8C14-DA577790B261}" type="slidenum">
              <a:rPr lang="en-US" smtClean="0"/>
              <a:t>1</a:t>
            </a:fld>
            <a:endParaRPr lang="en-US"/>
          </a:p>
        </p:txBody>
      </p:sp>
      <p:sp>
        <p:nvSpPr>
          <p:cNvPr id="6" name="Title 1"/>
          <p:cNvSpPr txBox="1">
            <a:spLocks/>
          </p:cNvSpPr>
          <p:nvPr/>
        </p:nvSpPr>
        <p:spPr>
          <a:xfrm>
            <a:off x="1412240" y="3627120"/>
            <a:ext cx="6319520" cy="1402080"/>
          </a:xfrm>
          <a:prstGeom prst="rect">
            <a:avLst/>
          </a:prstGeom>
        </p:spPr>
        <p:txBody>
          <a:bodyPr vert="horz" lIns="91440" tIns="45720" rIns="91440" bIns="45720" rtlCol="0" anchor="t" anchorCtr="0">
            <a:normAutofit/>
          </a:bodyPr>
          <a:lstStyle>
            <a:lvl1pPr algn="ctr" defTabSz="685800" rtl="0" eaLnBrk="1" latinLnBrk="0" hangingPunct="1">
              <a:lnSpc>
                <a:spcPct val="90000"/>
              </a:lnSpc>
              <a:spcBef>
                <a:spcPct val="0"/>
              </a:spcBef>
              <a:buNone/>
              <a:defRPr sz="4500" b="0" i="0" kern="1200">
                <a:solidFill>
                  <a:schemeClr val="bg1"/>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US" sz="2400" dirty="0">
                <a:solidFill>
                  <a:schemeClr val="accent4">
                    <a:lumMod val="50000"/>
                  </a:schemeClr>
                </a:solidFill>
              </a:rPr>
              <a:t>Advocacy and self advocacy in action: </a:t>
            </a:r>
            <a:br>
              <a:rPr lang="en-US" sz="2400" dirty="0">
                <a:solidFill>
                  <a:schemeClr val="accent4">
                    <a:lumMod val="50000"/>
                  </a:schemeClr>
                </a:solidFill>
              </a:rPr>
            </a:br>
            <a:r>
              <a:rPr lang="en-US" sz="2400" dirty="0">
                <a:solidFill>
                  <a:schemeClr val="accent4">
                    <a:lumMod val="50000"/>
                  </a:schemeClr>
                </a:solidFill>
              </a:rPr>
              <a:t>Bringing kindness, acceptance, and inclusion into your school and community each day</a:t>
            </a:r>
          </a:p>
        </p:txBody>
      </p:sp>
    </p:spTree>
    <p:extLst>
      <p:ext uri="{BB962C8B-B14F-4D97-AF65-F5344CB8AC3E}">
        <p14:creationId xmlns:p14="http://schemas.microsoft.com/office/powerpoint/2010/main" val="224885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9926"/>
            <a:ext cx="7639050" cy="1555114"/>
          </a:xfrm>
        </p:spPr>
        <p:txBody>
          <a:bodyPr anchor="t" anchorCtr="0">
            <a:noAutofit/>
          </a:bodyPr>
          <a:lstStyle/>
          <a:p>
            <a:pPr algn="ctr">
              <a:lnSpc>
                <a:spcPct val="100000"/>
              </a:lnSpc>
              <a:spcAft>
                <a:spcPts val="600"/>
              </a:spcAft>
            </a:pPr>
            <a:r>
              <a:rPr lang="en-US" dirty="0"/>
              <a:t>Opinion Poll: </a:t>
            </a:r>
            <a:br>
              <a:rPr lang="en-US" dirty="0"/>
            </a:br>
            <a:r>
              <a:rPr lang="en-US" sz="2800" dirty="0"/>
              <a:t>When you see bullying, how does it </a:t>
            </a:r>
            <a:br>
              <a:rPr lang="en-US" sz="2800" dirty="0"/>
            </a:br>
            <a:r>
              <a:rPr lang="en-US" sz="2800" dirty="0"/>
              <a:t>make you feel?</a:t>
            </a:r>
          </a:p>
        </p:txBody>
      </p:sp>
      <p:sp>
        <p:nvSpPr>
          <p:cNvPr id="5" name="Slide Number Placeholder 4"/>
          <p:cNvSpPr>
            <a:spLocks noGrp="1"/>
          </p:cNvSpPr>
          <p:nvPr>
            <p:ph type="sldNum" sz="quarter" idx="12"/>
          </p:nvPr>
        </p:nvSpPr>
        <p:spPr/>
        <p:txBody>
          <a:bodyPr/>
          <a:lstStyle/>
          <a:p>
            <a:fld id="{64511984-BC28-4786-8C14-DA577790B261}" type="slidenum">
              <a:rPr lang="en-US" smtClean="0"/>
              <a:t>2</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7" name="Content Placeholder 2"/>
          <p:cNvSpPr>
            <a:spLocks noGrp="1"/>
          </p:cNvSpPr>
          <p:nvPr>
            <p:ph idx="1"/>
          </p:nvPr>
        </p:nvSpPr>
        <p:spPr>
          <a:xfrm>
            <a:off x="883920" y="2377440"/>
            <a:ext cx="7376160" cy="2844800"/>
          </a:xfrm>
        </p:spPr>
        <p:txBody>
          <a:bodyPr>
            <a:noAutofit/>
          </a:bodyPr>
          <a:lstStyle/>
          <a:p>
            <a:pPr>
              <a:spcBef>
                <a:spcPts val="600"/>
              </a:spcBef>
              <a:spcAft>
                <a:spcPts val="600"/>
              </a:spcAft>
              <a:buClr>
                <a:srgbClr val="762B85"/>
              </a:buClr>
            </a:pPr>
            <a:r>
              <a:rPr lang="en-US" sz="2400" dirty="0"/>
              <a:t>Sad</a:t>
            </a:r>
          </a:p>
          <a:p>
            <a:pPr>
              <a:spcBef>
                <a:spcPts val="600"/>
              </a:spcBef>
              <a:spcAft>
                <a:spcPts val="600"/>
              </a:spcAft>
              <a:buClr>
                <a:srgbClr val="762B85"/>
              </a:buClr>
            </a:pPr>
            <a:r>
              <a:rPr lang="en-US" sz="2400" dirty="0"/>
              <a:t>Scared</a:t>
            </a:r>
          </a:p>
          <a:p>
            <a:pPr>
              <a:spcBef>
                <a:spcPts val="600"/>
              </a:spcBef>
              <a:spcAft>
                <a:spcPts val="600"/>
              </a:spcAft>
              <a:buClr>
                <a:srgbClr val="762B85"/>
              </a:buClr>
            </a:pPr>
            <a:r>
              <a:rPr lang="en-US" sz="2400" dirty="0"/>
              <a:t>Angry</a:t>
            </a:r>
          </a:p>
          <a:p>
            <a:pPr>
              <a:spcBef>
                <a:spcPts val="600"/>
              </a:spcBef>
              <a:spcAft>
                <a:spcPts val="600"/>
              </a:spcAft>
              <a:buClr>
                <a:srgbClr val="762B85"/>
              </a:buClr>
            </a:pPr>
            <a:r>
              <a:rPr lang="en-US" sz="2400" dirty="0"/>
              <a:t>Disappointed</a:t>
            </a:r>
          </a:p>
          <a:p>
            <a:pPr>
              <a:spcBef>
                <a:spcPts val="600"/>
              </a:spcBef>
              <a:spcAft>
                <a:spcPts val="600"/>
              </a:spcAft>
              <a:buClr>
                <a:srgbClr val="762B85"/>
              </a:buClr>
            </a:pPr>
            <a:r>
              <a:rPr lang="en-US" sz="2400" dirty="0"/>
              <a:t>Frustrated</a:t>
            </a:r>
          </a:p>
          <a:p>
            <a:pPr>
              <a:spcBef>
                <a:spcPts val="600"/>
              </a:spcBef>
              <a:spcAft>
                <a:spcPts val="600"/>
              </a:spcAft>
              <a:buClr>
                <a:srgbClr val="762B85"/>
              </a:buClr>
            </a:pPr>
            <a:r>
              <a:rPr lang="en-US" sz="2400" dirty="0"/>
              <a:t>Confused</a:t>
            </a:r>
          </a:p>
        </p:txBody>
      </p:sp>
    </p:spTree>
    <p:extLst>
      <p:ext uri="{BB962C8B-B14F-4D97-AF65-F5344CB8AC3E}">
        <p14:creationId xmlns:p14="http://schemas.microsoft.com/office/powerpoint/2010/main" val="33112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8980"/>
            <a:ext cx="7886700" cy="1325563"/>
          </a:xfrm>
        </p:spPr>
        <p:txBody>
          <a:bodyPr anchor="t" anchorCtr="0"/>
          <a:lstStyle/>
          <a:p>
            <a:pPr algn="ctr"/>
            <a:r>
              <a:rPr lang="en-US" dirty="0"/>
              <a:t>Video: </a:t>
            </a:r>
            <a:br>
              <a:rPr lang="en-US" dirty="0"/>
            </a:br>
            <a:r>
              <a:rPr lang="en-US" sz="2400" dirty="0"/>
              <a:t>What Should You Do? </a:t>
            </a:r>
            <a:br>
              <a:rPr lang="en-US" sz="2400" dirty="0"/>
            </a:br>
            <a:r>
              <a:rPr lang="en-US" sz="2400" dirty="0"/>
              <a:t>Peer Advocacy</a:t>
            </a:r>
          </a:p>
        </p:txBody>
      </p:sp>
      <p:sp>
        <p:nvSpPr>
          <p:cNvPr id="5" name="Slide Number Placeholder 4"/>
          <p:cNvSpPr>
            <a:spLocks noGrp="1"/>
          </p:cNvSpPr>
          <p:nvPr>
            <p:ph type="sldNum" sz="quarter" idx="12"/>
          </p:nvPr>
        </p:nvSpPr>
        <p:spPr/>
        <p:txBody>
          <a:bodyPr/>
          <a:lstStyle/>
          <a:p>
            <a:fld id="{64511984-BC28-4786-8C14-DA577790B261}" type="slidenum">
              <a:rPr lang="en-US" smtClean="0"/>
              <a:t>3</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pic>
        <p:nvPicPr>
          <p:cNvPr id="10"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1600" y="2223050"/>
            <a:ext cx="6400800" cy="3600450"/>
          </a:xfrm>
        </p:spPr>
      </p:pic>
    </p:spTree>
    <p:extLst>
      <p:ext uri="{BB962C8B-B14F-4D97-AF65-F5344CB8AC3E}">
        <p14:creationId xmlns:p14="http://schemas.microsoft.com/office/powerpoint/2010/main" val="314181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0726"/>
            <a:ext cx="7886700" cy="1325563"/>
          </a:xfrm>
        </p:spPr>
        <p:txBody>
          <a:bodyPr anchor="t" anchorCtr="0"/>
          <a:lstStyle/>
          <a:p>
            <a:pPr algn="ctr"/>
            <a:r>
              <a:rPr lang="en-US" dirty="0"/>
              <a:t>Video: </a:t>
            </a:r>
            <a:br>
              <a:rPr lang="en-US" dirty="0"/>
            </a:br>
            <a:r>
              <a:rPr lang="en-US" sz="2400" dirty="0"/>
              <a:t>What Should You Do? </a:t>
            </a:r>
            <a:br>
              <a:rPr lang="en-US" sz="2400" dirty="0"/>
            </a:br>
            <a:r>
              <a:rPr lang="en-US" sz="2400" dirty="0"/>
              <a:t>Ways to Be There</a:t>
            </a:r>
          </a:p>
        </p:txBody>
      </p:sp>
      <p:sp>
        <p:nvSpPr>
          <p:cNvPr id="5" name="Slide Number Placeholder 4"/>
          <p:cNvSpPr>
            <a:spLocks noGrp="1"/>
          </p:cNvSpPr>
          <p:nvPr>
            <p:ph type="sldNum" sz="quarter" idx="12"/>
          </p:nvPr>
        </p:nvSpPr>
        <p:spPr/>
        <p:txBody>
          <a:bodyPr/>
          <a:lstStyle/>
          <a:p>
            <a:fld id="{64511984-BC28-4786-8C14-DA577790B261}" type="slidenum">
              <a:rPr lang="en-US" smtClean="0"/>
              <a:t>4</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pic>
        <p:nvPicPr>
          <p:cNvPr id="7"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1600" y="2421415"/>
            <a:ext cx="6400800" cy="3600450"/>
          </a:xfrm>
        </p:spPr>
      </p:pic>
    </p:spTree>
    <p:extLst>
      <p:ext uri="{BB962C8B-B14F-4D97-AF65-F5344CB8AC3E}">
        <p14:creationId xmlns:p14="http://schemas.microsoft.com/office/powerpoint/2010/main" val="32339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0406"/>
            <a:ext cx="7886700" cy="1325563"/>
          </a:xfrm>
        </p:spPr>
        <p:txBody>
          <a:bodyPr anchor="t" anchorCtr="0"/>
          <a:lstStyle/>
          <a:p>
            <a:pPr algn="ctr"/>
            <a:r>
              <a:rPr lang="en-US" dirty="0"/>
              <a:t>Video: </a:t>
            </a:r>
            <a:br>
              <a:rPr lang="en-US" dirty="0"/>
            </a:br>
            <a:r>
              <a:rPr lang="en-US" sz="2400" dirty="0"/>
              <a:t>What Should You Do? </a:t>
            </a:r>
            <a:br>
              <a:rPr lang="en-US" sz="2400" dirty="0"/>
            </a:br>
            <a:r>
              <a:rPr lang="en-US" sz="2400" dirty="0"/>
              <a:t>Inclusion!</a:t>
            </a:r>
          </a:p>
        </p:txBody>
      </p:sp>
      <p:sp>
        <p:nvSpPr>
          <p:cNvPr id="5" name="Slide Number Placeholder 4"/>
          <p:cNvSpPr>
            <a:spLocks noGrp="1"/>
          </p:cNvSpPr>
          <p:nvPr>
            <p:ph type="sldNum" sz="quarter" idx="12"/>
          </p:nvPr>
        </p:nvSpPr>
        <p:spPr/>
        <p:txBody>
          <a:bodyPr/>
          <a:lstStyle/>
          <a:p>
            <a:fld id="{64511984-BC28-4786-8C14-DA577790B261}" type="slidenum">
              <a:rPr lang="en-US" smtClean="0"/>
              <a:t>5</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pic>
        <p:nvPicPr>
          <p:cNvPr id="8" name="Picture 7">
            <a:hlinkClick r:id="rId3"/>
          </p:cNvPr>
          <p:cNvPicPr>
            <a:picLocks noChangeAspect="1"/>
          </p:cNvPicPr>
          <p:nvPr/>
        </p:nvPicPr>
        <p:blipFill rotWithShape="1">
          <a:blip r:embed="rId4"/>
          <a:srcRect l="49558" t="17011" r="23021" b="37434"/>
          <a:stretch/>
        </p:blipFill>
        <p:spPr>
          <a:xfrm>
            <a:off x="1315232" y="2068743"/>
            <a:ext cx="6513536" cy="3652119"/>
          </a:xfrm>
          <a:prstGeom prst="rect">
            <a:avLst/>
          </a:prstGeom>
        </p:spPr>
      </p:pic>
    </p:spTree>
    <p:extLst>
      <p:ext uri="{BB962C8B-B14F-4D97-AF65-F5344CB8AC3E}">
        <p14:creationId xmlns:p14="http://schemas.microsoft.com/office/powerpoint/2010/main" val="82075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0726"/>
            <a:ext cx="7886700" cy="1325563"/>
          </a:xfrm>
        </p:spPr>
        <p:txBody>
          <a:bodyPr anchor="t" anchorCtr="0"/>
          <a:lstStyle/>
          <a:p>
            <a:pPr algn="ctr"/>
            <a:r>
              <a:rPr lang="en-US" dirty="0"/>
              <a:t>Handout:</a:t>
            </a:r>
            <a:br>
              <a:rPr lang="en-US" dirty="0"/>
            </a:br>
            <a:r>
              <a:rPr lang="en-US" sz="2400" dirty="0"/>
              <a:t>Kindness Conversations </a:t>
            </a:r>
          </a:p>
        </p:txBody>
      </p:sp>
      <p:sp>
        <p:nvSpPr>
          <p:cNvPr id="5" name="Slide Number Placeholder 4"/>
          <p:cNvSpPr>
            <a:spLocks noGrp="1"/>
          </p:cNvSpPr>
          <p:nvPr>
            <p:ph type="sldNum" sz="quarter" idx="12"/>
          </p:nvPr>
        </p:nvSpPr>
        <p:spPr/>
        <p:txBody>
          <a:bodyPr/>
          <a:lstStyle/>
          <a:p>
            <a:fld id="{64511984-BC28-4786-8C14-DA577790B261}" type="slidenum">
              <a:rPr lang="en-US" smtClean="0"/>
              <a:t>6</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7" name="Content Placeholder 2"/>
          <p:cNvSpPr>
            <a:spLocks noGrp="1"/>
          </p:cNvSpPr>
          <p:nvPr>
            <p:ph idx="1"/>
          </p:nvPr>
        </p:nvSpPr>
        <p:spPr>
          <a:xfrm>
            <a:off x="876300" y="1717046"/>
            <a:ext cx="7391399" cy="4047262"/>
          </a:xfrm>
        </p:spPr>
        <p:txBody>
          <a:bodyPr>
            <a:spAutoFit/>
          </a:bodyPr>
          <a:lstStyle/>
          <a:p>
            <a:pPr marL="0" indent="0">
              <a:lnSpc>
                <a:spcPct val="100000"/>
              </a:lnSpc>
              <a:spcBef>
                <a:spcPts val="600"/>
              </a:spcBef>
              <a:spcAft>
                <a:spcPts val="600"/>
              </a:spcAft>
              <a:buNone/>
            </a:pPr>
            <a:r>
              <a:rPr lang="en-US" sz="1400" b="1" i="1" dirty="0"/>
              <a:t>Now its your turn to talk through “what should you do” in these real-life situations.</a:t>
            </a:r>
          </a:p>
          <a:p>
            <a:pPr marL="0" indent="0">
              <a:lnSpc>
                <a:spcPct val="100000"/>
              </a:lnSpc>
              <a:spcBef>
                <a:spcPts val="600"/>
              </a:spcBef>
              <a:spcAft>
                <a:spcPts val="600"/>
              </a:spcAft>
              <a:buNone/>
            </a:pPr>
            <a:r>
              <a:rPr lang="en-US" sz="2000" b="1" dirty="0">
                <a:solidFill>
                  <a:schemeClr val="bg1"/>
                </a:solidFill>
              </a:rPr>
              <a:t>Note Passing Gone Wrong </a:t>
            </a:r>
          </a:p>
          <a:p>
            <a:pPr marL="0" indent="0">
              <a:lnSpc>
                <a:spcPct val="100000"/>
              </a:lnSpc>
              <a:spcBef>
                <a:spcPts val="0"/>
              </a:spcBef>
              <a:spcAft>
                <a:spcPts val="600"/>
              </a:spcAft>
              <a:buNone/>
            </a:pPr>
            <a:r>
              <a:rPr lang="en-US" sz="1800" dirty="0"/>
              <a:t>In science class, you see a student write something on a piece of paper and pass it to another student. When the student gets the note, they read it and write more down on the note. That student then passes it to a different student who reads it, laughs, writes something down, and passes it on again. This happens several times until finally someone passes the note to you. </a:t>
            </a:r>
          </a:p>
          <a:p>
            <a:pPr marL="0" indent="0">
              <a:lnSpc>
                <a:spcPct val="100000"/>
              </a:lnSpc>
              <a:spcBef>
                <a:spcPts val="600"/>
              </a:spcBef>
              <a:spcAft>
                <a:spcPts val="600"/>
              </a:spcAft>
              <a:buNone/>
            </a:pPr>
            <a:r>
              <a:rPr lang="en-US" sz="1800" dirty="0"/>
              <a:t>When you open the note, you see at the top of the note, “Reasons why Taylor shouldn’t be at this school,” with a list of hurtful comments written about Taylor, who is in science class with you. Taylor is sometimes made fun of by others because some kids decided they didn’t like her.  What should you do?</a:t>
            </a:r>
          </a:p>
        </p:txBody>
      </p:sp>
    </p:spTree>
    <p:extLst>
      <p:ext uri="{BB962C8B-B14F-4D97-AF65-F5344CB8AC3E}">
        <p14:creationId xmlns:p14="http://schemas.microsoft.com/office/powerpoint/2010/main" val="108410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0726"/>
            <a:ext cx="7886700" cy="1325563"/>
          </a:xfrm>
        </p:spPr>
        <p:txBody>
          <a:bodyPr anchor="t" anchorCtr="0"/>
          <a:lstStyle/>
          <a:p>
            <a:pPr algn="ctr"/>
            <a:r>
              <a:rPr lang="en-US" dirty="0"/>
              <a:t>Handout:</a:t>
            </a:r>
            <a:br>
              <a:rPr lang="en-US" dirty="0"/>
            </a:br>
            <a:r>
              <a:rPr lang="en-US" sz="2400" dirty="0"/>
              <a:t>Kindness Conversations </a:t>
            </a:r>
          </a:p>
        </p:txBody>
      </p:sp>
      <p:sp>
        <p:nvSpPr>
          <p:cNvPr id="5" name="Slide Number Placeholder 4"/>
          <p:cNvSpPr>
            <a:spLocks noGrp="1"/>
          </p:cNvSpPr>
          <p:nvPr>
            <p:ph type="sldNum" sz="quarter" idx="12"/>
          </p:nvPr>
        </p:nvSpPr>
        <p:spPr/>
        <p:txBody>
          <a:bodyPr/>
          <a:lstStyle/>
          <a:p>
            <a:fld id="{64511984-BC28-4786-8C14-DA577790B261}" type="slidenum">
              <a:rPr lang="en-US" smtClean="0"/>
              <a:t>7</a:t>
            </a:fld>
            <a:endParaRPr lang="en-US"/>
          </a:p>
        </p:txBody>
      </p:sp>
      <p:sp>
        <p:nvSpPr>
          <p:cNvPr id="6" name="Footer Placeholder 2"/>
          <p:cNvSpPr>
            <a:spLocks noGrp="1"/>
          </p:cNvSpPr>
          <p:nvPr>
            <p:ph type="ftr" sz="quarter" idx="11"/>
          </p:nvPr>
        </p:nvSpPr>
        <p:spPr>
          <a:xfrm>
            <a:off x="1127760" y="6396991"/>
            <a:ext cx="4804410" cy="365125"/>
          </a:xfrm>
        </p:spPr>
        <p:txBody>
          <a:bodyPr/>
          <a:lstStyle/>
          <a:p>
            <a:r>
              <a:rPr lang="en-US" dirty="0"/>
              <a:t>PACER’s National Bullying Prevention Center ©2018</a:t>
            </a:r>
          </a:p>
        </p:txBody>
      </p:sp>
      <p:sp>
        <p:nvSpPr>
          <p:cNvPr id="7" name="Content Placeholder 2"/>
          <p:cNvSpPr>
            <a:spLocks noGrp="1"/>
          </p:cNvSpPr>
          <p:nvPr>
            <p:ph idx="1"/>
          </p:nvPr>
        </p:nvSpPr>
        <p:spPr>
          <a:xfrm>
            <a:off x="876300" y="1856105"/>
            <a:ext cx="7391399" cy="3139321"/>
          </a:xfrm>
        </p:spPr>
        <p:txBody>
          <a:bodyPr>
            <a:spAutoFit/>
          </a:bodyPr>
          <a:lstStyle/>
          <a:p>
            <a:pPr marL="0" indent="0">
              <a:lnSpc>
                <a:spcPct val="100000"/>
              </a:lnSpc>
              <a:spcBef>
                <a:spcPts val="600"/>
              </a:spcBef>
              <a:spcAft>
                <a:spcPts val="600"/>
              </a:spcAft>
              <a:buNone/>
            </a:pPr>
            <a:r>
              <a:rPr lang="en-US" sz="1400" b="1" i="1" dirty="0"/>
              <a:t>Now its your turn to talk through “what should you do” in these real-life situations.</a:t>
            </a:r>
          </a:p>
          <a:p>
            <a:pPr marL="0" indent="0">
              <a:lnSpc>
                <a:spcPct val="100000"/>
              </a:lnSpc>
              <a:spcBef>
                <a:spcPts val="600"/>
              </a:spcBef>
              <a:spcAft>
                <a:spcPts val="600"/>
              </a:spcAft>
              <a:buNone/>
            </a:pPr>
            <a:r>
              <a:rPr lang="en-US" sz="2000" b="1" dirty="0">
                <a:solidFill>
                  <a:schemeClr val="bg1"/>
                </a:solidFill>
              </a:rPr>
              <a:t>Laughing when it’s not funny</a:t>
            </a:r>
          </a:p>
          <a:p>
            <a:pPr marL="0" indent="0">
              <a:lnSpc>
                <a:spcPct val="100000"/>
              </a:lnSpc>
              <a:spcBef>
                <a:spcPts val="600"/>
              </a:spcBef>
              <a:spcAft>
                <a:spcPts val="600"/>
              </a:spcAft>
              <a:buNone/>
            </a:pPr>
            <a:r>
              <a:rPr lang="en-US" sz="1800" dirty="0"/>
              <a:t>There’s a girl in your class named Maria. It’s not always easy to understand what Maria says. Whenever she talks in class, another student named Luke makes fun of her. During class today, Maria was sharing her favorite part of the book your class just read. Luke started to repeat what she said in an exaggerated way for the whole class to hear and many students laughed, including some of your friends. You see that Maria was not sure why some people were laughing and you feel upset about what’s happened.  What should you do? </a:t>
            </a:r>
          </a:p>
        </p:txBody>
      </p:sp>
    </p:spTree>
    <p:extLst>
      <p:ext uri="{BB962C8B-B14F-4D97-AF65-F5344CB8AC3E}">
        <p14:creationId xmlns:p14="http://schemas.microsoft.com/office/powerpoint/2010/main" val="98943024"/>
      </p:ext>
    </p:extLst>
  </p:cSld>
  <p:clrMapOvr>
    <a:masterClrMapping/>
  </p:clrMapOvr>
</p:sld>
</file>

<file path=ppt/theme/theme1.xml><?xml version="1.0" encoding="utf-8"?>
<a:theme xmlns:a="http://schemas.openxmlformats.org/drawingml/2006/main" name="PF-Them">
  <a:themeElements>
    <a:clrScheme name="PF Palette">
      <a:dk1>
        <a:srgbClr val="4D2B6D"/>
      </a:dk1>
      <a:lt1>
        <a:srgbClr val="FFFFFF"/>
      </a:lt1>
      <a:dk2>
        <a:srgbClr val="58225F"/>
      </a:dk2>
      <a:lt2>
        <a:srgbClr val="FFE32B"/>
      </a:lt2>
      <a:accent1>
        <a:srgbClr val="EEEAC6"/>
      </a:accent1>
      <a:accent2>
        <a:srgbClr val="8B2D7D"/>
      </a:accent2>
      <a:accent3>
        <a:srgbClr val="A1A6A9"/>
      </a:accent3>
      <a:accent4>
        <a:srgbClr val="3A3F45"/>
      </a:accent4>
      <a:accent5>
        <a:srgbClr val="C9A6CC"/>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PF-Theme</Template>
  <TotalTime>9580</TotalTime>
  <Words>419</Words>
  <Application>Microsoft Office PowerPoint</Application>
  <PresentationFormat>Letter Paper (8.5x11 in)</PresentationFormat>
  <Paragraphs>61</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PF-Them</vt:lpstr>
      <vt:lpstr>Bullying Prevention 101</vt:lpstr>
      <vt:lpstr>Judgement Free Generation</vt:lpstr>
      <vt:lpstr>Opinion Poll:  When you see bullying, how does it  make you feel?</vt:lpstr>
      <vt:lpstr>Video:  What Should You Do?  Peer Advocacy</vt:lpstr>
      <vt:lpstr>Video:  What Should You Do?  Ways to Be There</vt:lpstr>
      <vt:lpstr>Video:  What Should You Do?  Inclusion!</vt:lpstr>
      <vt:lpstr>Handout: Kindness Conversations </vt:lpstr>
      <vt:lpstr>Handout: Kindness Conversations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101:</dc:title>
  <dc:creator>Carly Danielson</dc:creator>
  <cp:lastModifiedBy>Julie Hertzog</cp:lastModifiedBy>
  <cp:revision>145</cp:revision>
  <cp:lastPrinted>2018-04-13T22:00:55Z</cp:lastPrinted>
  <dcterms:created xsi:type="dcterms:W3CDTF">2018-03-22T15:45:55Z</dcterms:created>
  <dcterms:modified xsi:type="dcterms:W3CDTF">2018-09-10T20:11:33Z</dcterms:modified>
</cp:coreProperties>
</file>