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9" r:id="rId4"/>
    <p:sldId id="260" r:id="rId5"/>
    <p:sldId id="261" r:id="rId6"/>
    <p:sldId id="302" r:id="rId7"/>
    <p:sldId id="305" r:id="rId8"/>
    <p:sldId id="265" r:id="rId9"/>
    <p:sldId id="266" r:id="rId10"/>
    <p:sldId id="267" r:id="rId11"/>
    <p:sldId id="264" r:id="rId12"/>
    <p:sldId id="271" r:id="rId13"/>
    <p:sldId id="306" r:id="rId14"/>
    <p:sldId id="307" r:id="rId15"/>
    <p:sldId id="308" r:id="rId16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pos="552" userDrawn="1">
          <p15:clr>
            <a:srgbClr val="A4A3A4"/>
          </p15:clr>
        </p15:guide>
        <p15:guide id="5" pos="5208" userDrawn="1">
          <p15:clr>
            <a:srgbClr val="A4A3A4"/>
          </p15:clr>
        </p15:guide>
        <p15:guide id="6" orient="horz" pos="120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ublic User" initials="PU" lastIdx="5" clrIdx="0"/>
  <p:cmAuthor id="1" name="Grechko, Elise" initials="GE" lastIdx="7" clrIdx="1">
    <p:extLst/>
  </p:cmAuthor>
  <p:cmAuthor id="2" name="Erhard, Anne" initials="EA" lastIdx="1" clrIdx="2">
    <p:extLst/>
  </p:cmAuthor>
  <p:cmAuthor id="3" name="Julie Hertzog" initials="JH" lastIdx="15" clrIdx="3">
    <p:extLst/>
  </p:cmAuthor>
  <p:cmAuthor id="4" name="Carly Danielson" initials="CD" lastIdx="2" clrIdx="4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2B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59" autoAdjust="0"/>
    <p:restoredTop sz="65611" autoAdjust="0"/>
  </p:normalViewPr>
  <p:slideViewPr>
    <p:cSldViewPr snapToGrid="0">
      <p:cViewPr varScale="1">
        <p:scale>
          <a:sx n="74" d="100"/>
          <a:sy n="74" d="100"/>
        </p:scale>
        <p:origin x="822" y="60"/>
      </p:cViewPr>
      <p:guideLst>
        <p:guide orient="horz" pos="528"/>
        <p:guide pos="2880"/>
        <p:guide pos="552"/>
        <p:guide pos="5208"/>
        <p:guide orient="horz" pos="120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5C5CA-E5CC-42CD-B3AE-B3FB787EA3B8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C124D3-C864-48A5-90D4-68F556C48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185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F671C-9EB5-4478-8B71-7620FB32D273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594CE-FCC4-4097-800C-41DDB14E8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08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594CE-FCC4-4097-800C-41DDB14E888B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219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594CE-FCC4-4097-800C-41DDB14E888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450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594CE-FCC4-4097-800C-41DDB14E888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9019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594CE-FCC4-4097-800C-41DDB14E888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266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594CE-FCC4-4097-800C-41DDB14E888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03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594CE-FCC4-4097-800C-41DDB14E88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84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594CE-FCC4-4097-800C-41DDB14E888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14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594CE-FCC4-4097-800C-41DDB14E888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60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594CE-FCC4-4097-800C-41DDB14E888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16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594CE-FCC4-4097-800C-41DDB14E888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6746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594CE-FCC4-4097-800C-41DDB14E888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939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594CE-FCC4-4097-800C-41DDB14E888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74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594CE-FCC4-4097-800C-41DDB14E888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89560" y="269240"/>
            <a:ext cx="8564880" cy="6319520"/>
          </a:xfrm>
          <a:prstGeom prst="rect">
            <a:avLst/>
          </a:prstGeom>
          <a:noFill/>
          <a:ln w="38100">
            <a:solidFill>
              <a:srgbClr val="762B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2123440" y="6268720"/>
            <a:ext cx="4897120" cy="4673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1203325" y="2690153"/>
            <a:ext cx="6737350" cy="561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1203325" y="3251201"/>
            <a:ext cx="6737350" cy="39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>
                <a:solidFill>
                  <a:schemeClr val="accent4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2888" y="5465681"/>
            <a:ext cx="896152" cy="864398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2493645" y="6390640"/>
            <a:ext cx="3875063" cy="370332"/>
            <a:chOff x="2625725" y="6380480"/>
            <a:chExt cx="3875063" cy="370332"/>
          </a:xfrm>
        </p:grpSpPr>
        <p:sp>
          <p:nvSpPr>
            <p:cNvPr id="13" name="Text Placeholder 2"/>
            <p:cNvSpPr txBox="1">
              <a:spLocks/>
            </p:cNvSpPr>
            <p:nvPr userDrawn="1"/>
          </p:nvSpPr>
          <p:spPr>
            <a:xfrm>
              <a:off x="2625725" y="6441441"/>
              <a:ext cx="2637155" cy="26415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/>
                <a:buNone/>
                <a:defRPr sz="1800" b="0" i="0" kern="1200">
                  <a:solidFill>
                    <a:schemeClr val="accent4">
                      <a:lumMod val="60000"/>
                      <a:lumOff val="40000"/>
                    </a:schemeClr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/>
                <a:buNone/>
                <a:defRPr sz="1800" b="0" i="0" kern="1200">
                  <a:solidFill>
                    <a:schemeClr val="accent4">
                      <a:lumMod val="75000"/>
                    </a:schemeClr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/>
                <a:buNone/>
                <a:defRPr sz="1800" b="0" i="0" kern="1200">
                  <a:solidFill>
                    <a:schemeClr val="accent4">
                      <a:lumMod val="75000"/>
                    </a:schemeClr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/>
                <a:buNone/>
                <a:defRPr sz="1800" b="0" i="0" kern="1200">
                  <a:solidFill>
                    <a:schemeClr val="accent4">
                      <a:lumMod val="75000"/>
                    </a:schemeClr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/>
                <a:buNone/>
                <a:defRPr sz="1800" b="0" i="0" kern="1200">
                  <a:solidFill>
                    <a:schemeClr val="accent4">
                      <a:lumMod val="75000"/>
                    </a:schemeClr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dirty="0"/>
                <a:t>Made possible with the</a:t>
              </a:r>
              <a:r>
                <a:rPr lang="en-US" sz="1100" baseline="0" dirty="0"/>
                <a:t> support from</a:t>
              </a:r>
              <a:endParaRPr lang="en-US" sz="1100" dirty="0"/>
            </a:p>
          </p:txBody>
        </p:sp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25130" y="6380480"/>
              <a:ext cx="1175658" cy="3703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8224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1984-BC28-4786-8C14-DA577790B26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68400" y="6396991"/>
            <a:ext cx="4804410" cy="365125"/>
          </a:xfrm>
        </p:spPr>
        <p:txBody>
          <a:bodyPr/>
          <a:lstStyle/>
          <a:p>
            <a:r>
              <a:rPr lang="en-US"/>
              <a:t>PACER’s National Bullying Prevention Center ©2018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68" y="6370319"/>
            <a:ext cx="421743" cy="4067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1984-BC28-4786-8C14-DA577790B26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68400" y="6396991"/>
            <a:ext cx="4804410" cy="365125"/>
          </a:xfrm>
        </p:spPr>
        <p:txBody>
          <a:bodyPr/>
          <a:lstStyle/>
          <a:p>
            <a:r>
              <a:rPr lang="en-US"/>
              <a:t>PACER’s National Bullying Prevention Center ©2018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68" y="6370319"/>
            <a:ext cx="421743" cy="4067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1984-BC28-4786-8C14-DA577790B26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68400" y="6396991"/>
            <a:ext cx="4804410" cy="365125"/>
          </a:xfrm>
        </p:spPr>
        <p:txBody>
          <a:bodyPr/>
          <a:lstStyle/>
          <a:p>
            <a:r>
              <a:rPr lang="en-US"/>
              <a:t>PACER’s National Bullying Prevention Center ©2018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68" y="6370319"/>
            <a:ext cx="421743" cy="4067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PACER’s National Bullying Prevention Center ©2018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1984-BC28-4786-8C14-DA577790B26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68" y="6370319"/>
            <a:ext cx="421743" cy="4067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762B85"/>
              </a:buClr>
              <a:defRPr/>
            </a:lvl1pPr>
            <a:lvl2pPr>
              <a:buClr>
                <a:srgbClr val="762B85"/>
              </a:buClr>
              <a:defRPr/>
            </a:lvl2pPr>
            <a:lvl3pPr>
              <a:buClr>
                <a:srgbClr val="762B85"/>
              </a:buClr>
              <a:defRPr/>
            </a:lvl3pPr>
            <a:lvl4pPr>
              <a:buClr>
                <a:srgbClr val="762B85"/>
              </a:buClr>
              <a:defRPr/>
            </a:lvl4pPr>
            <a:lvl5pPr>
              <a:buClr>
                <a:srgbClr val="762B85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1984-BC28-4786-8C14-DA577790B26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68400" y="6396991"/>
            <a:ext cx="4804410" cy="365125"/>
          </a:xfrm>
        </p:spPr>
        <p:txBody>
          <a:bodyPr/>
          <a:lstStyle/>
          <a:p>
            <a:r>
              <a:rPr lang="en-US"/>
              <a:t>PACER’s National Bullying Prevention Center ©2018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68" y="6370319"/>
            <a:ext cx="421743" cy="4067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1984-BC28-4786-8C14-DA577790B26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68400" y="6396991"/>
            <a:ext cx="4804410" cy="365125"/>
          </a:xfrm>
        </p:spPr>
        <p:txBody>
          <a:bodyPr/>
          <a:lstStyle/>
          <a:p>
            <a:r>
              <a:rPr lang="en-US"/>
              <a:t>PACER’s National Bullying Prevention Center ©2018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68" y="6370319"/>
            <a:ext cx="421743" cy="4067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1984-BC28-4786-8C14-DA577790B26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68400" y="6396991"/>
            <a:ext cx="4804410" cy="365125"/>
          </a:xfrm>
        </p:spPr>
        <p:txBody>
          <a:bodyPr/>
          <a:lstStyle/>
          <a:p>
            <a:r>
              <a:rPr lang="en-US"/>
              <a:t>PACER’s National Bullying Prevention Center ©2018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68" y="6370319"/>
            <a:ext cx="421743" cy="4067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1984-BC28-4786-8C14-DA577790B26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68400" y="6396991"/>
            <a:ext cx="4804410" cy="365125"/>
          </a:xfrm>
        </p:spPr>
        <p:txBody>
          <a:bodyPr/>
          <a:lstStyle/>
          <a:p>
            <a:r>
              <a:rPr lang="en-US"/>
              <a:t>PACER’s National Bullying Prevention Center ©2018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68" y="6370319"/>
            <a:ext cx="421743" cy="4067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1984-BC28-4786-8C14-DA577790B26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68400" y="6396991"/>
            <a:ext cx="4804410" cy="365125"/>
          </a:xfrm>
        </p:spPr>
        <p:txBody>
          <a:bodyPr/>
          <a:lstStyle/>
          <a:p>
            <a:r>
              <a:rPr lang="en-US"/>
              <a:t>PACER’s National Bullying Prevention Center ©2018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68" y="6370319"/>
            <a:ext cx="421743" cy="4067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1984-BC28-4786-8C14-DA577790B26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68400" y="6396991"/>
            <a:ext cx="4804410" cy="365125"/>
          </a:xfrm>
        </p:spPr>
        <p:txBody>
          <a:bodyPr/>
          <a:lstStyle/>
          <a:p>
            <a:r>
              <a:rPr lang="en-US"/>
              <a:t>PACER’s National Bullying Prevention Center ©2018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68" y="6370319"/>
            <a:ext cx="421743" cy="4067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1984-BC28-4786-8C14-DA577790B26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68400" y="6396991"/>
            <a:ext cx="4804410" cy="365125"/>
          </a:xfrm>
        </p:spPr>
        <p:txBody>
          <a:bodyPr/>
          <a:lstStyle/>
          <a:p>
            <a:r>
              <a:rPr lang="en-US"/>
              <a:t>PACER’s National Bullying Prevention Center ©2018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68" y="6370319"/>
            <a:ext cx="421743" cy="406799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89560" y="269240"/>
            <a:ext cx="8564880" cy="6319520"/>
          </a:xfrm>
          <a:prstGeom prst="rect">
            <a:avLst/>
          </a:prstGeom>
          <a:noFill/>
          <a:ln w="38100">
            <a:solidFill>
              <a:srgbClr val="762B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08000" y="6268720"/>
            <a:ext cx="3505200" cy="4673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8483600" y="3195320"/>
            <a:ext cx="660400" cy="4673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68400" y="6396991"/>
            <a:ext cx="4804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r>
              <a:rPr lang="en-US"/>
              <a:t>PACER’s National Bullying Prevention Center ©2018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4880" y="3169920"/>
            <a:ext cx="599440" cy="4673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latin typeface="+mn-lt"/>
              </a:defRPr>
            </a:lvl1pPr>
          </a:lstStyle>
          <a:p>
            <a:fld id="{64511984-BC28-4786-8C14-DA577790B26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0060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bg1"/>
          </a:solidFill>
          <a:latin typeface="Arial" charset="0"/>
          <a:ea typeface="Arial" charset="0"/>
          <a:cs typeface="Arial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b="0" i="0" kern="1200">
          <a:solidFill>
            <a:schemeClr val="accent4">
              <a:lumMod val="75000"/>
            </a:schemeClr>
          </a:solidFill>
          <a:latin typeface="Arial" charset="0"/>
          <a:ea typeface="Arial" charset="0"/>
          <a:cs typeface="Arial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b="0" i="0" kern="1200">
          <a:solidFill>
            <a:schemeClr val="accent4">
              <a:lumMod val="75000"/>
            </a:schemeClr>
          </a:solidFill>
          <a:latin typeface="Arial" charset="0"/>
          <a:ea typeface="Arial" charset="0"/>
          <a:cs typeface="Arial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b="0" i="0" kern="1200">
          <a:solidFill>
            <a:schemeClr val="accent4">
              <a:lumMod val="75000"/>
            </a:schemeClr>
          </a:solidFill>
          <a:latin typeface="Arial" charset="0"/>
          <a:ea typeface="Arial" charset="0"/>
          <a:cs typeface="Arial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b="0" i="0" kern="1200">
          <a:solidFill>
            <a:schemeClr val="accent4">
              <a:lumMod val="75000"/>
            </a:schemeClr>
          </a:solidFill>
          <a:latin typeface="Arial" charset="0"/>
          <a:ea typeface="Arial" charset="0"/>
          <a:cs typeface="Arial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b="0" i="0" kern="1200">
          <a:solidFill>
            <a:schemeClr val="accent4">
              <a:lumMod val="75000"/>
            </a:schemeClr>
          </a:solidFill>
          <a:latin typeface="Arial" charset="0"/>
          <a:ea typeface="Arial" charset="0"/>
          <a:cs typeface="Arial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mMmL1Mo2SNI" TargetMode="Externa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3325" y="2751113"/>
            <a:ext cx="6737350" cy="561047"/>
          </a:xfrm>
        </p:spPr>
        <p:txBody>
          <a:bodyPr>
            <a:noAutofit/>
          </a:bodyPr>
          <a:lstStyle/>
          <a:p>
            <a:r>
              <a:rPr lang="en-US" sz="4400" dirty="0"/>
              <a:t>Bullying Prevention 101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143000" y="3328353"/>
            <a:ext cx="6858000" cy="52228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 guide for middle and high school students</a:t>
            </a:r>
          </a:p>
        </p:txBody>
      </p:sp>
    </p:spTree>
    <p:extLst>
      <p:ext uri="{BB962C8B-B14F-4D97-AF65-F5344CB8AC3E}">
        <p14:creationId xmlns:p14="http://schemas.microsoft.com/office/powerpoint/2010/main" val="3898728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61367"/>
            <a:ext cx="7886700" cy="894714"/>
          </a:xfrm>
        </p:spPr>
        <p:txBody>
          <a:bodyPr anchor="t" anchorCtr="0"/>
          <a:lstStyle/>
          <a:p>
            <a:pPr algn="ctr"/>
            <a:r>
              <a:rPr lang="en-US" dirty="0"/>
              <a:t>Who is Involved?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400657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dirty="0"/>
              <a:t>Everyone!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TARGET</a:t>
            </a:r>
            <a:r>
              <a:rPr lang="en-US" dirty="0"/>
              <a:t> = The person targeted by the bullying behavior.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PERSON WHO BULLIES </a:t>
            </a:r>
            <a:r>
              <a:rPr lang="en-US" dirty="0"/>
              <a:t>= The person(s) directing the behavior toward the target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WITNESS OR BYSTANDERS </a:t>
            </a:r>
            <a:r>
              <a:rPr lang="en-US" dirty="0"/>
              <a:t>= Those witnessing the behavior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1984-BC28-4786-8C14-DA577790B261}" type="slidenum">
              <a:rPr lang="en-US" smtClean="0"/>
              <a:t>9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27760" y="6396991"/>
            <a:ext cx="4804410" cy="365125"/>
          </a:xfrm>
        </p:spPr>
        <p:txBody>
          <a:bodyPr/>
          <a:lstStyle/>
          <a:p>
            <a:r>
              <a:rPr lang="en-US" dirty="0"/>
              <a:t>PACER’s National Bullying Prevention Center ©2018</a:t>
            </a:r>
          </a:p>
        </p:txBody>
      </p:sp>
    </p:spTree>
    <p:extLst>
      <p:ext uri="{BB962C8B-B14F-4D97-AF65-F5344CB8AC3E}">
        <p14:creationId xmlns:p14="http://schemas.microsoft.com/office/powerpoint/2010/main" val="2986403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51206"/>
            <a:ext cx="7886700" cy="1325563"/>
          </a:xfrm>
        </p:spPr>
        <p:txBody>
          <a:bodyPr anchor="t" anchorCtr="0"/>
          <a:lstStyle/>
          <a:p>
            <a:pPr algn="ctr"/>
            <a:r>
              <a:rPr lang="en-US" dirty="0"/>
              <a:t>Why do we use “target” vs. “victim” and “person who bullies” vs. “bully”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1984-BC28-4786-8C14-DA577790B261}" type="slidenum">
              <a:rPr lang="en-US" smtClean="0"/>
              <a:t>10</a:t>
            </a:fld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27760" y="6396991"/>
            <a:ext cx="4804410" cy="365125"/>
          </a:xfrm>
        </p:spPr>
        <p:txBody>
          <a:bodyPr/>
          <a:lstStyle/>
          <a:p>
            <a:r>
              <a:rPr lang="en-US" dirty="0"/>
              <a:t>PACER’s National Bullying Prevention Center ©2018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2272665"/>
            <a:ext cx="7639050" cy="3216265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Use terms which focus on an individual’s behavior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Avoid using terms which label an individual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Use this: </a:t>
            </a:r>
            <a:r>
              <a:rPr lang="en-US" b="1" dirty="0">
                <a:solidFill>
                  <a:schemeClr val="bg1"/>
                </a:solidFill>
              </a:rPr>
              <a:t>HE’s A TARGET OF BULLYING</a:t>
            </a:r>
            <a:r>
              <a:rPr lang="en-US" dirty="0"/>
              <a:t>.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Not this: He’s a victim of bullying.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Use this: </a:t>
            </a:r>
            <a:r>
              <a:rPr lang="en-US" b="1" dirty="0">
                <a:solidFill>
                  <a:schemeClr val="bg1"/>
                </a:solidFill>
              </a:rPr>
              <a:t>SHE’s SOMEONE WHO BULLIES</a:t>
            </a:r>
            <a:r>
              <a:rPr lang="en-US" dirty="0"/>
              <a:t>.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/>
              <a:t>Not this: She’s a bully.</a:t>
            </a:r>
          </a:p>
        </p:txBody>
      </p:sp>
    </p:spTree>
    <p:extLst>
      <p:ext uri="{BB962C8B-B14F-4D97-AF65-F5344CB8AC3E}">
        <p14:creationId xmlns:p14="http://schemas.microsoft.com/office/powerpoint/2010/main" val="4193785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1984-BC28-4786-8C14-DA577790B261}" type="slidenum">
              <a:rPr lang="en-US" smtClean="0"/>
              <a:t>11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835785"/>
            <a:ext cx="7639050" cy="2923877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sz="2400" dirty="0"/>
              <a:t>Students who are bullied often don’t want to go to school.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sz="2400" dirty="0"/>
              <a:t>Those who witness bullying often express that they feel less safe at school.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sz="2400" dirty="0"/>
              <a:t>Those who bully are also at risk for emotional and physical health issues. 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8650" y="751207"/>
            <a:ext cx="7886700" cy="1128394"/>
          </a:xfrm>
        </p:spPr>
        <p:txBody>
          <a:bodyPr anchor="t" anchorCtr="0"/>
          <a:lstStyle/>
          <a:p>
            <a:pPr algn="ctr"/>
            <a:r>
              <a:rPr lang="en-US" dirty="0"/>
              <a:t>Why Does Bullying Prevention Matter? </a:t>
            </a:r>
            <a:endParaRPr lang="en-US" sz="24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27760" y="6396991"/>
            <a:ext cx="4804410" cy="365125"/>
          </a:xfrm>
        </p:spPr>
        <p:txBody>
          <a:bodyPr/>
          <a:lstStyle/>
          <a:p>
            <a:r>
              <a:rPr lang="en-US" dirty="0"/>
              <a:t>PACER’s National Bullying Prevention Center ©2018</a:t>
            </a:r>
          </a:p>
        </p:txBody>
      </p:sp>
    </p:spTree>
    <p:extLst>
      <p:ext uri="{BB962C8B-B14F-4D97-AF65-F5344CB8AC3E}">
        <p14:creationId xmlns:p14="http://schemas.microsoft.com/office/powerpoint/2010/main" val="1748421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1984-BC28-4786-8C14-DA577790B261}" type="slidenum">
              <a:rPr lang="en-US" smtClean="0"/>
              <a:t>12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76300" y="2078454"/>
            <a:ext cx="7391400" cy="2195473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400" dirty="0"/>
              <a:t>There are many well-know expression that characterize, describe, and portray bullying. </a:t>
            </a: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400" dirty="0"/>
              <a:t>Read the handout with a few of the more often repeated phrases, followed by a response to each statement and insight into the real story.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27760" y="6396991"/>
            <a:ext cx="4804410" cy="365125"/>
          </a:xfrm>
        </p:spPr>
        <p:txBody>
          <a:bodyPr/>
          <a:lstStyle/>
          <a:p>
            <a:r>
              <a:rPr lang="en-US" dirty="0"/>
              <a:t>PACER’s National Bullying Prevention Center ©2018</a:t>
            </a:r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359B254D-78BB-420C-8C66-181157C9CA60}"/>
              </a:ext>
            </a:extLst>
          </p:cNvPr>
          <p:cNvSpPr txBox="1">
            <a:spLocks/>
          </p:cNvSpPr>
          <p:nvPr/>
        </p:nvSpPr>
        <p:spPr>
          <a:xfrm>
            <a:off x="628650" y="761367"/>
            <a:ext cx="7886700" cy="98615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/>
              <a:t>Handout:</a:t>
            </a:r>
            <a:br>
              <a:rPr lang="en-US" dirty="0"/>
            </a:br>
            <a:r>
              <a:rPr lang="en-US" sz="2700" dirty="0"/>
              <a:t>Common Points of View</a:t>
            </a:r>
          </a:p>
        </p:txBody>
      </p:sp>
    </p:spTree>
    <p:extLst>
      <p:ext uri="{BB962C8B-B14F-4D97-AF65-F5344CB8AC3E}">
        <p14:creationId xmlns:p14="http://schemas.microsoft.com/office/powerpoint/2010/main" val="2037692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1984-BC28-4786-8C14-DA577790B261}" type="slidenum">
              <a:rPr lang="en-US" smtClean="0"/>
              <a:t>13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8650" y="761367"/>
            <a:ext cx="7886700" cy="986154"/>
          </a:xfrm>
        </p:spPr>
        <p:txBody>
          <a:bodyPr anchor="t" anchorCtr="0">
            <a:noAutofit/>
          </a:bodyPr>
          <a:lstStyle/>
          <a:p>
            <a:pPr algn="ctr"/>
            <a:r>
              <a:rPr lang="en-US" dirty="0"/>
              <a:t>Checklist:</a:t>
            </a:r>
            <a:br>
              <a:rPr lang="en-US" dirty="0"/>
            </a:br>
            <a:r>
              <a:rPr lang="en-US" sz="2700" dirty="0"/>
              <a:t>Are you being bullied? 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27760" y="6396991"/>
            <a:ext cx="4804410" cy="365125"/>
          </a:xfrm>
        </p:spPr>
        <p:txBody>
          <a:bodyPr/>
          <a:lstStyle/>
          <a:p>
            <a:r>
              <a:rPr lang="en-US" dirty="0"/>
              <a:t>PACER’s National Bullying Prevention Center ©2018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8771CAA-EA3B-42D2-B995-E3E2DF9CF662}"/>
              </a:ext>
            </a:extLst>
          </p:cNvPr>
          <p:cNvSpPr txBox="1">
            <a:spLocks/>
          </p:cNvSpPr>
          <p:nvPr/>
        </p:nvSpPr>
        <p:spPr>
          <a:xfrm>
            <a:off x="876300" y="2078454"/>
            <a:ext cx="7391400" cy="18261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762B85"/>
              </a:buClr>
              <a:buFont typeface="Arial"/>
              <a:buChar char="•"/>
              <a:defRPr sz="2100" b="0" i="0" kern="1200">
                <a:solidFill>
                  <a:schemeClr val="accent4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762B85"/>
              </a:buClr>
              <a:buFont typeface="Arial"/>
              <a:buChar char="•"/>
              <a:defRPr sz="1800" b="0" i="0" kern="1200">
                <a:solidFill>
                  <a:schemeClr val="accent4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762B85"/>
              </a:buClr>
              <a:buFont typeface="Arial"/>
              <a:buChar char="•"/>
              <a:defRPr sz="1500" b="0" i="0" kern="1200">
                <a:solidFill>
                  <a:schemeClr val="accent4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762B85"/>
              </a:buClr>
              <a:buFont typeface="Arial"/>
              <a:buChar char="•"/>
              <a:defRPr sz="1350" b="0" i="0" kern="1200">
                <a:solidFill>
                  <a:schemeClr val="accent4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762B85"/>
              </a:buClr>
              <a:buFont typeface="Arial"/>
              <a:buChar char="•"/>
              <a:defRPr sz="1350" b="0" i="0" kern="1200">
                <a:solidFill>
                  <a:schemeClr val="accent4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400" dirty="0"/>
              <a:t>Bullying can happen to anyone —</a:t>
            </a:r>
            <a:br>
              <a:rPr lang="en-US" sz="2400" dirty="0"/>
            </a:br>
            <a:r>
              <a:rPr lang="en-US" sz="2400" dirty="0"/>
              <a:t>and its not always so simple to recognize. </a:t>
            </a: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400" dirty="0"/>
              <a:t>Read the statements on the handout and check any boxes that you think might apply to you.</a:t>
            </a:r>
          </a:p>
        </p:txBody>
      </p:sp>
    </p:spTree>
    <p:extLst>
      <p:ext uri="{BB962C8B-B14F-4D97-AF65-F5344CB8AC3E}">
        <p14:creationId xmlns:p14="http://schemas.microsoft.com/office/powerpoint/2010/main" val="1695844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1984-BC28-4786-8C14-DA577790B261}" type="slidenum">
              <a:rPr lang="en-US" smtClean="0"/>
              <a:t>14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8650" y="761367"/>
            <a:ext cx="7886700" cy="986154"/>
          </a:xfrm>
        </p:spPr>
        <p:txBody>
          <a:bodyPr anchor="t" anchorCtr="0">
            <a:noAutofit/>
          </a:bodyPr>
          <a:lstStyle/>
          <a:p>
            <a:pPr algn="ctr"/>
            <a:r>
              <a:rPr lang="en-US" dirty="0"/>
              <a:t>Checklist:</a:t>
            </a:r>
            <a:br>
              <a:rPr lang="en-US" dirty="0"/>
            </a:br>
            <a:r>
              <a:rPr lang="en-US" sz="2700" dirty="0"/>
              <a:t>Do you bully?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27760" y="6396991"/>
            <a:ext cx="4804410" cy="365125"/>
          </a:xfrm>
        </p:spPr>
        <p:txBody>
          <a:bodyPr/>
          <a:lstStyle/>
          <a:p>
            <a:r>
              <a:rPr lang="en-US" dirty="0"/>
              <a:t>PACER’s National Bullying Prevention Center ©2018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91142F9-FB9E-4A03-89DD-391075007096}"/>
              </a:ext>
            </a:extLst>
          </p:cNvPr>
          <p:cNvSpPr txBox="1">
            <a:spLocks/>
          </p:cNvSpPr>
          <p:nvPr/>
        </p:nvSpPr>
        <p:spPr>
          <a:xfrm>
            <a:off x="876300" y="2078454"/>
            <a:ext cx="7391400" cy="219547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762B85"/>
              </a:buClr>
              <a:buFont typeface="Arial"/>
              <a:buChar char="•"/>
              <a:defRPr sz="2100" b="0" i="0" kern="1200">
                <a:solidFill>
                  <a:schemeClr val="accent4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762B85"/>
              </a:buClr>
              <a:buFont typeface="Arial"/>
              <a:buChar char="•"/>
              <a:defRPr sz="1800" b="0" i="0" kern="1200">
                <a:solidFill>
                  <a:schemeClr val="accent4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762B85"/>
              </a:buClr>
              <a:buFont typeface="Arial"/>
              <a:buChar char="•"/>
              <a:defRPr sz="1500" b="0" i="0" kern="1200">
                <a:solidFill>
                  <a:schemeClr val="accent4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762B85"/>
              </a:buClr>
              <a:buFont typeface="Arial"/>
              <a:buChar char="•"/>
              <a:defRPr sz="1350" b="0" i="0" kern="1200">
                <a:solidFill>
                  <a:schemeClr val="accent4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762B85"/>
              </a:buClr>
              <a:buFont typeface="Arial"/>
              <a:buChar char="•"/>
              <a:defRPr sz="1350" b="0" i="0" kern="1200">
                <a:solidFill>
                  <a:schemeClr val="accent4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400" dirty="0"/>
              <a:t>There is no one stereotype depicting someone who bullies. Bullying about BEHAVIOR, not a label the person wears. </a:t>
            </a: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400" dirty="0"/>
              <a:t>Read each of the statements on the checklist and check any boxes which you think might apply to you.</a:t>
            </a:r>
          </a:p>
        </p:txBody>
      </p:sp>
    </p:spTree>
    <p:extLst>
      <p:ext uri="{BB962C8B-B14F-4D97-AF65-F5344CB8AC3E}">
        <p14:creationId xmlns:p14="http://schemas.microsoft.com/office/powerpoint/2010/main" val="1186637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875280"/>
            <a:ext cx="6858000" cy="772160"/>
          </a:xfrm>
        </p:spPr>
        <p:txBody>
          <a:bodyPr anchor="t" anchorCtr="0">
            <a:normAutofit/>
          </a:bodyPr>
          <a:lstStyle/>
          <a:p>
            <a:r>
              <a:rPr lang="en-US">
                <a:solidFill>
                  <a:schemeClr val="accent4">
                    <a:lumMod val="50000"/>
                  </a:schemeClr>
                </a:solidFill>
              </a:rPr>
              <a:t>Definition and Roles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10747" y="2251060"/>
            <a:ext cx="61225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Section One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27760" y="6396991"/>
            <a:ext cx="4804410" cy="365125"/>
          </a:xfrm>
        </p:spPr>
        <p:txBody>
          <a:bodyPr/>
          <a:lstStyle/>
          <a:p>
            <a:r>
              <a:rPr lang="en-US" dirty="0"/>
              <a:t>PACER’s National Bullying Prevention Center ©2018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1984-BC28-4786-8C14-DA577790B261}" type="slidenum">
              <a:rPr lang="en-US" smtClean="0"/>
              <a:t>1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12240" y="3627120"/>
            <a:ext cx="6319520" cy="140208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b="0" i="0" kern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i="1" dirty="0">
                <a:solidFill>
                  <a:schemeClr val="accent4">
                    <a:lumMod val="50000"/>
                  </a:schemeClr>
                </a:solidFill>
              </a:rPr>
              <a:t>A guide to the basics of bullying,</a:t>
            </a:r>
            <a:br>
              <a:rPr lang="en-US" sz="2400" i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2400" i="1" dirty="0">
                <a:solidFill>
                  <a:schemeClr val="accent4">
                    <a:lumMod val="50000"/>
                  </a:schemeClr>
                </a:solidFill>
              </a:rPr>
              <a:t>what it is and isn’t, and the roles students have in bullying situations</a:t>
            </a:r>
          </a:p>
        </p:txBody>
      </p:sp>
    </p:spTree>
    <p:extLst>
      <p:ext uri="{BB962C8B-B14F-4D97-AF65-F5344CB8AC3E}">
        <p14:creationId xmlns:p14="http://schemas.microsoft.com/office/powerpoint/2010/main" val="2248859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41047"/>
            <a:ext cx="7886700" cy="915034"/>
          </a:xfrm>
        </p:spPr>
        <p:txBody>
          <a:bodyPr anchor="t" anchorCtr="0">
            <a:normAutofit/>
          </a:bodyPr>
          <a:lstStyle/>
          <a:p>
            <a:pPr algn="ctr"/>
            <a:r>
              <a:rPr lang="en-US" dirty="0"/>
              <a:t>“Did You Know?”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15465"/>
            <a:ext cx="763904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How many students are bullied? </a:t>
            </a:r>
          </a:p>
          <a:p>
            <a:pPr>
              <a:lnSpc>
                <a:spcPct val="150000"/>
              </a:lnSpc>
              <a:buClr>
                <a:schemeClr val="bg2"/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400" dirty="0"/>
              <a:t> 1 in 2</a:t>
            </a:r>
          </a:p>
          <a:p>
            <a:pPr>
              <a:lnSpc>
                <a:spcPct val="150000"/>
              </a:lnSpc>
              <a:buClr>
                <a:schemeClr val="bg2"/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400" dirty="0"/>
              <a:t> 1 in 3</a:t>
            </a:r>
          </a:p>
          <a:p>
            <a:pPr>
              <a:lnSpc>
                <a:spcPct val="150000"/>
              </a:lnSpc>
              <a:buClr>
                <a:schemeClr val="bg2"/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400" dirty="0"/>
              <a:t> 1 in 5</a:t>
            </a:r>
          </a:p>
          <a:p>
            <a:pPr>
              <a:lnSpc>
                <a:spcPct val="150000"/>
              </a:lnSpc>
              <a:buClr>
                <a:schemeClr val="bg2"/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400" dirty="0"/>
              <a:t> 1 in 10</a:t>
            </a:r>
          </a:p>
          <a:p>
            <a:pPr>
              <a:lnSpc>
                <a:spcPct val="150000"/>
              </a:lnSpc>
              <a:buClr>
                <a:schemeClr val="bg2"/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400" dirty="0"/>
              <a:t> 1 in 20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1984-BC28-4786-8C14-DA577790B261}" type="slidenum">
              <a:rPr lang="en-US" smtClean="0"/>
              <a:t>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27760" y="6396991"/>
            <a:ext cx="4804410" cy="365125"/>
          </a:xfrm>
        </p:spPr>
        <p:txBody>
          <a:bodyPr/>
          <a:lstStyle/>
          <a:p>
            <a:r>
              <a:rPr lang="en-US" dirty="0"/>
              <a:t>PACER’s National Bullying Prevention Center ©2018</a:t>
            </a:r>
          </a:p>
        </p:txBody>
      </p:sp>
    </p:spTree>
    <p:extLst>
      <p:ext uri="{BB962C8B-B14F-4D97-AF65-F5344CB8AC3E}">
        <p14:creationId xmlns:p14="http://schemas.microsoft.com/office/powerpoint/2010/main" val="2313997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61367"/>
            <a:ext cx="7886700" cy="1047114"/>
          </a:xfrm>
        </p:spPr>
        <p:txBody>
          <a:bodyPr anchor="t" anchorCtr="0"/>
          <a:lstStyle/>
          <a:p>
            <a:pPr algn="ctr"/>
            <a:r>
              <a:rPr lang="en-US" dirty="0"/>
              <a:t>What is Bullying?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18640"/>
            <a:ext cx="7626350" cy="4072910"/>
          </a:xfrm>
        </p:spPr>
        <p:txBody>
          <a:bodyPr wrap="square">
            <a:spAutoFit/>
          </a:bodyPr>
          <a:lstStyle/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None/>
              <a:defRPr/>
            </a:pPr>
            <a:r>
              <a:rPr lang="en-US" sz="2400" dirty="0"/>
              <a:t>It’s bullying if: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Font typeface="Arial" charset="0"/>
              <a:buChar char="•"/>
              <a:defRPr/>
            </a:pPr>
            <a:r>
              <a:rPr lang="en-US" sz="2400" dirty="0"/>
              <a:t>The person is being hurt, harmed or humiliated with words or behavior.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Font typeface="Arial" charset="0"/>
              <a:buChar char="•"/>
              <a:defRPr/>
            </a:pPr>
            <a:r>
              <a:rPr lang="en-US" sz="2400" dirty="0"/>
              <a:t>It’s being done intentionally. 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Font typeface="Arial" charset="0"/>
              <a:buChar char="•"/>
              <a:defRPr/>
            </a:pPr>
            <a:r>
              <a:rPr lang="en-US" sz="2400" dirty="0"/>
              <a:t>The person being hurt has a hard time defending or stopping the behavior. 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Font typeface="Arial" charset="0"/>
              <a:buChar char="•"/>
              <a:defRPr/>
            </a:pPr>
            <a:r>
              <a:rPr lang="en-US" sz="2400" dirty="0"/>
              <a:t>The student(s) who are doing it have more power. 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Font typeface="Arial" charset="0"/>
              <a:buChar char="•"/>
              <a:defRPr/>
            </a:pPr>
            <a:r>
              <a:rPr lang="en-US" sz="2400" dirty="0"/>
              <a:t>The behavior is typically repeated.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1984-BC28-4786-8C14-DA577790B261}" type="slidenum">
              <a:rPr lang="en-US" smtClean="0"/>
              <a:t>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27760" y="6396991"/>
            <a:ext cx="4804410" cy="365125"/>
          </a:xfrm>
        </p:spPr>
        <p:txBody>
          <a:bodyPr/>
          <a:lstStyle/>
          <a:p>
            <a:r>
              <a:rPr lang="en-US" dirty="0"/>
              <a:t>PACER’s National Bullying Prevention Center ©2018</a:t>
            </a:r>
          </a:p>
        </p:txBody>
      </p:sp>
    </p:spTree>
    <p:extLst>
      <p:ext uri="{BB962C8B-B14F-4D97-AF65-F5344CB8AC3E}">
        <p14:creationId xmlns:p14="http://schemas.microsoft.com/office/powerpoint/2010/main" val="3339995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41047"/>
            <a:ext cx="7886700" cy="854074"/>
          </a:xfrm>
        </p:spPr>
        <p:txBody>
          <a:bodyPr anchor="t" anchorCtr="0"/>
          <a:lstStyle/>
          <a:p>
            <a:pPr algn="ctr"/>
            <a:r>
              <a:rPr lang="en-US" dirty="0"/>
              <a:t>How is Someone Bullied?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17040"/>
            <a:ext cx="7639049" cy="4237057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2400" dirty="0"/>
              <a:t>Bullying can be:</a:t>
            </a:r>
          </a:p>
          <a:p>
            <a:pPr marL="342900" lvl="1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2400" b="1" dirty="0">
                <a:solidFill>
                  <a:schemeClr val="bg1"/>
                </a:solidFill>
              </a:rPr>
              <a:t>Physical: </a:t>
            </a:r>
            <a:r>
              <a:rPr lang="en-US" sz="2400" dirty="0"/>
              <a:t>hitting, kicking, damaging another’s stuff</a:t>
            </a:r>
          </a:p>
          <a:p>
            <a:pPr marL="342900" lvl="1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2400" b="1" dirty="0">
                <a:solidFill>
                  <a:schemeClr val="bg1"/>
                </a:solidFill>
              </a:rPr>
              <a:t>Verbal: </a:t>
            </a:r>
            <a:r>
              <a:rPr lang="en-US" sz="2400" dirty="0"/>
              <a:t>teasing, name calling, gossiping, threatening, spreading rumors</a:t>
            </a:r>
          </a:p>
          <a:p>
            <a:pPr marL="342900" lvl="1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2400" b="1" dirty="0">
                <a:solidFill>
                  <a:schemeClr val="bg1"/>
                </a:solidFill>
              </a:rPr>
              <a:t>Emotional</a:t>
            </a:r>
            <a:r>
              <a:rPr lang="en-US" sz="2400" dirty="0">
                <a:solidFill>
                  <a:schemeClr val="bg1"/>
                </a:solidFill>
              </a:rPr>
              <a:t>: </a:t>
            </a:r>
            <a:r>
              <a:rPr lang="en-US" sz="2400" dirty="0"/>
              <a:t>exclusion, humiliating someone publically, manipulating someone to do something</a:t>
            </a:r>
          </a:p>
          <a:p>
            <a:pPr marL="342900" lvl="1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2400" b="1" dirty="0">
                <a:solidFill>
                  <a:schemeClr val="bg1"/>
                </a:solidFill>
              </a:rPr>
              <a:t>Cyber: </a:t>
            </a:r>
            <a:r>
              <a:rPr lang="en-US" sz="2400" dirty="0"/>
              <a:t>mean comments through text, email, on social media or in games, posting embarrassing photos that are not yours to share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1984-BC28-4786-8C14-DA577790B261}" type="slidenum">
              <a:rPr lang="en-US" smtClean="0"/>
              <a:t>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27760" y="6396991"/>
            <a:ext cx="4804410" cy="365125"/>
          </a:xfrm>
        </p:spPr>
        <p:txBody>
          <a:bodyPr/>
          <a:lstStyle/>
          <a:p>
            <a:r>
              <a:rPr lang="en-US" dirty="0"/>
              <a:t>PACER’s National Bullying Prevention Center ©2018</a:t>
            </a:r>
          </a:p>
        </p:txBody>
      </p:sp>
    </p:spTree>
    <p:extLst>
      <p:ext uri="{BB962C8B-B14F-4D97-AF65-F5344CB8AC3E}">
        <p14:creationId xmlns:p14="http://schemas.microsoft.com/office/powerpoint/2010/main" val="3454468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61367"/>
            <a:ext cx="7886700" cy="1006474"/>
          </a:xfrm>
        </p:spPr>
        <p:txBody>
          <a:bodyPr anchor="t" anchorCtr="0"/>
          <a:lstStyle/>
          <a:p>
            <a:pPr algn="ctr"/>
            <a:r>
              <a:rPr lang="en-US" dirty="0"/>
              <a:t>Key Distinctions of Cyberbullying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97025"/>
            <a:ext cx="7639050" cy="1200329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/>
              <a:t>Bullying which happens online, also called “cyberbullying,” has some key distinctions from other types of bullying: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1984-BC28-4786-8C14-DA577790B261}" type="slidenum">
              <a:rPr lang="en-US" smtClean="0"/>
              <a:t>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27760" y="6396991"/>
            <a:ext cx="4804410" cy="365125"/>
          </a:xfrm>
        </p:spPr>
        <p:txBody>
          <a:bodyPr/>
          <a:lstStyle/>
          <a:p>
            <a:r>
              <a:rPr lang="en-US" dirty="0"/>
              <a:t>PACER’s National Bullying Prevention Center ©2018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E77D71F-07E4-4976-A483-8D99542CACC8}"/>
              </a:ext>
            </a:extLst>
          </p:cNvPr>
          <p:cNvSpPr txBox="1">
            <a:spLocks/>
          </p:cNvSpPr>
          <p:nvPr/>
        </p:nvSpPr>
        <p:spPr>
          <a:xfrm>
            <a:off x="773430" y="3169920"/>
            <a:ext cx="7791450" cy="2083751"/>
          </a:xfrm>
          <a:prstGeom prst="rect">
            <a:avLst/>
          </a:prstGeom>
        </p:spPr>
        <p:txBody>
          <a:bodyPr vert="horz" wrap="square" lIns="91440" tIns="45720" rIns="91440" bIns="45720" numCol="2" rtlCol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762B85"/>
              </a:buClr>
              <a:buFont typeface="Arial"/>
              <a:buChar char="•"/>
              <a:defRPr sz="2100" b="0" i="0" kern="1200">
                <a:solidFill>
                  <a:schemeClr val="accent4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762B85"/>
              </a:buClr>
              <a:buFont typeface="Arial"/>
              <a:buChar char="•"/>
              <a:defRPr sz="1800" b="0" i="0" kern="1200">
                <a:solidFill>
                  <a:schemeClr val="accent4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762B85"/>
              </a:buClr>
              <a:buFont typeface="Arial"/>
              <a:buChar char="•"/>
              <a:defRPr sz="1500" b="0" i="0" kern="1200">
                <a:solidFill>
                  <a:schemeClr val="accent4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762B85"/>
              </a:buClr>
              <a:buFont typeface="Arial"/>
              <a:buChar char="•"/>
              <a:defRPr sz="1350" b="0" i="0" kern="1200">
                <a:solidFill>
                  <a:schemeClr val="accent4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762B85"/>
              </a:buClr>
              <a:buFont typeface="Arial"/>
              <a:buChar char="•"/>
              <a:defRPr sz="1350" b="0" i="0" kern="1200">
                <a:solidFill>
                  <a:schemeClr val="accent4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indent="-27432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sz="2400" dirty="0"/>
              <a:t>Indirect</a:t>
            </a:r>
          </a:p>
          <a:p>
            <a:pPr lvl="1" indent="-27432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sz="2400" dirty="0"/>
              <a:t>Reach</a:t>
            </a:r>
          </a:p>
          <a:p>
            <a:pPr lvl="1" indent="-27432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sz="2400" dirty="0"/>
              <a:t>Permanence</a:t>
            </a:r>
          </a:p>
          <a:p>
            <a:pPr lvl="1" indent="-27432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sz="2400" dirty="0"/>
              <a:t>Proximity</a:t>
            </a:r>
          </a:p>
          <a:p>
            <a:pPr lvl="1" indent="-27432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sz="2400" dirty="0"/>
              <a:t>Availability</a:t>
            </a:r>
          </a:p>
          <a:p>
            <a:pPr lvl="1" indent="-27432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sz="2400" dirty="0"/>
              <a:t>Accessibility</a:t>
            </a:r>
          </a:p>
          <a:p>
            <a:pPr lvl="1" indent="-27432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sz="2400" dirty="0"/>
              <a:t>Evidence</a:t>
            </a:r>
          </a:p>
        </p:txBody>
      </p:sp>
    </p:spTree>
    <p:extLst>
      <p:ext uri="{BB962C8B-B14F-4D97-AF65-F5344CB8AC3E}">
        <p14:creationId xmlns:p14="http://schemas.microsoft.com/office/powerpoint/2010/main" val="3648352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41046"/>
            <a:ext cx="7886700" cy="1325563"/>
          </a:xfrm>
        </p:spPr>
        <p:txBody>
          <a:bodyPr anchor="t" anchorCtr="0"/>
          <a:lstStyle/>
          <a:p>
            <a:pPr algn="ctr"/>
            <a:r>
              <a:rPr lang="en-US" dirty="0"/>
              <a:t>Conflict vs. Bullying: </a:t>
            </a:r>
            <a:br>
              <a:rPr lang="en-US" dirty="0"/>
            </a:br>
            <a:r>
              <a:rPr lang="en-US" sz="2400" i="1" dirty="0"/>
              <a:t>What’s the difference?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1984-BC28-4786-8C14-DA577790B261}" type="slidenum">
              <a:rPr lang="en-US" smtClean="0"/>
              <a:t>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27760" y="6396991"/>
            <a:ext cx="4804410" cy="365125"/>
          </a:xfrm>
        </p:spPr>
        <p:txBody>
          <a:bodyPr/>
          <a:lstStyle/>
          <a:p>
            <a:r>
              <a:rPr lang="en-US" dirty="0"/>
              <a:t>PACER’s National Bullying Prevention Center ©2018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917489" y="1813560"/>
            <a:ext cx="3624031" cy="3316292"/>
          </a:xfrm>
        </p:spPr>
        <p:txBody>
          <a:bodyPr>
            <a:sp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400" b="1" dirty="0">
                <a:solidFill>
                  <a:schemeClr val="bg1"/>
                </a:solidFill>
              </a:rPr>
              <a:t>Conflict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dirty="0"/>
              <a:t>Disagreement or argument in which both sides express their views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dirty="0"/>
              <a:t>Equal power between those involved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dirty="0"/>
              <a:t>Generally stop and change behavior when they realize it is hurting someone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829090" y="1813560"/>
            <a:ext cx="3397422" cy="299312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b="0" i="0" kern="1200">
                <a:solidFill>
                  <a:schemeClr val="accent4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b="0" i="0" kern="1200">
                <a:solidFill>
                  <a:schemeClr val="accent4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b="0" i="0" kern="1200">
                <a:solidFill>
                  <a:schemeClr val="accent4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b="0" i="0" kern="1200">
                <a:solidFill>
                  <a:schemeClr val="accent4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b="0" i="0" kern="1200">
                <a:solidFill>
                  <a:schemeClr val="accent4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None/>
              <a:defRPr/>
            </a:pPr>
            <a:r>
              <a:rPr lang="en-US" sz="2400" b="1" dirty="0">
                <a:solidFill>
                  <a:schemeClr val="bg1"/>
                </a:solidFill>
              </a:rPr>
              <a:t>Bullying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762B85"/>
              </a:buClr>
              <a:defRPr/>
            </a:pPr>
            <a:r>
              <a:rPr lang="en-US" dirty="0"/>
              <a:t>Goal is to hurt, harm, or humiliate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762B85"/>
              </a:buClr>
              <a:defRPr/>
            </a:pPr>
            <a:r>
              <a:rPr lang="en-US" dirty="0"/>
              <a:t>Person bullying has more power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762B85"/>
              </a:buClr>
              <a:defRPr/>
            </a:pPr>
            <a:r>
              <a:rPr lang="en-US" dirty="0"/>
              <a:t>Continue behavior when they realize it is hurting someone. </a:t>
            </a:r>
          </a:p>
        </p:txBody>
      </p:sp>
    </p:spTree>
    <p:extLst>
      <p:ext uri="{BB962C8B-B14F-4D97-AF65-F5344CB8AC3E}">
        <p14:creationId xmlns:p14="http://schemas.microsoft.com/office/powerpoint/2010/main" val="331123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38200"/>
            <a:ext cx="7886700" cy="1325563"/>
          </a:xfrm>
        </p:spPr>
        <p:txBody>
          <a:bodyPr anchor="t" anchorCtr="0"/>
          <a:lstStyle/>
          <a:p>
            <a:pPr algn="ctr"/>
            <a:r>
              <a:rPr lang="en-US" dirty="0"/>
              <a:t>VIDEO: </a:t>
            </a:r>
            <a:br>
              <a:rPr lang="en-US" dirty="0"/>
            </a:br>
            <a:r>
              <a:rPr lang="en-US" sz="2400" dirty="0"/>
              <a:t>Conflict vs. Bullying </a:t>
            </a:r>
          </a:p>
        </p:txBody>
      </p:sp>
      <p:pic>
        <p:nvPicPr>
          <p:cNvPr id="4" name="mMmL1Mo2SN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39278" y="1946694"/>
            <a:ext cx="5638482" cy="422921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1984-BC28-4786-8C14-DA577790B261}" type="slidenum">
              <a:rPr lang="en-US" smtClean="0"/>
              <a:t>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27760" y="6396991"/>
            <a:ext cx="4804410" cy="365125"/>
          </a:xfrm>
        </p:spPr>
        <p:txBody>
          <a:bodyPr/>
          <a:lstStyle/>
          <a:p>
            <a:r>
              <a:rPr lang="en-US" dirty="0"/>
              <a:t>PACER’s National Bullying Prevention Center ©2018</a:t>
            </a:r>
          </a:p>
        </p:txBody>
      </p:sp>
    </p:spTree>
    <p:extLst>
      <p:ext uri="{BB962C8B-B14F-4D97-AF65-F5344CB8AC3E}">
        <p14:creationId xmlns:p14="http://schemas.microsoft.com/office/powerpoint/2010/main" val="3141811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61366"/>
            <a:ext cx="7886700" cy="1325563"/>
          </a:xfrm>
        </p:spPr>
        <p:txBody>
          <a:bodyPr anchor="t" anchorCtr="0">
            <a:normAutofit/>
          </a:bodyPr>
          <a:lstStyle/>
          <a:p>
            <a:pPr algn="ctr"/>
            <a:r>
              <a:rPr lang="en-US" dirty="0"/>
              <a:t>Opinion Poll:</a:t>
            </a:r>
            <a:br>
              <a:rPr lang="en-US" dirty="0"/>
            </a:br>
            <a:r>
              <a:rPr lang="en-US" sz="2400" dirty="0"/>
              <a:t>Which type of bullying happens most often?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300" y="1905000"/>
            <a:ext cx="7391400" cy="2492990"/>
          </a:xfrm>
        </p:spPr>
        <p:txBody>
          <a:bodyPr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  <a:buFont typeface="+mj-lt"/>
              <a:buAutoNum type="arabicPeriod"/>
            </a:pPr>
            <a:r>
              <a:rPr lang="en-US" sz="2400" dirty="0"/>
              <a:t>Physical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  <a:buFont typeface="+mj-lt"/>
              <a:buAutoNum type="arabicPeriod"/>
            </a:pPr>
            <a:r>
              <a:rPr lang="en-US" sz="2400" dirty="0"/>
              <a:t>Verbal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  <a:buFont typeface="+mj-lt"/>
              <a:buAutoNum type="arabicPeriod"/>
            </a:pPr>
            <a:r>
              <a:rPr lang="en-US" sz="2400" dirty="0"/>
              <a:t>Emotional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chemeClr val="bg2"/>
              </a:buClr>
              <a:buFont typeface="+mj-lt"/>
              <a:buAutoNum type="arabicPeriod"/>
            </a:pPr>
            <a:r>
              <a:rPr lang="en-US" sz="2400" dirty="0"/>
              <a:t>Cyberbullying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1984-BC28-4786-8C14-DA577790B261}" type="slidenum">
              <a:rPr lang="en-US" smtClean="0"/>
              <a:t>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27760" y="6396991"/>
            <a:ext cx="4804410" cy="365125"/>
          </a:xfrm>
        </p:spPr>
        <p:txBody>
          <a:bodyPr/>
          <a:lstStyle/>
          <a:p>
            <a:r>
              <a:rPr lang="en-US" dirty="0"/>
              <a:t>PACER’s National Bullying Prevention Center ©2018</a:t>
            </a:r>
          </a:p>
        </p:txBody>
      </p:sp>
    </p:spTree>
    <p:extLst>
      <p:ext uri="{BB962C8B-B14F-4D97-AF65-F5344CB8AC3E}">
        <p14:creationId xmlns:p14="http://schemas.microsoft.com/office/powerpoint/2010/main" val="215410626"/>
      </p:ext>
    </p:extLst>
  </p:cSld>
  <p:clrMapOvr>
    <a:masterClrMapping/>
  </p:clrMapOvr>
</p:sld>
</file>

<file path=ppt/theme/theme1.xml><?xml version="1.0" encoding="utf-8"?>
<a:theme xmlns:a="http://schemas.openxmlformats.org/drawingml/2006/main" name="PF-Them">
  <a:themeElements>
    <a:clrScheme name="PF Palette">
      <a:dk1>
        <a:srgbClr val="4D2B6D"/>
      </a:dk1>
      <a:lt1>
        <a:srgbClr val="FFFFFF"/>
      </a:lt1>
      <a:dk2>
        <a:srgbClr val="58225F"/>
      </a:dk2>
      <a:lt2>
        <a:srgbClr val="FFE32B"/>
      </a:lt2>
      <a:accent1>
        <a:srgbClr val="EEEAC6"/>
      </a:accent1>
      <a:accent2>
        <a:srgbClr val="8B2D7D"/>
      </a:accent2>
      <a:accent3>
        <a:srgbClr val="A1A6A9"/>
      </a:accent3>
      <a:accent4>
        <a:srgbClr val="3A3F45"/>
      </a:accent4>
      <a:accent5>
        <a:srgbClr val="C9A6CC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PF-Theme</Template>
  <TotalTime>9600</TotalTime>
  <Words>653</Words>
  <Application>Microsoft Office PowerPoint</Application>
  <PresentationFormat>Letter Paper (8.5x11 in)</PresentationFormat>
  <Paragraphs>121</Paragraphs>
  <Slides>15</Slides>
  <Notes>13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PF-Them</vt:lpstr>
      <vt:lpstr>Bullying Prevention 101</vt:lpstr>
      <vt:lpstr>Definition and Roles</vt:lpstr>
      <vt:lpstr>“Did You Know?”</vt:lpstr>
      <vt:lpstr>What is Bullying?</vt:lpstr>
      <vt:lpstr>How is Someone Bullied?</vt:lpstr>
      <vt:lpstr>Key Distinctions of Cyberbullying</vt:lpstr>
      <vt:lpstr>Conflict vs. Bullying:  What’s the difference? </vt:lpstr>
      <vt:lpstr>VIDEO:  Conflict vs. Bullying </vt:lpstr>
      <vt:lpstr>Opinion Poll: Which type of bullying happens most often?</vt:lpstr>
      <vt:lpstr>Who is Involved? </vt:lpstr>
      <vt:lpstr>Why do we use “target” vs. “victim” and “person who bullies” vs. “bully”</vt:lpstr>
      <vt:lpstr>Why Does Bullying Prevention Matter? </vt:lpstr>
      <vt:lpstr>PowerPoint Presentation</vt:lpstr>
      <vt:lpstr>Checklist: Are you being bullied? </vt:lpstr>
      <vt:lpstr>Checklist: Do you bully?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Bullying 101:</dc:title>
  <dc:creator>Carly Danielson</dc:creator>
  <cp:lastModifiedBy>Julie Hertzog</cp:lastModifiedBy>
  <cp:revision>141</cp:revision>
  <cp:lastPrinted>2018-04-13T22:00:55Z</cp:lastPrinted>
  <dcterms:created xsi:type="dcterms:W3CDTF">2018-03-22T15:45:55Z</dcterms:created>
  <dcterms:modified xsi:type="dcterms:W3CDTF">2018-09-10T20:47:55Z</dcterms:modified>
</cp:coreProperties>
</file>