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1"/>
  </p:notesMasterIdLst>
  <p:handoutMasterIdLst>
    <p:handoutMasterId r:id="rId12"/>
  </p:handoutMasterIdLst>
  <p:sldIdLst>
    <p:sldId id="256" r:id="rId2"/>
    <p:sldId id="257" r:id="rId3"/>
    <p:sldId id="259" r:id="rId4"/>
    <p:sldId id="265" r:id="rId5"/>
    <p:sldId id="310" r:id="rId6"/>
    <p:sldId id="311" r:id="rId7"/>
    <p:sldId id="266" r:id="rId8"/>
    <p:sldId id="312" r:id="rId9"/>
    <p:sldId id="313" r:id="rId10"/>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2880">
          <p15:clr>
            <a:srgbClr val="A4A3A4"/>
          </p15:clr>
        </p15:guide>
        <p15:guide id="3" pos="552" userDrawn="1">
          <p15:clr>
            <a:srgbClr val="A4A3A4"/>
          </p15:clr>
        </p15:guide>
        <p15:guide id="5" pos="5208" userDrawn="1">
          <p15:clr>
            <a:srgbClr val="A4A3A4"/>
          </p15:clr>
        </p15:guide>
        <p15:guide id="6" orient="horz" pos="12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ublic User" initials="PU" lastIdx="5" clrIdx="0"/>
  <p:cmAuthor id="1" name="Grechko, Elise" initials="GE" lastIdx="7" clrIdx="1">
    <p:extLst/>
  </p:cmAuthor>
  <p:cmAuthor id="2" name="Erhard, Anne" initials="EA" lastIdx="1" clrIdx="2">
    <p:extLst/>
  </p:cmAuthor>
  <p:cmAuthor id="3" name="Julie Hertzog" initials="JH" lastIdx="15" clrIdx="3">
    <p:extLst/>
  </p:cmAuthor>
  <p:cmAuthor id="4" name="Carly Danielson" initials="CD" lastIdx="2"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2B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66" autoAdjust="0"/>
    <p:restoredTop sz="92033" autoAdjust="0"/>
  </p:normalViewPr>
  <p:slideViewPr>
    <p:cSldViewPr snapToGrid="0">
      <p:cViewPr varScale="1">
        <p:scale>
          <a:sx n="98" d="100"/>
          <a:sy n="98" d="100"/>
        </p:scale>
        <p:origin x="96" y="456"/>
      </p:cViewPr>
      <p:guideLst>
        <p:guide orient="horz" pos="528"/>
        <p:guide pos="2880"/>
        <p:guide pos="552"/>
        <p:guide pos="5208"/>
        <p:guide orient="horz" pos="120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45C5CA-E5CC-42CD-B3AE-B3FB787EA3B8}" type="datetimeFigureOut">
              <a:rPr lang="en-US" smtClean="0"/>
              <a:t>9/10/2018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C124D3-C864-48A5-90D4-68F556C482C4}" type="slidenum">
              <a:rPr lang="en-US" smtClean="0"/>
              <a:t>‹#›</a:t>
            </a:fld>
            <a:endParaRPr lang="en-US"/>
          </a:p>
        </p:txBody>
      </p:sp>
    </p:spTree>
    <p:extLst>
      <p:ext uri="{BB962C8B-B14F-4D97-AF65-F5344CB8AC3E}">
        <p14:creationId xmlns:p14="http://schemas.microsoft.com/office/powerpoint/2010/main" val="1238185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F671C-9EB5-4478-8B71-7620FB32D273}" type="datetimeFigureOut">
              <a:rPr lang="en-US" smtClean="0"/>
              <a:t>9/10/2018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B594CE-FCC4-4097-800C-41DDB14E888B}" type="slidenum">
              <a:rPr lang="en-US" smtClean="0"/>
              <a:t>‹#›</a:t>
            </a:fld>
            <a:endParaRPr lang="en-US"/>
          </a:p>
        </p:txBody>
      </p:sp>
    </p:spTree>
    <p:extLst>
      <p:ext uri="{BB962C8B-B14F-4D97-AF65-F5344CB8AC3E}">
        <p14:creationId xmlns:p14="http://schemas.microsoft.com/office/powerpoint/2010/main" val="1817308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t>Slide title</a:t>
            </a:r>
            <a:r>
              <a:rPr lang="en-US" dirty="0"/>
              <a:t>:  Title page</a:t>
            </a:r>
          </a:p>
          <a:p>
            <a:endParaRPr lang="en-US" dirty="0"/>
          </a:p>
          <a:p>
            <a:r>
              <a:rPr lang="en-US" b="1" dirty="0"/>
              <a:t>Objective: </a:t>
            </a:r>
            <a:r>
              <a:rPr lang="en-US" dirty="0"/>
              <a:t>Slide to show onscreen pre-presentation</a:t>
            </a:r>
          </a:p>
          <a:p>
            <a:endParaRPr lang="en-US" dirty="0"/>
          </a:p>
          <a:p>
            <a:r>
              <a:rPr lang="en-US" b="1" dirty="0"/>
              <a:t>PACER’s National Bullying Prevention Center</a:t>
            </a:r>
          </a:p>
          <a:p>
            <a:r>
              <a:rPr lang="en-US" dirty="0"/>
              <a:t>Is a program of PACER Center</a:t>
            </a:r>
            <a:br>
              <a:rPr lang="en-US" dirty="0"/>
            </a:br>
            <a:r>
              <a:rPr lang="en-US" dirty="0"/>
              <a:t>8161 </a:t>
            </a:r>
            <a:r>
              <a:rPr lang="en-US" dirty="0" err="1"/>
              <a:t>Normandale</a:t>
            </a:r>
            <a:r>
              <a:rPr lang="en-US" dirty="0"/>
              <a:t> Blvd. | Bloomington, MN 55437</a:t>
            </a:r>
          </a:p>
          <a:p>
            <a:r>
              <a:rPr lang="en-US" dirty="0"/>
              <a:t>952.838.9000</a:t>
            </a:r>
          </a:p>
          <a:p>
            <a:r>
              <a:rPr lang="en-US" dirty="0"/>
              <a:t>bullying411@PACER.org</a:t>
            </a:r>
          </a:p>
          <a:p>
            <a:r>
              <a:rPr lang="en-US" dirty="0"/>
              <a:t>PACER.org/Bullying</a:t>
            </a:r>
            <a:br>
              <a:rPr lang="en-US" dirty="0"/>
            </a:br>
            <a:endParaRPr lang="en-US" dirty="0"/>
          </a:p>
          <a:p>
            <a:r>
              <a:rPr lang="en-US" dirty="0"/>
              <a:t>Founded in 2006, PACER’s National Bullying Prevention Center actively leads social change, so that bullying is no longer considered an accepted childhood rite of passage. PACER provides innovative resources for students, parents, educators, and others, and recognizes bullying as a serious community issue that impacts education, physical and emotional health, and the safety and well-being of students.</a:t>
            </a:r>
          </a:p>
          <a:p>
            <a:endParaRPr lang="en-US" dirty="0"/>
          </a:p>
          <a:p>
            <a:r>
              <a:rPr lang="en-US" b="1" dirty="0"/>
              <a:t>PACER.org/Bullying: </a:t>
            </a:r>
            <a:r>
              <a:rPr lang="en-US" dirty="0"/>
              <a:t>This is the portal page for parents and educators to access bullying resources, which include educational toolkits, awareness toolkits, contest ideas, promotional products and more.</a:t>
            </a:r>
          </a:p>
          <a:p>
            <a:r>
              <a:rPr lang="en-US" b="1" dirty="0" err="1"/>
              <a:t>PACERTeensAgainstBullying</a:t>
            </a:r>
            <a:r>
              <a:rPr lang="en-US" b="1" dirty="0"/>
              <a:t>: </a:t>
            </a:r>
            <a:r>
              <a:rPr lang="en-US" dirty="0"/>
              <a:t>Created by and for teens, this website is a place for middle and high school students to find ways to address bullying, to take action, to be heard, and to own an important social cause.</a:t>
            </a:r>
          </a:p>
          <a:p>
            <a:r>
              <a:rPr lang="en-US" b="1" dirty="0" err="1"/>
              <a:t>PACERKidsAgainstBullying</a:t>
            </a:r>
            <a:r>
              <a:rPr lang="en-US" b="1" dirty="0"/>
              <a:t>: </a:t>
            </a:r>
            <a:r>
              <a:rPr lang="en-US" dirty="0"/>
              <a:t>A creative, innovative and educational website designed for elementary school students to learn about bullying prevention, engage in activities and be inspired to take action</a:t>
            </a:r>
          </a:p>
          <a:p>
            <a:endParaRPr lang="en-US" dirty="0"/>
          </a:p>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0</a:t>
            </a:fld>
            <a:endParaRPr lang="en-US"/>
          </a:p>
        </p:txBody>
      </p:sp>
    </p:spTree>
    <p:extLst>
      <p:ext uri="{BB962C8B-B14F-4D97-AF65-F5344CB8AC3E}">
        <p14:creationId xmlns:p14="http://schemas.microsoft.com/office/powerpoint/2010/main" val="1348821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1</a:t>
            </a:fld>
            <a:endParaRPr lang="en-US"/>
          </a:p>
        </p:txBody>
      </p:sp>
    </p:spTree>
    <p:extLst>
      <p:ext uri="{BB962C8B-B14F-4D97-AF65-F5344CB8AC3E}">
        <p14:creationId xmlns:p14="http://schemas.microsoft.com/office/powerpoint/2010/main" val="2902084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2</a:t>
            </a:fld>
            <a:endParaRPr lang="en-US"/>
          </a:p>
        </p:txBody>
      </p:sp>
    </p:spTree>
    <p:extLst>
      <p:ext uri="{BB962C8B-B14F-4D97-AF65-F5344CB8AC3E}">
        <p14:creationId xmlns:p14="http://schemas.microsoft.com/office/powerpoint/2010/main" val="2652614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3</a:t>
            </a:fld>
            <a:endParaRPr lang="en-US"/>
          </a:p>
        </p:txBody>
      </p:sp>
    </p:spTree>
    <p:extLst>
      <p:ext uri="{BB962C8B-B14F-4D97-AF65-F5344CB8AC3E}">
        <p14:creationId xmlns:p14="http://schemas.microsoft.com/office/powerpoint/2010/main" val="1447674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4</a:t>
            </a:fld>
            <a:endParaRPr lang="en-US"/>
          </a:p>
        </p:txBody>
      </p:sp>
    </p:spTree>
    <p:extLst>
      <p:ext uri="{BB962C8B-B14F-4D97-AF65-F5344CB8AC3E}">
        <p14:creationId xmlns:p14="http://schemas.microsoft.com/office/powerpoint/2010/main" val="1278799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5</a:t>
            </a:fld>
            <a:endParaRPr lang="en-US"/>
          </a:p>
        </p:txBody>
      </p:sp>
    </p:spTree>
    <p:extLst>
      <p:ext uri="{BB962C8B-B14F-4D97-AF65-F5344CB8AC3E}">
        <p14:creationId xmlns:p14="http://schemas.microsoft.com/office/powerpoint/2010/main" val="320504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6</a:t>
            </a:fld>
            <a:endParaRPr lang="en-US"/>
          </a:p>
        </p:txBody>
      </p:sp>
    </p:spTree>
    <p:extLst>
      <p:ext uri="{BB962C8B-B14F-4D97-AF65-F5344CB8AC3E}">
        <p14:creationId xmlns:p14="http://schemas.microsoft.com/office/powerpoint/2010/main" val="844939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7</a:t>
            </a:fld>
            <a:endParaRPr lang="en-US"/>
          </a:p>
        </p:txBody>
      </p:sp>
    </p:spTree>
    <p:extLst>
      <p:ext uri="{BB962C8B-B14F-4D97-AF65-F5344CB8AC3E}">
        <p14:creationId xmlns:p14="http://schemas.microsoft.com/office/powerpoint/2010/main" val="910792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8</a:t>
            </a:fld>
            <a:endParaRPr lang="en-US"/>
          </a:p>
        </p:txBody>
      </p:sp>
    </p:spTree>
    <p:extLst>
      <p:ext uri="{BB962C8B-B14F-4D97-AF65-F5344CB8AC3E}">
        <p14:creationId xmlns:p14="http://schemas.microsoft.com/office/powerpoint/2010/main" val="6627105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ctangle 1"/>
          <p:cNvSpPr/>
          <p:nvPr userDrawn="1"/>
        </p:nvSpPr>
        <p:spPr>
          <a:xfrm>
            <a:off x="289560" y="269240"/>
            <a:ext cx="8564880" cy="6319520"/>
          </a:xfrm>
          <a:prstGeom prst="rect">
            <a:avLst/>
          </a:prstGeom>
          <a:noFill/>
          <a:ln w="38100">
            <a:solidFill>
              <a:srgbClr val="762B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2123440" y="6268720"/>
            <a:ext cx="489712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Placeholder 1"/>
          <p:cNvSpPr>
            <a:spLocks noGrp="1"/>
          </p:cNvSpPr>
          <p:nvPr>
            <p:ph type="title"/>
          </p:nvPr>
        </p:nvSpPr>
        <p:spPr>
          <a:xfrm>
            <a:off x="1203325" y="2690153"/>
            <a:ext cx="6737350" cy="561047"/>
          </a:xfrm>
          <a:prstGeom prst="rect">
            <a:avLst/>
          </a:prstGeom>
        </p:spPr>
        <p:txBody>
          <a:bodyPr vert="horz" lIns="91440" tIns="45720" rIns="91440" bIns="45720" rtlCol="0" anchor="ctr">
            <a:normAutofit/>
          </a:bodyPr>
          <a:lstStyle>
            <a:lvl1pPr algn="ctr">
              <a:defRPr/>
            </a:lvl1pPr>
          </a:lstStyle>
          <a:p>
            <a:r>
              <a:rPr lang="en-US" dirty="0"/>
              <a:t>Click to edit Master title style</a:t>
            </a:r>
          </a:p>
        </p:txBody>
      </p:sp>
      <p:sp>
        <p:nvSpPr>
          <p:cNvPr id="7" name="Text Placeholder 2"/>
          <p:cNvSpPr>
            <a:spLocks noGrp="1"/>
          </p:cNvSpPr>
          <p:nvPr>
            <p:ph idx="1"/>
          </p:nvPr>
        </p:nvSpPr>
        <p:spPr>
          <a:xfrm>
            <a:off x="1203325" y="3251201"/>
            <a:ext cx="6737350" cy="396240"/>
          </a:xfrm>
          <a:prstGeom prst="rect">
            <a:avLst/>
          </a:prstGeom>
        </p:spPr>
        <p:txBody>
          <a:bodyPr vert="horz" lIns="91440" tIns="45720" rIns="91440" bIns="45720" rtlCol="0">
            <a:normAutofit/>
          </a:bodyPr>
          <a:lstStyle>
            <a:lvl1pPr marL="0" indent="0" algn="ctr">
              <a:buNone/>
              <a:defRPr>
                <a:solidFill>
                  <a:schemeClr val="accent4">
                    <a:lumMod val="60000"/>
                    <a:lumOff val="40000"/>
                  </a:schemeClr>
                </a:solidFill>
              </a:defRPr>
            </a:lvl1pPr>
          </a:lstStyle>
          <a:p>
            <a:pPr lvl="0"/>
            <a:r>
              <a:rPr lang="en-US" dirty="0"/>
              <a:t>Click to 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22888" y="5465681"/>
            <a:ext cx="896152" cy="864398"/>
          </a:xfrm>
          <a:prstGeom prst="rect">
            <a:avLst/>
          </a:prstGeom>
        </p:spPr>
      </p:pic>
      <p:grpSp>
        <p:nvGrpSpPr>
          <p:cNvPr id="9" name="Group 8"/>
          <p:cNvGrpSpPr/>
          <p:nvPr userDrawn="1"/>
        </p:nvGrpSpPr>
        <p:grpSpPr>
          <a:xfrm>
            <a:off x="2493645" y="6390640"/>
            <a:ext cx="3875063" cy="370332"/>
            <a:chOff x="2625725" y="6380480"/>
            <a:chExt cx="3875063" cy="370332"/>
          </a:xfrm>
        </p:grpSpPr>
        <p:sp>
          <p:nvSpPr>
            <p:cNvPr id="13" name="Text Placeholder 2"/>
            <p:cNvSpPr txBox="1">
              <a:spLocks/>
            </p:cNvSpPr>
            <p:nvPr userDrawn="1"/>
          </p:nvSpPr>
          <p:spPr>
            <a:xfrm>
              <a:off x="2625725" y="6441441"/>
              <a:ext cx="2637155" cy="264159"/>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a:buNone/>
                <a:defRPr sz="1800" b="0" i="0" kern="1200">
                  <a:solidFill>
                    <a:schemeClr val="accent4">
                      <a:lumMod val="60000"/>
                      <a:lumOff val="40000"/>
                    </a:schemeClr>
                  </a:solidFill>
                  <a:latin typeface="Arial" charset="0"/>
                  <a:ea typeface="Arial" charset="0"/>
                  <a:cs typeface="Arial" charset="0"/>
                </a:defRPr>
              </a:lvl1pPr>
              <a:lvl2pPr marL="3429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2pPr>
              <a:lvl3pPr marL="6858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3pPr>
              <a:lvl4pPr marL="10287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4pPr>
              <a:lvl5pPr marL="13716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algn="r"/>
              <a:r>
                <a:rPr lang="en-US" sz="1100" dirty="0"/>
                <a:t>Made possible with the</a:t>
              </a:r>
              <a:r>
                <a:rPr lang="en-US" sz="1100" baseline="0" dirty="0"/>
                <a:t> support from</a:t>
              </a:r>
              <a:endParaRPr lang="en-US" sz="1100" dirty="0"/>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25130" y="6380480"/>
              <a:ext cx="1175658" cy="370332"/>
            </a:xfrm>
            <a:prstGeom prst="rect">
              <a:avLst/>
            </a:prstGeom>
          </p:spPr>
        </p:pic>
      </p:grpSp>
    </p:spTree>
    <p:extLst>
      <p:ext uri="{BB962C8B-B14F-4D97-AF65-F5344CB8AC3E}">
        <p14:creationId xmlns:p14="http://schemas.microsoft.com/office/powerpoint/2010/main" val="148224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PACER’s National Bullying Prevention Center ©2018</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Clr>
                <a:srgbClr val="762B85"/>
              </a:buClr>
              <a:defRPr/>
            </a:lvl1pPr>
            <a:lvl2pPr>
              <a:buClr>
                <a:srgbClr val="762B85"/>
              </a:buClr>
              <a:defRPr/>
            </a:lvl2pPr>
            <a:lvl3pPr>
              <a:buClr>
                <a:srgbClr val="762B85"/>
              </a:buClr>
              <a:defRPr/>
            </a:lvl3pPr>
            <a:lvl4pPr>
              <a:buClr>
                <a:srgbClr val="762B85"/>
              </a:buClr>
              <a:defRPr/>
            </a:lvl4pPr>
            <a:lvl5pPr>
              <a:buClr>
                <a:srgbClr val="762B85"/>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12"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64511984-BC28-4786-8C14-DA577790B261}" type="slidenum">
              <a:rPr lang="en-US" smtClean="0"/>
              <a:t>‹#›</a:t>
            </a:fld>
            <a:endParaRPr lang="en-US"/>
          </a:p>
        </p:txBody>
      </p:sp>
      <p:sp>
        <p:nvSpPr>
          <p:cNvPr id="11"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64511984-BC28-4786-8C14-DA577790B261}" type="slidenum">
              <a:rPr lang="en-US" smtClean="0"/>
              <a:t>‹#›</a:t>
            </a:fld>
            <a:endParaRPr lang="en-US"/>
          </a:p>
        </p:txBody>
      </p:sp>
      <p:sp>
        <p:nvSpPr>
          <p:cNvPr id="7"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4511984-BC28-4786-8C14-DA577790B261}" type="slidenum">
              <a:rPr lang="en-US" smtClean="0"/>
              <a:t>‹#›</a:t>
            </a:fld>
            <a:endParaRPr lang="en-US"/>
          </a:p>
        </p:txBody>
      </p:sp>
      <p:sp>
        <p:nvSpPr>
          <p:cNvPr id="6"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userDrawn="1"/>
        </p:nvSpPr>
        <p:spPr>
          <a:xfrm>
            <a:off x="289560" y="269240"/>
            <a:ext cx="8564880" cy="6319520"/>
          </a:xfrm>
          <a:prstGeom prst="rect">
            <a:avLst/>
          </a:prstGeom>
          <a:noFill/>
          <a:ln w="38100">
            <a:solidFill>
              <a:srgbClr val="762B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508000" y="6268720"/>
            <a:ext cx="350520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483600" y="3195320"/>
            <a:ext cx="66040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168400" y="6396991"/>
            <a:ext cx="4804410" cy="365125"/>
          </a:xfrm>
          <a:prstGeom prst="rect">
            <a:avLst/>
          </a:prstGeom>
        </p:spPr>
        <p:txBody>
          <a:bodyPr vert="horz" lIns="91440" tIns="45720" rIns="91440" bIns="45720" rtlCol="0" anchor="ctr"/>
          <a:lstStyle>
            <a:lvl1pPr algn="l">
              <a:defRPr sz="900">
                <a:solidFill>
                  <a:schemeClr val="bg2"/>
                </a:solidFill>
              </a:defRPr>
            </a:lvl1pPr>
          </a:lstStyle>
          <a:p>
            <a:r>
              <a:rPr lang="en-US"/>
              <a:t>PACER’s National Bullying Prevention Center ©2018</a:t>
            </a:r>
            <a:endParaRPr lang="en-US" dirty="0"/>
          </a:p>
        </p:txBody>
      </p:sp>
      <p:sp>
        <p:nvSpPr>
          <p:cNvPr id="6" name="Slide Number Placeholder 5"/>
          <p:cNvSpPr>
            <a:spLocks noGrp="1"/>
          </p:cNvSpPr>
          <p:nvPr>
            <p:ph type="sldNum" sz="quarter" idx="4"/>
          </p:nvPr>
        </p:nvSpPr>
        <p:spPr>
          <a:xfrm>
            <a:off x="8564880" y="3169920"/>
            <a:ext cx="599440" cy="467360"/>
          </a:xfrm>
          <a:prstGeom prst="rect">
            <a:avLst/>
          </a:prstGeom>
        </p:spPr>
        <p:txBody>
          <a:bodyPr vert="horz" lIns="91440" tIns="45720" rIns="91440" bIns="45720" rtlCol="0" anchor="ctr"/>
          <a:lstStyle>
            <a:lvl1pPr algn="ctr">
              <a:defRPr sz="1200">
                <a:solidFill>
                  <a:schemeClr val="bg2"/>
                </a:solidFill>
                <a:latin typeface="+mn-lt"/>
              </a:defRPr>
            </a:lvl1pPr>
          </a:lstStyle>
          <a:p>
            <a:fld id="{64511984-BC28-4786-8C14-DA577790B261}" type="slidenum">
              <a:rPr lang="en-US" smtClean="0"/>
              <a:pPr/>
              <a:t>‹#›</a:t>
            </a:fld>
            <a:endParaRPr lang="en-US" dirty="0"/>
          </a:p>
        </p:txBody>
      </p:sp>
    </p:spTree>
    <p:extLst>
      <p:ext uri="{BB962C8B-B14F-4D97-AF65-F5344CB8AC3E}">
        <p14:creationId xmlns:p14="http://schemas.microsoft.com/office/powerpoint/2010/main" val="2080006013"/>
      </p:ext>
    </p:extLst>
  </p:cSld>
  <p:clrMap bg1="dk1" tx1="lt1" bg2="dk2" tx2="lt2" accent1="accent1" accent2="accent2" accent3="accent3" accent4="accent4" accent5="accent5" accent6="accent6" hlink="hlink" folHlink="folHlink"/>
  <p:sldLayoutIdLst>
    <p:sldLayoutId id="2147483673"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defTabSz="685800" rtl="0" eaLnBrk="1" latinLnBrk="0" hangingPunct="1">
        <a:lnSpc>
          <a:spcPct val="90000"/>
        </a:lnSpc>
        <a:spcBef>
          <a:spcPct val="0"/>
        </a:spcBef>
        <a:buNone/>
        <a:defRPr sz="3300" b="0" i="0" kern="1200">
          <a:solidFill>
            <a:schemeClr val="bg1"/>
          </a:solidFill>
          <a:latin typeface="Arial" charset="0"/>
          <a:ea typeface="Arial" charset="0"/>
          <a:cs typeface="Arial"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a:buChar char="•"/>
        <a:defRPr sz="2100" b="0" i="0" kern="1200">
          <a:solidFill>
            <a:schemeClr val="accent4">
              <a:lumMod val="75000"/>
            </a:schemeClr>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b="0" i="0" kern="1200">
          <a:solidFill>
            <a:schemeClr val="accent4">
              <a:lumMod val="75000"/>
            </a:schemeClr>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b="0" i="0" kern="1200">
          <a:solidFill>
            <a:schemeClr val="accent4">
              <a:lumMod val="75000"/>
            </a:schemeClr>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pacer.org/bullying/video/player.asp?video=122"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hyperlink" Target="http://www.pacer.org/bullying/video/player.asp?video=120"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hyperlink" Target="http://www.pacer.org/bullying/video/player.asp?video=115"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325" y="2751113"/>
            <a:ext cx="6737350" cy="561047"/>
          </a:xfrm>
        </p:spPr>
        <p:txBody>
          <a:bodyPr>
            <a:noAutofit/>
          </a:bodyPr>
          <a:lstStyle/>
          <a:p>
            <a:r>
              <a:rPr lang="en-US" sz="4400" dirty="0"/>
              <a:t>Bullying Prevention 101</a:t>
            </a:r>
          </a:p>
        </p:txBody>
      </p:sp>
      <p:sp>
        <p:nvSpPr>
          <p:cNvPr id="3" name="Subtitle 2"/>
          <p:cNvSpPr>
            <a:spLocks noGrp="1"/>
          </p:cNvSpPr>
          <p:nvPr>
            <p:ph type="subTitle" idx="4294967295"/>
          </p:nvPr>
        </p:nvSpPr>
        <p:spPr>
          <a:xfrm>
            <a:off x="1143000" y="3328353"/>
            <a:ext cx="6858000" cy="522287"/>
          </a:xfrm>
        </p:spPr>
        <p:txBody>
          <a:bodyPr>
            <a:noAutofit/>
          </a:bodyPr>
          <a:lstStyle/>
          <a:p>
            <a:pPr marL="0" indent="0" algn="ctr">
              <a:buNone/>
            </a:pPr>
            <a:r>
              <a:rPr lang="en-US" sz="2000" dirty="0">
                <a:solidFill>
                  <a:schemeClr val="accent4">
                    <a:lumMod val="60000"/>
                    <a:lumOff val="40000"/>
                  </a:schemeClr>
                </a:solidFill>
              </a:rPr>
              <a:t>A guide for middle and high school students</a:t>
            </a:r>
          </a:p>
        </p:txBody>
      </p:sp>
    </p:spTree>
    <p:extLst>
      <p:ext uri="{BB962C8B-B14F-4D97-AF65-F5344CB8AC3E}">
        <p14:creationId xmlns:p14="http://schemas.microsoft.com/office/powerpoint/2010/main" val="3898728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6300" y="2875280"/>
            <a:ext cx="7391400" cy="772160"/>
          </a:xfrm>
        </p:spPr>
        <p:txBody>
          <a:bodyPr anchor="t" anchorCtr="0">
            <a:normAutofit/>
          </a:bodyPr>
          <a:lstStyle/>
          <a:p>
            <a:r>
              <a:rPr lang="en-US" dirty="0">
                <a:solidFill>
                  <a:schemeClr val="accent4">
                    <a:lumMod val="50000"/>
                  </a:schemeClr>
                </a:solidFill>
              </a:rPr>
              <a:t>Judgement Free Generation</a:t>
            </a:r>
          </a:p>
        </p:txBody>
      </p:sp>
      <p:sp>
        <p:nvSpPr>
          <p:cNvPr id="4" name="TextBox 3"/>
          <p:cNvSpPr txBox="1"/>
          <p:nvPr/>
        </p:nvSpPr>
        <p:spPr>
          <a:xfrm>
            <a:off x="1510747" y="2251060"/>
            <a:ext cx="6122507" cy="584775"/>
          </a:xfrm>
          <a:prstGeom prst="rect">
            <a:avLst/>
          </a:prstGeom>
          <a:noFill/>
        </p:spPr>
        <p:txBody>
          <a:bodyPr wrap="square" rtlCol="0">
            <a:spAutoFit/>
          </a:bodyPr>
          <a:lstStyle/>
          <a:p>
            <a:pPr algn="ctr"/>
            <a:r>
              <a:rPr lang="en-US" sz="3200" b="1" dirty="0">
                <a:solidFill>
                  <a:schemeClr val="bg1"/>
                </a:solidFill>
              </a:rPr>
              <a:t>Section Three</a:t>
            </a:r>
          </a:p>
        </p:txBody>
      </p:sp>
      <p:sp>
        <p:nvSpPr>
          <p:cNvPr id="3"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
        <p:nvSpPr>
          <p:cNvPr id="5" name="Slide Number Placeholder 4"/>
          <p:cNvSpPr>
            <a:spLocks noGrp="1"/>
          </p:cNvSpPr>
          <p:nvPr>
            <p:ph type="sldNum" sz="quarter" idx="12"/>
          </p:nvPr>
        </p:nvSpPr>
        <p:spPr/>
        <p:txBody>
          <a:bodyPr/>
          <a:lstStyle/>
          <a:p>
            <a:fld id="{64511984-BC28-4786-8C14-DA577790B261}" type="slidenum">
              <a:rPr lang="en-US" smtClean="0"/>
              <a:t>1</a:t>
            </a:fld>
            <a:endParaRPr lang="en-US"/>
          </a:p>
        </p:txBody>
      </p:sp>
      <p:sp>
        <p:nvSpPr>
          <p:cNvPr id="6" name="Title 1"/>
          <p:cNvSpPr txBox="1">
            <a:spLocks/>
          </p:cNvSpPr>
          <p:nvPr/>
        </p:nvSpPr>
        <p:spPr>
          <a:xfrm>
            <a:off x="1412240" y="3627120"/>
            <a:ext cx="6319520" cy="1402080"/>
          </a:xfrm>
          <a:prstGeom prst="rect">
            <a:avLst/>
          </a:prstGeom>
        </p:spPr>
        <p:txBody>
          <a:bodyPr vert="horz" lIns="91440" tIns="45720" rIns="91440" bIns="45720" rtlCol="0" anchor="t" anchorCtr="0">
            <a:normAutofit/>
          </a:bodyPr>
          <a:lstStyle>
            <a:lvl1pPr algn="ctr" defTabSz="685800" rtl="0" eaLnBrk="1" latinLnBrk="0" hangingPunct="1">
              <a:lnSpc>
                <a:spcPct val="90000"/>
              </a:lnSpc>
              <a:spcBef>
                <a:spcPct val="0"/>
              </a:spcBef>
              <a:buNone/>
              <a:defRPr sz="4500" b="0" i="0" kern="1200">
                <a:solidFill>
                  <a:schemeClr val="bg1"/>
                </a:solidFill>
                <a:latin typeface="Arial" charset="0"/>
                <a:ea typeface="Arial" charset="0"/>
                <a:cs typeface="Arial"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00000"/>
              </a:lnSpc>
            </a:pPr>
            <a:r>
              <a:rPr lang="en-US" sz="2400" dirty="0">
                <a:solidFill>
                  <a:schemeClr val="accent4">
                    <a:lumMod val="50000"/>
                  </a:schemeClr>
                </a:solidFill>
              </a:rPr>
              <a:t>Advocacy and self advocacy in action: Bringing kindness, acceptance, and inclusion into your school and community each day</a:t>
            </a:r>
          </a:p>
          <a:p>
            <a:pPr>
              <a:lnSpc>
                <a:spcPct val="100000"/>
              </a:lnSpc>
            </a:pPr>
            <a:endParaRPr lang="en-US" sz="2400" dirty="0">
              <a:solidFill>
                <a:schemeClr val="accent4">
                  <a:lumMod val="50000"/>
                </a:schemeClr>
              </a:solidFill>
            </a:endParaRPr>
          </a:p>
        </p:txBody>
      </p:sp>
    </p:spTree>
    <p:extLst>
      <p:ext uri="{BB962C8B-B14F-4D97-AF65-F5344CB8AC3E}">
        <p14:creationId xmlns:p14="http://schemas.microsoft.com/office/powerpoint/2010/main" val="224885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41047"/>
            <a:ext cx="7886700" cy="915034"/>
          </a:xfrm>
        </p:spPr>
        <p:txBody>
          <a:bodyPr anchor="t" anchorCtr="0">
            <a:normAutofit/>
          </a:bodyPr>
          <a:lstStyle/>
          <a:p>
            <a:pPr algn="ctr"/>
            <a:r>
              <a:rPr lang="en-US" dirty="0"/>
              <a:t>“Did You Know?”</a:t>
            </a:r>
          </a:p>
        </p:txBody>
      </p:sp>
      <p:sp>
        <p:nvSpPr>
          <p:cNvPr id="3" name="Content Placeholder 2"/>
          <p:cNvSpPr>
            <a:spLocks noGrp="1"/>
          </p:cNvSpPr>
          <p:nvPr>
            <p:ph idx="1"/>
          </p:nvPr>
        </p:nvSpPr>
        <p:spPr>
          <a:xfrm>
            <a:off x="876300" y="1815465"/>
            <a:ext cx="7391399" cy="4351338"/>
          </a:xfrm>
        </p:spPr>
        <p:txBody>
          <a:bodyPr>
            <a:normAutofit/>
          </a:bodyPr>
          <a:lstStyle/>
          <a:p>
            <a:pPr marL="0" indent="0">
              <a:buNone/>
            </a:pPr>
            <a:r>
              <a:rPr lang="en-US" sz="2400" dirty="0"/>
              <a:t>How often will a bullying situation end when a peer intervenes? </a:t>
            </a:r>
          </a:p>
          <a:p>
            <a:pPr marL="457200" indent="-457200">
              <a:lnSpc>
                <a:spcPct val="150000"/>
              </a:lnSpc>
              <a:buClr>
                <a:schemeClr val="bg2"/>
              </a:buClr>
              <a:buSzPct val="80000"/>
              <a:buFont typeface="+mj-lt"/>
              <a:buAutoNum type="alphaUcPeriod"/>
            </a:pPr>
            <a:r>
              <a:rPr lang="mr-IN" sz="2400" dirty="0"/>
              <a:t>78%</a:t>
            </a:r>
          </a:p>
          <a:p>
            <a:pPr marL="457200" indent="-457200">
              <a:lnSpc>
                <a:spcPct val="150000"/>
              </a:lnSpc>
              <a:buClr>
                <a:schemeClr val="bg2"/>
              </a:buClr>
              <a:buSzPct val="80000"/>
              <a:buFont typeface="+mj-lt"/>
              <a:buAutoNum type="alphaUcPeriod"/>
            </a:pPr>
            <a:r>
              <a:rPr lang="mr-IN" sz="2400" dirty="0"/>
              <a:t>57%</a:t>
            </a:r>
          </a:p>
          <a:p>
            <a:pPr marL="457200" indent="-457200">
              <a:lnSpc>
                <a:spcPct val="150000"/>
              </a:lnSpc>
              <a:buClr>
                <a:schemeClr val="bg2"/>
              </a:buClr>
              <a:buSzPct val="80000"/>
              <a:buFont typeface="+mj-lt"/>
              <a:buAutoNum type="alphaUcPeriod"/>
            </a:pPr>
            <a:r>
              <a:rPr lang="mr-IN" sz="2400" dirty="0"/>
              <a:t>23%</a:t>
            </a:r>
          </a:p>
          <a:p>
            <a:pPr marL="457200" indent="-457200">
              <a:lnSpc>
                <a:spcPct val="150000"/>
              </a:lnSpc>
              <a:buClr>
                <a:schemeClr val="bg2"/>
              </a:buClr>
              <a:buSzPct val="80000"/>
              <a:buFont typeface="+mj-lt"/>
              <a:buAutoNum type="alphaUcPeriod"/>
            </a:pPr>
            <a:r>
              <a:rPr lang="mr-IN" sz="2400" dirty="0"/>
              <a:t>12%</a:t>
            </a:r>
          </a:p>
        </p:txBody>
      </p:sp>
      <p:sp>
        <p:nvSpPr>
          <p:cNvPr id="5" name="Slide Number Placeholder 4"/>
          <p:cNvSpPr>
            <a:spLocks noGrp="1"/>
          </p:cNvSpPr>
          <p:nvPr>
            <p:ph type="sldNum" sz="quarter" idx="12"/>
          </p:nvPr>
        </p:nvSpPr>
        <p:spPr/>
        <p:txBody>
          <a:bodyPr/>
          <a:lstStyle/>
          <a:p>
            <a:fld id="{64511984-BC28-4786-8C14-DA577790B261}" type="slidenum">
              <a:rPr lang="en-US" smtClean="0"/>
              <a:t>2</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2313997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51840"/>
            <a:ext cx="7886700" cy="1325563"/>
          </a:xfrm>
        </p:spPr>
        <p:txBody>
          <a:bodyPr anchor="t" anchorCtr="0"/>
          <a:lstStyle/>
          <a:p>
            <a:pPr algn="ctr"/>
            <a:r>
              <a:rPr lang="en-US" dirty="0"/>
              <a:t>Video: </a:t>
            </a:r>
            <a:br>
              <a:rPr lang="en-US" dirty="0"/>
            </a:br>
            <a:r>
              <a:rPr lang="en-US" sz="2400" dirty="0"/>
              <a:t>What’s Inclusion and Why Does It Matter? </a:t>
            </a:r>
          </a:p>
        </p:txBody>
      </p:sp>
      <p:sp>
        <p:nvSpPr>
          <p:cNvPr id="5" name="Slide Number Placeholder 4"/>
          <p:cNvSpPr>
            <a:spLocks noGrp="1"/>
          </p:cNvSpPr>
          <p:nvPr>
            <p:ph type="sldNum" sz="quarter" idx="12"/>
          </p:nvPr>
        </p:nvSpPr>
        <p:spPr/>
        <p:txBody>
          <a:bodyPr/>
          <a:lstStyle/>
          <a:p>
            <a:fld id="{64511984-BC28-4786-8C14-DA577790B261}" type="slidenum">
              <a:rPr lang="en-US" smtClean="0"/>
              <a:t>3</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pic>
        <p:nvPicPr>
          <p:cNvPr id="8" name="Content Placeholder 4">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286000" y="2715419"/>
            <a:ext cx="4572000" cy="2571750"/>
          </a:xfrm>
        </p:spPr>
      </p:pic>
    </p:spTree>
    <p:extLst>
      <p:ext uri="{BB962C8B-B14F-4D97-AF65-F5344CB8AC3E}">
        <p14:creationId xmlns:p14="http://schemas.microsoft.com/office/powerpoint/2010/main" val="314181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7080"/>
            <a:ext cx="7886700" cy="1325563"/>
          </a:xfrm>
        </p:spPr>
        <p:txBody>
          <a:bodyPr anchor="t" anchorCtr="0"/>
          <a:lstStyle/>
          <a:p>
            <a:pPr algn="ctr"/>
            <a:r>
              <a:rPr lang="en-US"/>
              <a:t>Video: </a:t>
            </a:r>
            <a:br>
              <a:rPr lang="en-US" dirty="0"/>
            </a:br>
            <a:r>
              <a:rPr lang="en-US" sz="2400" dirty="0"/>
              <a:t>What Should You Do? Peer Advocacy</a:t>
            </a:r>
          </a:p>
        </p:txBody>
      </p:sp>
      <p:sp>
        <p:nvSpPr>
          <p:cNvPr id="5" name="Slide Number Placeholder 4"/>
          <p:cNvSpPr>
            <a:spLocks noGrp="1"/>
          </p:cNvSpPr>
          <p:nvPr>
            <p:ph type="sldNum" sz="quarter" idx="12"/>
          </p:nvPr>
        </p:nvSpPr>
        <p:spPr/>
        <p:txBody>
          <a:bodyPr/>
          <a:lstStyle/>
          <a:p>
            <a:fld id="{64511984-BC28-4786-8C14-DA577790B261}" type="slidenum">
              <a:rPr lang="en-US" smtClean="0"/>
              <a:t>4</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pic>
        <p:nvPicPr>
          <p:cNvPr id="7" name="Content Placeholder 3">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286000" y="2715419"/>
            <a:ext cx="4572000" cy="2571750"/>
          </a:xfrm>
        </p:spPr>
      </p:pic>
    </p:spTree>
    <p:extLst>
      <p:ext uri="{BB962C8B-B14F-4D97-AF65-F5344CB8AC3E}">
        <p14:creationId xmlns:p14="http://schemas.microsoft.com/office/powerpoint/2010/main" val="216396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7080"/>
            <a:ext cx="7886700" cy="1325563"/>
          </a:xfrm>
        </p:spPr>
        <p:txBody>
          <a:bodyPr anchor="t" anchorCtr="0"/>
          <a:lstStyle/>
          <a:p>
            <a:pPr algn="ctr"/>
            <a:r>
              <a:rPr lang="en-US"/>
              <a:t>Video: </a:t>
            </a:r>
            <a:br>
              <a:rPr lang="en-US" dirty="0"/>
            </a:br>
            <a:r>
              <a:rPr lang="en-US" sz="2400" dirty="0"/>
              <a:t>What Should You Do? Ways to Be There</a:t>
            </a:r>
          </a:p>
        </p:txBody>
      </p:sp>
      <p:sp>
        <p:nvSpPr>
          <p:cNvPr id="5" name="Slide Number Placeholder 4"/>
          <p:cNvSpPr>
            <a:spLocks noGrp="1"/>
          </p:cNvSpPr>
          <p:nvPr>
            <p:ph type="sldNum" sz="quarter" idx="12"/>
          </p:nvPr>
        </p:nvSpPr>
        <p:spPr/>
        <p:txBody>
          <a:bodyPr/>
          <a:lstStyle/>
          <a:p>
            <a:fld id="{64511984-BC28-4786-8C14-DA577790B261}" type="slidenum">
              <a:rPr lang="en-US" smtClean="0"/>
              <a:t>5</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pic>
        <p:nvPicPr>
          <p:cNvPr id="7" name="Content Placeholder 4">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286000" y="2715419"/>
            <a:ext cx="4572000" cy="2571750"/>
          </a:xfrm>
        </p:spPr>
      </p:pic>
    </p:spTree>
    <p:extLst>
      <p:ext uri="{BB962C8B-B14F-4D97-AF65-F5344CB8AC3E}">
        <p14:creationId xmlns:p14="http://schemas.microsoft.com/office/powerpoint/2010/main" val="769596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1367"/>
            <a:ext cx="7886700" cy="986154"/>
          </a:xfrm>
        </p:spPr>
        <p:txBody>
          <a:bodyPr anchor="t" anchorCtr="0">
            <a:normAutofit/>
          </a:bodyPr>
          <a:lstStyle/>
          <a:p>
            <a:pPr algn="ctr"/>
            <a:r>
              <a:rPr lang="en-US" dirty="0"/>
              <a:t>Handout:</a:t>
            </a:r>
            <a:br>
              <a:rPr lang="en-US" dirty="0"/>
            </a:br>
            <a:r>
              <a:rPr lang="en-US" sz="2400" dirty="0"/>
              <a:t>Kindness Conversations </a:t>
            </a:r>
          </a:p>
        </p:txBody>
      </p:sp>
      <p:sp>
        <p:nvSpPr>
          <p:cNvPr id="3" name="Content Placeholder 2"/>
          <p:cNvSpPr>
            <a:spLocks noGrp="1"/>
          </p:cNvSpPr>
          <p:nvPr>
            <p:ph idx="1"/>
          </p:nvPr>
        </p:nvSpPr>
        <p:spPr>
          <a:xfrm>
            <a:off x="876300" y="1828077"/>
            <a:ext cx="7391400" cy="3709123"/>
          </a:xfrm>
        </p:spPr>
        <p:txBody>
          <a:bodyPr>
            <a:normAutofit/>
          </a:bodyPr>
          <a:lstStyle/>
          <a:p>
            <a:pPr marL="0" indent="0">
              <a:lnSpc>
                <a:spcPct val="100000"/>
              </a:lnSpc>
              <a:spcBef>
                <a:spcPts val="0"/>
              </a:spcBef>
              <a:spcAft>
                <a:spcPts val="1200"/>
              </a:spcAft>
              <a:buClr>
                <a:schemeClr val="bg2"/>
              </a:buClr>
              <a:buNone/>
            </a:pPr>
            <a:r>
              <a:rPr lang="en-US" sz="2400" b="1" dirty="0">
                <a:solidFill>
                  <a:schemeClr val="bg1"/>
                </a:solidFill>
              </a:rPr>
              <a:t>Conversation One: Being Bullied</a:t>
            </a:r>
          </a:p>
          <a:p>
            <a:pPr marL="0" indent="0">
              <a:lnSpc>
                <a:spcPct val="100000"/>
              </a:lnSpc>
              <a:spcBef>
                <a:spcPts val="0"/>
              </a:spcBef>
              <a:buClr>
                <a:schemeClr val="bg2"/>
              </a:buClr>
              <a:buNone/>
            </a:pPr>
            <a:r>
              <a:rPr lang="en-US" sz="2000" dirty="0"/>
              <a:t>You are in class one day and the teacher asks a question. You raise your hand to answer the question, but your answer isn’t correct. Another student that sits behind you laughs and says, “That was such an easy question.” The comment makes you feel bad, but you don’t say anything back. </a:t>
            </a:r>
          </a:p>
          <a:p>
            <a:pPr marL="0" indent="0">
              <a:lnSpc>
                <a:spcPct val="100000"/>
              </a:lnSpc>
              <a:spcBef>
                <a:spcPts val="0"/>
              </a:spcBef>
              <a:buClr>
                <a:schemeClr val="bg2"/>
              </a:buClr>
              <a:buNone/>
            </a:pPr>
            <a:endParaRPr lang="en-US" sz="1400" dirty="0"/>
          </a:p>
          <a:p>
            <a:pPr marL="0" indent="0">
              <a:lnSpc>
                <a:spcPct val="100000"/>
              </a:lnSpc>
              <a:spcBef>
                <a:spcPts val="0"/>
              </a:spcBef>
              <a:buClr>
                <a:schemeClr val="bg2"/>
              </a:buClr>
              <a:buNone/>
            </a:pPr>
            <a:r>
              <a:rPr lang="en-US" sz="2000" dirty="0"/>
              <a:t>Later that day during lunch, the same student and their friends are laughing and pointing at your direction. They walk by your table and say, “Don’t raise your hand in class anymore. You just waste everyone’s time.” </a:t>
            </a:r>
          </a:p>
        </p:txBody>
      </p:sp>
      <p:sp>
        <p:nvSpPr>
          <p:cNvPr id="5" name="Slide Number Placeholder 4"/>
          <p:cNvSpPr>
            <a:spLocks noGrp="1"/>
          </p:cNvSpPr>
          <p:nvPr>
            <p:ph type="sldNum" sz="quarter" idx="12"/>
          </p:nvPr>
        </p:nvSpPr>
        <p:spPr/>
        <p:txBody>
          <a:bodyPr/>
          <a:lstStyle/>
          <a:p>
            <a:fld id="{64511984-BC28-4786-8C14-DA577790B261}" type="slidenum">
              <a:rPr lang="en-US" smtClean="0"/>
              <a:t>6</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215410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1367"/>
            <a:ext cx="7886700" cy="986154"/>
          </a:xfrm>
        </p:spPr>
        <p:txBody>
          <a:bodyPr anchor="t" anchorCtr="0">
            <a:normAutofit/>
          </a:bodyPr>
          <a:lstStyle/>
          <a:p>
            <a:pPr algn="ctr"/>
            <a:r>
              <a:rPr lang="en-US" dirty="0"/>
              <a:t>Handout:</a:t>
            </a:r>
            <a:br>
              <a:rPr lang="en-US" dirty="0"/>
            </a:br>
            <a:r>
              <a:rPr lang="en-US" sz="2400" dirty="0"/>
              <a:t>Kindness Conversations </a:t>
            </a:r>
          </a:p>
        </p:txBody>
      </p:sp>
      <p:sp>
        <p:nvSpPr>
          <p:cNvPr id="3" name="Content Placeholder 2"/>
          <p:cNvSpPr>
            <a:spLocks noGrp="1"/>
          </p:cNvSpPr>
          <p:nvPr>
            <p:ph idx="1"/>
          </p:nvPr>
        </p:nvSpPr>
        <p:spPr>
          <a:xfrm>
            <a:off x="876300" y="1838237"/>
            <a:ext cx="7391400" cy="3709123"/>
          </a:xfrm>
        </p:spPr>
        <p:txBody>
          <a:bodyPr>
            <a:normAutofit/>
          </a:bodyPr>
          <a:lstStyle/>
          <a:p>
            <a:pPr marL="0" indent="0">
              <a:lnSpc>
                <a:spcPct val="100000"/>
              </a:lnSpc>
              <a:spcBef>
                <a:spcPts val="0"/>
              </a:spcBef>
              <a:spcAft>
                <a:spcPts val="1200"/>
              </a:spcAft>
              <a:buClr>
                <a:schemeClr val="bg2"/>
              </a:buClr>
              <a:buNone/>
            </a:pPr>
            <a:r>
              <a:rPr lang="en-US" sz="2400" b="1" dirty="0">
                <a:solidFill>
                  <a:schemeClr val="bg1"/>
                </a:solidFill>
              </a:rPr>
              <a:t>Conversation Two: Witnessing a Fight</a:t>
            </a:r>
          </a:p>
          <a:p>
            <a:pPr marL="0" indent="0">
              <a:lnSpc>
                <a:spcPct val="100000"/>
              </a:lnSpc>
              <a:spcBef>
                <a:spcPts val="0"/>
              </a:spcBef>
              <a:buClr>
                <a:schemeClr val="bg2"/>
              </a:buClr>
              <a:buNone/>
            </a:pPr>
            <a:r>
              <a:rPr lang="en-US" sz="2000" dirty="0"/>
              <a:t>You’re walking to the bus one day after school. You see a crowd of students and walk over to see what’s happening. As you get closer, you realize that a group of students are threatening to beat up a younger student at school. </a:t>
            </a:r>
          </a:p>
          <a:p>
            <a:pPr marL="0" indent="0">
              <a:lnSpc>
                <a:spcPct val="100000"/>
              </a:lnSpc>
              <a:spcBef>
                <a:spcPts val="0"/>
              </a:spcBef>
              <a:buClr>
                <a:schemeClr val="bg2"/>
              </a:buClr>
              <a:buNone/>
            </a:pPr>
            <a:endParaRPr lang="en-US" sz="1400" dirty="0"/>
          </a:p>
          <a:p>
            <a:pPr marL="0" indent="0">
              <a:lnSpc>
                <a:spcPct val="100000"/>
              </a:lnSpc>
              <a:spcBef>
                <a:spcPts val="0"/>
              </a:spcBef>
              <a:buClr>
                <a:schemeClr val="bg2"/>
              </a:buClr>
              <a:buNone/>
            </a:pPr>
            <a:r>
              <a:rPr lang="en-US" sz="2000" dirty="0"/>
              <a:t>All of a sudden, the group of students starts shoving and punching the younger student. Many other students are watching and cheering it on. </a:t>
            </a:r>
          </a:p>
        </p:txBody>
      </p:sp>
      <p:sp>
        <p:nvSpPr>
          <p:cNvPr id="5" name="Slide Number Placeholder 4"/>
          <p:cNvSpPr>
            <a:spLocks noGrp="1"/>
          </p:cNvSpPr>
          <p:nvPr>
            <p:ph type="sldNum" sz="quarter" idx="12"/>
          </p:nvPr>
        </p:nvSpPr>
        <p:spPr/>
        <p:txBody>
          <a:bodyPr/>
          <a:lstStyle/>
          <a:p>
            <a:fld id="{64511984-BC28-4786-8C14-DA577790B261}" type="slidenum">
              <a:rPr lang="en-US" smtClean="0"/>
              <a:t>7</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193453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1367"/>
            <a:ext cx="7886700" cy="986154"/>
          </a:xfrm>
        </p:spPr>
        <p:txBody>
          <a:bodyPr anchor="t" anchorCtr="0">
            <a:normAutofit/>
          </a:bodyPr>
          <a:lstStyle/>
          <a:p>
            <a:pPr algn="ctr"/>
            <a:r>
              <a:rPr lang="en-US" dirty="0"/>
              <a:t>Handout:</a:t>
            </a:r>
            <a:br>
              <a:rPr lang="en-US" dirty="0"/>
            </a:br>
            <a:r>
              <a:rPr lang="en-US" sz="2400" dirty="0"/>
              <a:t>Kindness Conversations </a:t>
            </a:r>
          </a:p>
        </p:txBody>
      </p:sp>
      <p:sp>
        <p:nvSpPr>
          <p:cNvPr id="3" name="Content Placeholder 2"/>
          <p:cNvSpPr>
            <a:spLocks noGrp="1"/>
          </p:cNvSpPr>
          <p:nvPr>
            <p:ph idx="1"/>
          </p:nvPr>
        </p:nvSpPr>
        <p:spPr>
          <a:xfrm>
            <a:off x="876300" y="1833880"/>
            <a:ext cx="7391400" cy="4001095"/>
          </a:xfrm>
        </p:spPr>
        <p:txBody>
          <a:bodyPr>
            <a:spAutoFit/>
          </a:bodyPr>
          <a:lstStyle/>
          <a:p>
            <a:pPr marL="0" indent="0">
              <a:lnSpc>
                <a:spcPct val="100000"/>
              </a:lnSpc>
              <a:spcBef>
                <a:spcPts val="0"/>
              </a:spcBef>
              <a:spcAft>
                <a:spcPts val="1200"/>
              </a:spcAft>
              <a:buClr>
                <a:schemeClr val="bg2"/>
              </a:buClr>
              <a:buNone/>
            </a:pPr>
            <a:r>
              <a:rPr lang="en-US" sz="2400" b="1" dirty="0">
                <a:solidFill>
                  <a:schemeClr val="bg1"/>
                </a:solidFill>
              </a:rPr>
              <a:t>Conversation Three: Meeting New Students </a:t>
            </a:r>
          </a:p>
          <a:p>
            <a:pPr marL="0" indent="0">
              <a:lnSpc>
                <a:spcPct val="100000"/>
              </a:lnSpc>
              <a:spcBef>
                <a:spcPts val="0"/>
              </a:spcBef>
              <a:buClr>
                <a:schemeClr val="bg2"/>
              </a:buClr>
              <a:buNone/>
            </a:pPr>
            <a:r>
              <a:rPr lang="en-US" sz="2000" dirty="0"/>
              <a:t>It’s the start of a new school year and you’re excited to see all of your friends again. In your first class, the students introduce themselves. There’s a student who says he was homeschooled and this is the first time being in classes with other students. </a:t>
            </a:r>
          </a:p>
          <a:p>
            <a:pPr marL="0" indent="0">
              <a:lnSpc>
                <a:spcPct val="100000"/>
              </a:lnSpc>
              <a:spcBef>
                <a:spcPts val="0"/>
              </a:spcBef>
              <a:buClr>
                <a:schemeClr val="bg2"/>
              </a:buClr>
              <a:buNone/>
            </a:pPr>
            <a:endParaRPr lang="en-US" sz="1400" dirty="0"/>
          </a:p>
          <a:p>
            <a:pPr marL="0" indent="0">
              <a:lnSpc>
                <a:spcPct val="100000"/>
              </a:lnSpc>
              <a:spcBef>
                <a:spcPts val="0"/>
              </a:spcBef>
              <a:buClr>
                <a:schemeClr val="bg2"/>
              </a:buClr>
              <a:buNone/>
            </a:pPr>
            <a:r>
              <a:rPr lang="en-US" sz="2000" dirty="0"/>
              <a:t>After several days, you start noticing that the new student is having a hard time making friends. You see him being left out on purpose – one day, he sat at a table and everyone nearby got up and left. You’ve heard other students say they don’t like the new student because he just doesn’t fit in. You feel bad for the new student, but you’re afraid of what others will think. </a:t>
            </a:r>
          </a:p>
        </p:txBody>
      </p:sp>
      <p:sp>
        <p:nvSpPr>
          <p:cNvPr id="5" name="Slide Number Placeholder 4"/>
          <p:cNvSpPr>
            <a:spLocks noGrp="1"/>
          </p:cNvSpPr>
          <p:nvPr>
            <p:ph type="sldNum" sz="quarter" idx="12"/>
          </p:nvPr>
        </p:nvSpPr>
        <p:spPr/>
        <p:txBody>
          <a:bodyPr/>
          <a:lstStyle/>
          <a:p>
            <a:fld id="{64511984-BC28-4786-8C14-DA577790B261}" type="slidenum">
              <a:rPr lang="en-US" smtClean="0"/>
              <a:t>8</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434212658"/>
      </p:ext>
    </p:extLst>
  </p:cSld>
  <p:clrMapOvr>
    <a:masterClrMapping/>
  </p:clrMapOvr>
</p:sld>
</file>

<file path=ppt/theme/theme1.xml><?xml version="1.0" encoding="utf-8"?>
<a:theme xmlns:a="http://schemas.openxmlformats.org/drawingml/2006/main" name="PF-Them">
  <a:themeElements>
    <a:clrScheme name="PF Palette">
      <a:dk1>
        <a:srgbClr val="4D2B6D"/>
      </a:dk1>
      <a:lt1>
        <a:srgbClr val="FFFFFF"/>
      </a:lt1>
      <a:dk2>
        <a:srgbClr val="58225F"/>
      </a:dk2>
      <a:lt2>
        <a:srgbClr val="FFE32B"/>
      </a:lt2>
      <a:accent1>
        <a:srgbClr val="EEEAC6"/>
      </a:accent1>
      <a:accent2>
        <a:srgbClr val="8B2D7D"/>
      </a:accent2>
      <a:accent3>
        <a:srgbClr val="A1A6A9"/>
      </a:accent3>
      <a:accent4>
        <a:srgbClr val="3A3F45"/>
      </a:accent4>
      <a:accent5>
        <a:srgbClr val="C9A6CC"/>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PF-Theme</Template>
  <TotalTime>9753</TotalTime>
  <Words>493</Words>
  <Application>Microsoft Office PowerPoint</Application>
  <PresentationFormat>Letter Paper (8.5x11 in)</PresentationFormat>
  <Paragraphs>70</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PF-Them</vt:lpstr>
      <vt:lpstr>Bullying Prevention 101</vt:lpstr>
      <vt:lpstr>Judgement Free Generation</vt:lpstr>
      <vt:lpstr>“Did You Know?”</vt:lpstr>
      <vt:lpstr>Video:  What’s Inclusion and Why Does It Matter? </vt:lpstr>
      <vt:lpstr>Video:  What Should You Do? Peer Advocacy</vt:lpstr>
      <vt:lpstr>Video:  What Should You Do? Ways to Be There</vt:lpstr>
      <vt:lpstr>Handout: Kindness Conversations </vt:lpstr>
      <vt:lpstr>Handout: Kindness Conversations </vt:lpstr>
      <vt:lpstr>Handout: Kindness Conversations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101:</dc:title>
  <dc:creator>Carly Danielson</dc:creator>
  <cp:lastModifiedBy>Julie Hertzog</cp:lastModifiedBy>
  <cp:revision>146</cp:revision>
  <cp:lastPrinted>2018-04-13T22:00:55Z</cp:lastPrinted>
  <dcterms:created xsi:type="dcterms:W3CDTF">2018-03-22T15:45:55Z</dcterms:created>
  <dcterms:modified xsi:type="dcterms:W3CDTF">2018-09-10T20:44:54Z</dcterms:modified>
</cp:coreProperties>
</file>