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77" r:id="rId3"/>
    <p:sldId id="284" r:id="rId4"/>
    <p:sldId id="285" r:id="rId5"/>
    <p:sldId id="259" r:id="rId6"/>
    <p:sldId id="278" r:id="rId7"/>
    <p:sldId id="260" r:id="rId8"/>
    <p:sldId id="257" r:id="rId9"/>
    <p:sldId id="261" r:id="rId10"/>
    <p:sldId id="262" r:id="rId11"/>
    <p:sldId id="263" r:id="rId12"/>
    <p:sldId id="264" r:id="rId13"/>
    <p:sldId id="266" r:id="rId14"/>
    <p:sldId id="265" r:id="rId15"/>
    <p:sldId id="258" r:id="rId16"/>
    <p:sldId id="270" r:id="rId17"/>
    <p:sldId id="282" r:id="rId18"/>
    <p:sldId id="268" r:id="rId19"/>
    <p:sldId id="269" r:id="rId20"/>
    <p:sldId id="283" r:id="rId21"/>
    <p:sldId id="280" r:id="rId22"/>
    <p:sldId id="281" r:id="rId23"/>
    <p:sldId id="279" r:id="rId24"/>
    <p:sldId id="272" r:id="rId25"/>
    <p:sldId id="273" r:id="rId26"/>
    <p:sldId id="2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0D80"/>
    <a:srgbClr val="FFD74B"/>
    <a:srgbClr val="069C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80218"/>
  </p:normalViewPr>
  <p:slideViewPr>
    <p:cSldViewPr snapToGrid="0">
      <p:cViewPr varScale="1">
        <p:scale>
          <a:sx n="87" d="100"/>
          <a:sy n="87" d="100"/>
        </p:scale>
        <p:origin x="4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0BA1A-6003-934A-8C5B-43BC6812A1F3}" type="datetimeFigureOut">
              <a:rPr lang="en-US" smtClean="0"/>
              <a:t>2/17/22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EB39-2130-9445-A149-AF445A9832C9}" type="slidenum">
              <a:rPr lang="en-US" smtClean="0"/>
              <a:t>‹#›</a:t>
            </a:fld>
            <a:endParaRPr lang="en-US"/>
          </a:p>
        </p:txBody>
      </p:sp>
    </p:spTree>
    <p:extLst>
      <p:ext uri="{BB962C8B-B14F-4D97-AF65-F5344CB8AC3E}">
        <p14:creationId xmlns:p14="http://schemas.microsoft.com/office/powerpoint/2010/main" val="2085406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9</a:t>
            </a:fld>
            <a:endParaRPr lang="en-US"/>
          </a:p>
        </p:txBody>
      </p:sp>
    </p:spTree>
    <p:extLst>
      <p:ext uri="{BB962C8B-B14F-4D97-AF65-F5344CB8AC3E}">
        <p14:creationId xmlns:p14="http://schemas.microsoft.com/office/powerpoint/2010/main" val="33516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10</a:t>
            </a:fld>
            <a:endParaRPr lang="en-US"/>
          </a:p>
        </p:txBody>
      </p:sp>
    </p:spTree>
    <p:extLst>
      <p:ext uri="{BB962C8B-B14F-4D97-AF65-F5344CB8AC3E}">
        <p14:creationId xmlns:p14="http://schemas.microsoft.com/office/powerpoint/2010/main" val="938097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Bullying is different from conflict.</a:t>
            </a:r>
          </a:p>
          <a:p>
            <a:r>
              <a:rPr lang="en-US" dirty="0"/>
              <a:t>Conflict is a disagreement or argument in which both sides express their views.</a:t>
            </a:r>
          </a:p>
          <a:p>
            <a:r>
              <a:rPr lang="en-US" dirty="0"/>
              <a:t>Bullying is negative behavior directed by someone exerting power and control over another person.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Conflict is when there is a disagreement, with both kids expressing their views, and no feels unsafe. Bullying is behavior with intention to hurt or harm. </a:t>
            </a:r>
            <a:endParaRPr lang="en-US" dirty="0">
              <a:effectLst/>
            </a:endParaRPr>
          </a:p>
          <a:p>
            <a:endParaRPr lang="en-US" dirty="0"/>
          </a:p>
          <a:p>
            <a:r>
              <a:rPr lang="en-US" dirty="0"/>
              <a:t>Bullying is done with a goal to hurt or harm someone. With bullying, there is often a power imbalance between those involved.</a:t>
            </a:r>
          </a:p>
          <a:p>
            <a:endParaRPr lang="en-US" dirty="0"/>
          </a:p>
          <a:p>
            <a:r>
              <a:rPr lang="en-US" dirty="0"/>
              <a:t>In normal conflict, kids often know if they’ve crossed the line and realize if they hurt someone and want to stop that behavior. However with bullying, kids continue their behavior even when they know it’s hurting someone.</a:t>
            </a:r>
          </a:p>
        </p:txBody>
      </p:sp>
      <p:sp>
        <p:nvSpPr>
          <p:cNvPr id="4" name="Slide Number Placeholder 3"/>
          <p:cNvSpPr>
            <a:spLocks noGrp="1"/>
          </p:cNvSpPr>
          <p:nvPr>
            <p:ph type="sldNum" sz="quarter" idx="5"/>
          </p:nvPr>
        </p:nvSpPr>
        <p:spPr/>
        <p:txBody>
          <a:bodyPr/>
          <a:lstStyle/>
          <a:p>
            <a:fld id="{A16CEB39-2130-9445-A149-AF445A9832C9}" type="slidenum">
              <a:rPr lang="en-US" smtClean="0"/>
              <a:t>17</a:t>
            </a:fld>
            <a:endParaRPr lang="en-US"/>
          </a:p>
        </p:txBody>
      </p:sp>
    </p:spTree>
    <p:extLst>
      <p:ext uri="{BB962C8B-B14F-4D97-AF65-F5344CB8AC3E}">
        <p14:creationId xmlns:p14="http://schemas.microsoft.com/office/powerpoint/2010/main" val="152407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lot of kids say that they don’t want to tell an adult about bullying because they don’t want to be called a tattle-tale.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Telling is done to keep yourself or someone else safe – its done when someone is being hurt or in </a:t>
            </a:r>
            <a:r>
              <a:rPr lang="en-US" sz="1200" kern="1200" dirty="0" err="1">
                <a:solidFill>
                  <a:schemeClr val="tx1"/>
                </a:solidFill>
                <a:effectLst/>
                <a:latin typeface="+mn-lt"/>
                <a:ea typeface="+mn-ea"/>
                <a:cs typeface="+mn-cs"/>
              </a:rPr>
              <a:t>andger</a:t>
            </a:r>
            <a:r>
              <a:rPr lang="en-US" sz="1200" kern="1200" dirty="0">
                <a:solidFill>
                  <a:schemeClr val="tx1"/>
                </a:solidFill>
                <a:effectLst/>
                <a:latin typeface="+mn-lt"/>
                <a:ea typeface="+mn-ea"/>
                <a:cs typeface="+mn-cs"/>
              </a:rPr>
              <a:t>– help from an adult is needed. Tattling is done to get someone in trouble – about a situation that can usually be worked out without an adult – might be about a behavior that is done on accident where no one got hurt or is in danger.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18</a:t>
            </a:fld>
            <a:endParaRPr lang="en-US"/>
          </a:p>
        </p:txBody>
      </p:sp>
    </p:spTree>
    <p:extLst>
      <p:ext uri="{BB962C8B-B14F-4D97-AF65-F5344CB8AC3E}">
        <p14:creationId xmlns:p14="http://schemas.microsoft.com/office/powerpoint/2010/main" val="2326925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Friends will sometimes disagree. Friends will sometimes hurt each other's feelings, have an argument, or simply need time away from one another. This is normal and can happen in any friendship, no matter how close.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are experiencing treatment from a friend that hurts you and you have asked that friend to stop, but it still continues, then that is not friendship. That behavior could be bullying.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Friendship behaviors do not include hurting someone on purpose or continually being mean even when asked to stop. A friend will change or be remorseful for her behavior if they find out they are hurting you. If you aren't certain if what is happening is part of a normal friendship or if it is bullying, talk to an adult you trust and get help sorting out the relationship. </a:t>
            </a:r>
          </a:p>
        </p:txBody>
      </p:sp>
      <p:sp>
        <p:nvSpPr>
          <p:cNvPr id="4" name="Slide Number Placeholder 3"/>
          <p:cNvSpPr>
            <a:spLocks noGrp="1"/>
          </p:cNvSpPr>
          <p:nvPr>
            <p:ph type="sldNum" sz="quarter" idx="5"/>
          </p:nvPr>
        </p:nvSpPr>
        <p:spPr/>
        <p:txBody>
          <a:bodyPr/>
          <a:lstStyle/>
          <a:p>
            <a:fld id="{A16CEB39-2130-9445-A149-AF445A9832C9}" type="slidenum">
              <a:rPr lang="en-US" smtClean="0"/>
              <a:t>19</a:t>
            </a:fld>
            <a:endParaRPr lang="en-US"/>
          </a:p>
        </p:txBody>
      </p:sp>
    </p:spTree>
    <p:extLst>
      <p:ext uri="{BB962C8B-B14F-4D97-AF65-F5344CB8AC3E}">
        <p14:creationId xmlns:p14="http://schemas.microsoft.com/office/powerpoint/2010/main" val="410840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 one EVER deserves to be bullied. If you are being bullied, it’s important for you to say something, especially to tell an adult, so they can help you resolve the situation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22</a:t>
            </a:fld>
            <a:endParaRPr lang="en-US"/>
          </a:p>
        </p:txBody>
      </p:sp>
    </p:spTree>
    <p:extLst>
      <p:ext uri="{BB962C8B-B14F-4D97-AF65-F5344CB8AC3E}">
        <p14:creationId xmlns:p14="http://schemas.microsoft.com/office/powerpoint/2010/main" val="2346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state in the nation has a law that prevents bullying in schools, and often includes your school posting and sharing its policy. If you don’t know yours, ask your teacher about it.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A16CEB39-2130-9445-A149-AF445A9832C9}" type="slidenum">
              <a:rPr lang="en-US" smtClean="0"/>
              <a:t>23</a:t>
            </a:fld>
            <a:endParaRPr lang="en-US"/>
          </a:p>
        </p:txBody>
      </p:sp>
    </p:spTree>
    <p:extLst>
      <p:ext uri="{BB962C8B-B14F-4D97-AF65-F5344CB8AC3E}">
        <p14:creationId xmlns:p14="http://schemas.microsoft.com/office/powerpoint/2010/main" val="3209310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3142-EC25-4BDC-A5B0-2CA79E3566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C0AC98-5FBA-46BD-9930-00F0A0E3DB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3B0F5-1529-4421-8111-04526D28786A}"/>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5" name="Footer Placeholder 4">
            <a:extLst>
              <a:ext uri="{FF2B5EF4-FFF2-40B4-BE49-F238E27FC236}">
                <a16:creationId xmlns:a16="http://schemas.microsoft.com/office/drawing/2014/main" id="{ED43DD59-65A7-4C3D-A4A4-232E4EFC1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98327-2AFB-46C6-A0C7-0F12DB07F05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886848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0BC6B-16D9-4648-91B5-29EBC4160C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212A17-3DA3-4147-81FB-8FF879A67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8F714-BF86-47CC-B2E6-4BFC647E30F9}"/>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5" name="Footer Placeholder 4">
            <a:extLst>
              <a:ext uri="{FF2B5EF4-FFF2-40B4-BE49-F238E27FC236}">
                <a16:creationId xmlns:a16="http://schemas.microsoft.com/office/drawing/2014/main" id="{C10C2D44-B149-4AB0-B5EF-4351FC840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B99EEC-E1AE-4DD6-9720-32288E0C57F3}"/>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53297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43A74-28F1-4C9C-AFB3-9D2D88DF9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09576-3FB0-4314-A49C-152564806E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70BFC-8297-4B19-B90A-AB5DEA612EB1}"/>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5" name="Footer Placeholder 4">
            <a:extLst>
              <a:ext uri="{FF2B5EF4-FFF2-40B4-BE49-F238E27FC236}">
                <a16:creationId xmlns:a16="http://schemas.microsoft.com/office/drawing/2014/main" id="{7FA088F4-CCBA-4CC2-B552-D42C5A52B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1FF9C-4F5E-44D7-82CA-E2794D26A74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22330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F8A07-FB75-480D-90B3-9D9AEB6ED0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FB7A1A-34D3-4535-9D0D-BBFFD37A3F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A1995-1A85-4895-A27E-2BFD956E9CF5}"/>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5" name="Footer Placeholder 4">
            <a:extLst>
              <a:ext uri="{FF2B5EF4-FFF2-40B4-BE49-F238E27FC236}">
                <a16:creationId xmlns:a16="http://schemas.microsoft.com/office/drawing/2014/main" id="{3648B690-B9E3-4547-A783-22A435526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800F0-533E-445E-A20E-81C0BBD38AE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54324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8D89-A851-4C64-B550-BA8E62113B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1B0362-942B-4B1D-807E-4EA32C744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04E75-B966-4DC1-B89A-11FB6965C7E4}"/>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5" name="Footer Placeholder 4">
            <a:extLst>
              <a:ext uri="{FF2B5EF4-FFF2-40B4-BE49-F238E27FC236}">
                <a16:creationId xmlns:a16="http://schemas.microsoft.com/office/drawing/2014/main" id="{E11D502E-91B1-467C-8F74-DC41E7D928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EA94C-EB37-45D8-98ED-A6A995A04F15}"/>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86900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0BCA7-0D71-4C1B-BCB3-A44E74868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49572-092B-4087-809B-1EC353E9A5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C452F-C132-45B7-9EF2-D054D8FE6E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89B5EB-43B1-46BD-A79E-CA776B13AB63}"/>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6" name="Footer Placeholder 5">
            <a:extLst>
              <a:ext uri="{FF2B5EF4-FFF2-40B4-BE49-F238E27FC236}">
                <a16:creationId xmlns:a16="http://schemas.microsoft.com/office/drawing/2014/main" id="{8EC5D100-D3AE-4035-83FD-115FBF4DEE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4FEB-37F6-46F2-83EB-88960E0EE59E}"/>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242677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157C-4054-4589-B071-A8CE3B7DFB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C75E08-8877-4481-AE5E-A546A11C3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0D6F5-C1F6-4464-913E-979544CDF3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732993-DC24-4DB6-ABE3-7DC7ABBE6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041BA-633B-486A-83CF-6B351BEDAE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C7700-21F6-41EE-B47A-A1D8A5AA1D82}"/>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8" name="Footer Placeholder 7">
            <a:extLst>
              <a:ext uri="{FF2B5EF4-FFF2-40B4-BE49-F238E27FC236}">
                <a16:creationId xmlns:a16="http://schemas.microsoft.com/office/drawing/2014/main" id="{33615CD9-B7D6-40E4-84CF-A2DB779E5C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6EEE7E-FE9F-4CCD-BA8F-A2FEF4E3DC2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46878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655D-9C5B-4000-91DC-52B172311C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D1A502-7F46-4735-99F3-BD49CF03AAD8}"/>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4" name="Footer Placeholder 3">
            <a:extLst>
              <a:ext uri="{FF2B5EF4-FFF2-40B4-BE49-F238E27FC236}">
                <a16:creationId xmlns:a16="http://schemas.microsoft.com/office/drawing/2014/main" id="{C01047D4-3620-46CF-8CC7-0F0F8FC4D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2C1863-1C6D-4CB0-B0F4-26E3004F3C54}"/>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35480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2E63A0-564B-4DDB-B16B-94DC7EA79A6F}"/>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3" name="Footer Placeholder 2">
            <a:extLst>
              <a:ext uri="{FF2B5EF4-FFF2-40B4-BE49-F238E27FC236}">
                <a16:creationId xmlns:a16="http://schemas.microsoft.com/office/drawing/2014/main" id="{F7F4CED8-E9D9-40E4-BF7E-2833288A7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3C1FE-4561-44F7-952B-569B1158444D}"/>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1067339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70514-22B7-4911-81EE-6C0396763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1226BD-FD65-4071-8235-24A8403E9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172D59-B621-45E5-9720-47FC8A2121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E28F3E-E610-4F48-97AA-46AE63FF4D03}"/>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6" name="Footer Placeholder 5">
            <a:extLst>
              <a:ext uri="{FF2B5EF4-FFF2-40B4-BE49-F238E27FC236}">
                <a16:creationId xmlns:a16="http://schemas.microsoft.com/office/drawing/2014/main" id="{231A69CA-F0AF-4D91-820B-E83349F8E2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9321F-72EC-4DD5-B9E8-12E72ABCCC61}"/>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416085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4CC89-46A6-4B24-894C-FBD9F9F57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83C075-1091-42AA-8773-399400081B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EB4030-98C9-41D6-B086-030ACB31B3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C436C1-70D5-44B0-9D46-728C9CA71D14}"/>
              </a:ext>
            </a:extLst>
          </p:cNvPr>
          <p:cNvSpPr>
            <a:spLocks noGrp="1"/>
          </p:cNvSpPr>
          <p:nvPr>
            <p:ph type="dt" sz="half" idx="10"/>
          </p:nvPr>
        </p:nvSpPr>
        <p:spPr/>
        <p:txBody>
          <a:bodyPr/>
          <a:lstStyle/>
          <a:p>
            <a:fld id="{BE4DBA11-AC30-4911-919D-FD6488673D15}" type="datetimeFigureOut">
              <a:rPr lang="en-US" smtClean="0"/>
              <a:t>2/17/22</a:t>
            </a:fld>
            <a:endParaRPr lang="en-US"/>
          </a:p>
        </p:txBody>
      </p:sp>
      <p:sp>
        <p:nvSpPr>
          <p:cNvPr id="6" name="Footer Placeholder 5">
            <a:extLst>
              <a:ext uri="{FF2B5EF4-FFF2-40B4-BE49-F238E27FC236}">
                <a16:creationId xmlns:a16="http://schemas.microsoft.com/office/drawing/2014/main" id="{38C69796-E678-4699-84A4-7BB6FD7D8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03607-048B-46ED-B59E-52445F54FCCA}"/>
              </a:ext>
            </a:extLst>
          </p:cNvPr>
          <p:cNvSpPr>
            <a:spLocks noGrp="1"/>
          </p:cNvSpPr>
          <p:nvPr>
            <p:ph type="sldNum" sz="quarter" idx="12"/>
          </p:nvPr>
        </p:nvSpPr>
        <p:spPr/>
        <p:txBody>
          <a:bodyPr/>
          <a:lstStyle/>
          <a:p>
            <a:fld id="{93C361B7-72E3-4703-93FD-B1FFEA7A5F11}" type="slidenum">
              <a:rPr lang="en-US" smtClean="0"/>
              <a:t>‹#›</a:t>
            </a:fld>
            <a:endParaRPr lang="en-US"/>
          </a:p>
        </p:txBody>
      </p:sp>
    </p:spTree>
    <p:extLst>
      <p:ext uri="{BB962C8B-B14F-4D97-AF65-F5344CB8AC3E}">
        <p14:creationId xmlns:p14="http://schemas.microsoft.com/office/powerpoint/2010/main" val="30817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5DCE1-6B3B-42F9-B3F0-715AA882F2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B16857-8684-4442-88EE-D103F1BBD4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B2500-024A-45A6-BD76-AAE36086B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DBA11-AC30-4911-919D-FD6488673D15}" type="datetimeFigureOut">
              <a:rPr lang="en-US" smtClean="0"/>
              <a:t>2/17/22</a:t>
            </a:fld>
            <a:endParaRPr lang="en-US"/>
          </a:p>
        </p:txBody>
      </p:sp>
      <p:sp>
        <p:nvSpPr>
          <p:cNvPr id="5" name="Footer Placeholder 4">
            <a:extLst>
              <a:ext uri="{FF2B5EF4-FFF2-40B4-BE49-F238E27FC236}">
                <a16:creationId xmlns:a16="http://schemas.microsoft.com/office/drawing/2014/main" id="{53A35488-0530-42C2-8ED8-494686D3F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B97FCF-B8F2-4099-A8D1-DF1890342F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361B7-72E3-4703-93FD-B1FFEA7A5F11}" type="slidenum">
              <a:rPr lang="en-US" smtClean="0"/>
              <a:t>‹#›</a:t>
            </a:fld>
            <a:endParaRPr lang="en-US"/>
          </a:p>
        </p:txBody>
      </p:sp>
    </p:spTree>
    <p:extLst>
      <p:ext uri="{BB962C8B-B14F-4D97-AF65-F5344CB8AC3E}">
        <p14:creationId xmlns:p14="http://schemas.microsoft.com/office/powerpoint/2010/main" val="946439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1.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1.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3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3.sv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5.svg"/><Relationship Id="rId10"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5.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DB66E595-F3A5-D246-BF44-5A386A650289}"/>
              </a:ext>
            </a:extLst>
          </p:cNvPr>
          <p:cNvPicPr>
            <a:picLocks noChangeAspect="1"/>
          </p:cNvPicPr>
          <p:nvPr/>
        </p:nvPicPr>
        <p:blipFill rotWithShape="1">
          <a:blip r:embed="rId2">
            <a:extLst>
              <a:ext uri="{28A0092B-C50C-407E-A947-70E740481C1C}">
                <a14:useLocalDpi xmlns:a14="http://schemas.microsoft.com/office/drawing/2010/main" val="0"/>
              </a:ext>
            </a:extLst>
          </a:blip>
          <a:srcRect l="2260"/>
          <a:stretch/>
        </p:blipFill>
        <p:spPr>
          <a:xfrm>
            <a:off x="0" y="0"/>
            <a:ext cx="12192000" cy="4321213"/>
          </a:xfrm>
          <a:prstGeom prst="rect">
            <a:avLst/>
          </a:prstGeom>
        </p:spPr>
      </p:pic>
      <p:sp>
        <p:nvSpPr>
          <p:cNvPr id="19" name="Rectangle 18">
            <a:extLst>
              <a:ext uri="{FF2B5EF4-FFF2-40B4-BE49-F238E27FC236}">
                <a16:creationId xmlns:a16="http://schemas.microsoft.com/office/drawing/2014/main" id="{2603CAA3-201C-F949-AB96-09530253991A}"/>
              </a:ext>
            </a:extLst>
          </p:cNvPr>
          <p:cNvSpPr/>
          <p:nvPr/>
        </p:nvSpPr>
        <p:spPr>
          <a:xfrm>
            <a:off x="2286000" y="4549676"/>
            <a:ext cx="7620000" cy="2308324"/>
          </a:xfrm>
          <a:prstGeom prst="rect">
            <a:avLst/>
          </a:prstGeom>
        </p:spPr>
        <p:txBody>
          <a:bodyPr wrap="square">
            <a:spAutoFit/>
          </a:bodyPr>
          <a:lstStyle/>
          <a:p>
            <a:pPr algn="ctr"/>
            <a:r>
              <a:rPr lang="en-US" altLang="en-US" sz="4800" b="1" i="1" dirty="0">
                <a:cs typeface="Times New Roman" panose="02020603050405020304" pitchFamily="18" charset="0"/>
              </a:rPr>
              <a:t>Kids Take On Bullying </a:t>
            </a:r>
          </a:p>
          <a:p>
            <a:pPr algn="ctr"/>
            <a:r>
              <a:rPr lang="en-US" altLang="en-US" sz="4800" b="1" dirty="0">
                <a:cs typeface="Times New Roman" panose="02020603050405020304" pitchFamily="18" charset="0"/>
              </a:rPr>
              <a:t>Webinar Series</a:t>
            </a:r>
          </a:p>
          <a:p>
            <a:pPr algn="ctr"/>
            <a:r>
              <a:rPr lang="en-US" sz="4800" b="1" dirty="0">
                <a:cs typeface="Times New Roman" panose="02020603050405020304" pitchFamily="18" charset="0"/>
              </a:rPr>
              <a:t>Session 1</a:t>
            </a:r>
            <a:endParaRPr lang="en-US" sz="4800" dirty="0"/>
          </a:p>
        </p:txBody>
      </p:sp>
    </p:spTree>
    <p:extLst>
      <p:ext uri="{BB962C8B-B14F-4D97-AF65-F5344CB8AC3E}">
        <p14:creationId xmlns:p14="http://schemas.microsoft.com/office/powerpoint/2010/main" val="95193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FB253DDB-393A-4883-97DC-CCFE6645D0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290947">
            <a:off x="9217742" y="2378724"/>
            <a:ext cx="2569501" cy="3239806"/>
          </a:xfrm>
          <a:prstGeom prst="rect">
            <a:avLst/>
          </a:prstGeom>
        </p:spPr>
      </p:pic>
      <p:sp>
        <p:nvSpPr>
          <p:cNvPr id="11" name="Content Placeholder 2">
            <a:extLst>
              <a:ext uri="{FF2B5EF4-FFF2-40B4-BE49-F238E27FC236}">
                <a16:creationId xmlns:a16="http://schemas.microsoft.com/office/drawing/2014/main" id="{D7A2DF36-3AD8-1144-A8B3-ECCB88CCD5AD}"/>
              </a:ext>
            </a:extLst>
          </p:cNvPr>
          <p:cNvSpPr txBox="1">
            <a:spLocks/>
          </p:cNvSpPr>
          <p:nvPr/>
        </p:nvSpPr>
        <p:spPr>
          <a:xfrm>
            <a:off x="287415" y="1601971"/>
            <a:ext cx="8588375" cy="424338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ct val="0"/>
              </a:spcBef>
              <a:defRPr/>
            </a:pPr>
            <a:r>
              <a:rPr lang="en-US" altLang="en-US" sz="2800" b="1" dirty="0"/>
              <a:t>Physical: </a:t>
            </a:r>
            <a:r>
              <a:rPr lang="en-US" altLang="en-US" sz="2800" dirty="0"/>
              <a:t>Pushing, shoving, hitting, kicking, damaging someone else’s things.</a:t>
            </a:r>
          </a:p>
          <a:p>
            <a:pPr algn="l">
              <a:lnSpc>
                <a:spcPct val="100000"/>
              </a:lnSpc>
              <a:spcBef>
                <a:spcPct val="0"/>
              </a:spcBef>
              <a:defRPr/>
            </a:pPr>
            <a:endParaRPr lang="en-US" altLang="en-US" sz="2800" b="1" dirty="0"/>
          </a:p>
          <a:p>
            <a:pPr algn="l">
              <a:lnSpc>
                <a:spcPct val="100000"/>
              </a:lnSpc>
              <a:spcBef>
                <a:spcPct val="0"/>
              </a:spcBef>
              <a:defRPr/>
            </a:pPr>
            <a:r>
              <a:rPr lang="en-US" altLang="en-US" sz="2800" b="1" dirty="0"/>
              <a:t>Verbal: </a:t>
            </a:r>
            <a:r>
              <a:rPr lang="en-US" altLang="en-US" sz="2800" dirty="0"/>
              <a:t>Teasing, name calling, threats, mean jokes, rumors, gossip, saying things about someone that aren’t true.</a:t>
            </a:r>
          </a:p>
          <a:p>
            <a:pPr algn="l">
              <a:lnSpc>
                <a:spcPct val="100000"/>
              </a:lnSpc>
              <a:spcBef>
                <a:spcPct val="0"/>
              </a:spcBef>
              <a:defRPr/>
            </a:pPr>
            <a:endParaRPr lang="en-US" altLang="en-US" sz="2800" b="1" dirty="0"/>
          </a:p>
          <a:p>
            <a:pPr algn="l">
              <a:lnSpc>
                <a:spcPct val="100000"/>
              </a:lnSpc>
              <a:spcBef>
                <a:spcPct val="0"/>
              </a:spcBef>
              <a:defRPr/>
            </a:pPr>
            <a:r>
              <a:rPr lang="en-US" altLang="en-US" sz="2800" b="1" dirty="0"/>
              <a:t>Emotional: </a:t>
            </a:r>
            <a:r>
              <a:rPr lang="en-US" altLang="en-US" sz="2800" dirty="0"/>
              <a:t>Leaving someone out on purpose, telling lies about someone, embarrassing someone publicly.</a:t>
            </a:r>
          </a:p>
          <a:p>
            <a:pPr algn="l">
              <a:lnSpc>
                <a:spcPct val="100000"/>
              </a:lnSpc>
              <a:spcBef>
                <a:spcPct val="0"/>
              </a:spcBef>
              <a:defRPr/>
            </a:pPr>
            <a:endParaRPr lang="en-US" altLang="en-US" sz="2800" b="1" dirty="0"/>
          </a:p>
          <a:p>
            <a:pPr algn="l">
              <a:lnSpc>
                <a:spcPct val="100000"/>
              </a:lnSpc>
              <a:spcBef>
                <a:spcPct val="0"/>
              </a:spcBef>
              <a:defRPr/>
            </a:pPr>
            <a:r>
              <a:rPr lang="en-US" altLang="en-US" sz="2800" b="1" dirty="0"/>
              <a:t>Cyberbullying: </a:t>
            </a:r>
            <a:r>
              <a:rPr lang="en-US" altLang="en-US" sz="2800" dirty="0"/>
              <a:t>Sending mean text messages, posting videos or photos to make fun of someone, spreading rumors online.</a:t>
            </a:r>
          </a:p>
          <a:p>
            <a:pPr>
              <a:defRPr/>
            </a:pPr>
            <a:endParaRPr lang="en-US" altLang="en-US" dirty="0"/>
          </a:p>
        </p:txBody>
      </p:sp>
      <p:sp>
        <p:nvSpPr>
          <p:cNvPr id="8" name="Rectangle 7">
            <a:extLst>
              <a:ext uri="{FF2B5EF4-FFF2-40B4-BE49-F238E27FC236}">
                <a16:creationId xmlns:a16="http://schemas.microsoft.com/office/drawing/2014/main" id="{6763123F-0C82-FF46-AF61-7E45A318DFF0}"/>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A8DA8AE-90D8-EB48-8856-C030A23A773E}"/>
              </a:ext>
            </a:extLst>
          </p:cNvPr>
          <p:cNvSpPr txBox="1">
            <a:spLocks/>
          </p:cNvSpPr>
          <p:nvPr/>
        </p:nvSpPr>
        <p:spPr>
          <a:xfrm>
            <a:off x="1076098" y="2701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Types of Bullying</a:t>
            </a:r>
          </a:p>
        </p:txBody>
      </p:sp>
    </p:spTree>
    <p:extLst>
      <p:ext uri="{BB962C8B-B14F-4D97-AF65-F5344CB8AC3E}">
        <p14:creationId xmlns:p14="http://schemas.microsoft.com/office/powerpoint/2010/main" val="176916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7" name="Content Placeholder 2">
            <a:extLst>
              <a:ext uri="{FF2B5EF4-FFF2-40B4-BE49-F238E27FC236}">
                <a16:creationId xmlns:a16="http://schemas.microsoft.com/office/drawing/2014/main" id="{1D074701-1A2E-E547-9530-32342CF0D0FC}"/>
              </a:ext>
            </a:extLst>
          </p:cNvPr>
          <p:cNvSpPr txBox="1">
            <a:spLocks/>
          </p:cNvSpPr>
          <p:nvPr/>
        </p:nvSpPr>
        <p:spPr bwMode="auto">
          <a:xfrm>
            <a:off x="515841" y="1500347"/>
            <a:ext cx="11160317" cy="46418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457200" indent="-457200">
              <a:lnSpc>
                <a:spcPct val="80000"/>
              </a:lnSpc>
              <a:defRPr/>
            </a:pPr>
            <a:r>
              <a:rPr lang="en-US" altLang="en-US" sz="2600" b="1" dirty="0"/>
              <a:t>School</a:t>
            </a:r>
            <a:r>
              <a:rPr lang="en-US" altLang="en-US" sz="2600" dirty="0"/>
              <a:t> – When students experience bullying, it can make it hard to focus or be interested in learning .</a:t>
            </a:r>
          </a:p>
          <a:p>
            <a:pPr lvl="1" indent="0">
              <a:lnSpc>
                <a:spcPct val="80000"/>
              </a:lnSpc>
              <a:buNone/>
              <a:defRPr/>
            </a:pPr>
            <a:endParaRPr lang="en-US" altLang="en-US" sz="2600" dirty="0"/>
          </a:p>
          <a:p>
            <a:pPr marL="457200" indent="-457200">
              <a:lnSpc>
                <a:spcPct val="80000"/>
              </a:lnSpc>
              <a:defRPr/>
            </a:pPr>
            <a:r>
              <a:rPr lang="en-US" altLang="en-US" sz="2600" b="1" dirty="0"/>
              <a:t>Feelings </a:t>
            </a:r>
            <a:r>
              <a:rPr lang="en-US" altLang="en-US" sz="2600" dirty="0"/>
              <a:t>– When kids are worried about bullying, it can lead to low self-esteem and self- confidence. It can also lead to feeling sad, angry or lonely.</a:t>
            </a:r>
          </a:p>
          <a:p>
            <a:pPr marL="457200" indent="-457200">
              <a:lnSpc>
                <a:spcPct val="80000"/>
              </a:lnSpc>
              <a:defRPr/>
            </a:pPr>
            <a:endParaRPr lang="en-US" altLang="en-US" sz="2600" dirty="0"/>
          </a:p>
          <a:p>
            <a:pPr marL="457200" indent="-457200">
              <a:lnSpc>
                <a:spcPct val="80000"/>
              </a:lnSpc>
              <a:defRPr/>
            </a:pPr>
            <a:r>
              <a:rPr lang="en-US" altLang="en-US" sz="2600" b="1" dirty="0"/>
              <a:t>Interests – </a:t>
            </a:r>
            <a:r>
              <a:rPr lang="en-US" altLang="en-US" sz="2600" dirty="0"/>
              <a:t>Bullying can lead kids to lose interest in activities they use to enjoy, like after school clubs or sports.</a:t>
            </a:r>
            <a:endParaRPr lang="en-US" altLang="en-US" sz="2600" b="1" dirty="0"/>
          </a:p>
          <a:p>
            <a:pPr>
              <a:lnSpc>
                <a:spcPct val="80000"/>
              </a:lnSpc>
              <a:buNone/>
              <a:defRPr/>
            </a:pPr>
            <a:endParaRPr lang="en-US" altLang="en-US" sz="2600" dirty="0"/>
          </a:p>
          <a:p>
            <a:pPr algn="ctr">
              <a:lnSpc>
                <a:spcPct val="80000"/>
              </a:lnSpc>
              <a:buNone/>
              <a:defRPr/>
            </a:pPr>
            <a:r>
              <a:rPr lang="en-US" altLang="en-US" sz="4000" b="1" dirty="0"/>
              <a:t>Bullying can make you feel alone and like no ones cares.</a:t>
            </a:r>
          </a:p>
          <a:p>
            <a:pPr marL="457200" indent="-457200">
              <a:lnSpc>
                <a:spcPct val="80000"/>
              </a:lnSpc>
              <a:defRPr/>
            </a:pPr>
            <a:endParaRPr lang="en-US" altLang="en-US" sz="2600" dirty="0"/>
          </a:p>
          <a:p>
            <a:pPr marL="457200" indent="-457200">
              <a:lnSpc>
                <a:spcPct val="80000"/>
              </a:lnSpc>
              <a:defRPr/>
            </a:pPr>
            <a:endParaRPr lang="en-US" altLang="en-US" sz="2600" dirty="0"/>
          </a:p>
          <a:p>
            <a:pPr eaLnBrk="1" hangingPunct="1">
              <a:lnSpc>
                <a:spcPct val="80000"/>
              </a:lnSpc>
              <a:buFont typeface="Arial" panose="020B0604020202020204" pitchFamily="34" charset="0"/>
              <a:buNone/>
              <a:defRPr/>
            </a:pPr>
            <a:endParaRPr lang="en-US" altLang="en-US" sz="2600" dirty="0"/>
          </a:p>
        </p:txBody>
      </p:sp>
      <p:sp>
        <p:nvSpPr>
          <p:cNvPr id="7" name="Rectangle 6">
            <a:extLst>
              <a:ext uri="{FF2B5EF4-FFF2-40B4-BE49-F238E27FC236}">
                <a16:creationId xmlns:a16="http://schemas.microsoft.com/office/drawing/2014/main" id="{99580A3C-3048-7748-86B5-6FD3F1EE05B2}"/>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362B9D8-2B32-3E4C-AC29-54935F273926}"/>
              </a:ext>
            </a:extLst>
          </p:cNvPr>
          <p:cNvSpPr txBox="1">
            <a:spLocks/>
          </p:cNvSpPr>
          <p:nvPr/>
        </p:nvSpPr>
        <p:spPr>
          <a:xfrm>
            <a:off x="1076098" y="2701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Impact of Bullying</a:t>
            </a:r>
          </a:p>
        </p:txBody>
      </p:sp>
    </p:spTree>
    <p:extLst>
      <p:ext uri="{BB962C8B-B14F-4D97-AF65-F5344CB8AC3E}">
        <p14:creationId xmlns:p14="http://schemas.microsoft.com/office/powerpoint/2010/main" val="176233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5AC0A59D-C86F-3D47-BBF5-60698F2EB564}"/>
              </a:ext>
            </a:extLst>
          </p:cNvPr>
          <p:cNvSpPr txBox="1">
            <a:spLocks/>
          </p:cNvSpPr>
          <p:nvPr/>
        </p:nvSpPr>
        <p:spPr>
          <a:xfrm>
            <a:off x="899421" y="1663072"/>
            <a:ext cx="4506912" cy="40735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ct val="0"/>
              </a:spcBef>
            </a:pPr>
            <a:endParaRPr lang="en-US" altLang="en-US" sz="800" dirty="0">
              <a:solidFill>
                <a:srgbClr val="000000"/>
              </a:solidFill>
            </a:endParaRPr>
          </a:p>
          <a:p>
            <a:pPr algn="l">
              <a:lnSpc>
                <a:spcPct val="100000"/>
              </a:lnSpc>
              <a:spcBef>
                <a:spcPct val="0"/>
              </a:spcBef>
            </a:pPr>
            <a:r>
              <a:rPr lang="en-US" altLang="en-US" sz="3200" dirty="0">
                <a:solidFill>
                  <a:srgbClr val="000000"/>
                </a:solidFill>
              </a:rPr>
              <a:t>TARGET                    </a:t>
            </a:r>
            <a:r>
              <a:rPr lang="en-US" altLang="en-US" sz="3200" dirty="0">
                <a:solidFill>
                  <a:srgbClr val="000000"/>
                </a:solidFill>
                <a:sym typeface="Wingdings" pitchFamily="2" charset="2"/>
              </a:rPr>
              <a:t></a:t>
            </a: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r>
              <a:rPr lang="en-US" altLang="en-US" sz="3200" dirty="0">
                <a:solidFill>
                  <a:srgbClr val="000000"/>
                </a:solidFill>
                <a:sym typeface="Wingdings" pitchFamily="2" charset="2"/>
              </a:rPr>
              <a:t>STUDENT WHO      </a:t>
            </a:r>
          </a:p>
          <a:p>
            <a:pPr algn="l">
              <a:lnSpc>
                <a:spcPct val="100000"/>
              </a:lnSpc>
              <a:spcBef>
                <a:spcPct val="0"/>
              </a:spcBef>
            </a:pPr>
            <a:r>
              <a:rPr lang="en-US" altLang="en-US" sz="3200" dirty="0">
                <a:solidFill>
                  <a:srgbClr val="000000"/>
                </a:solidFill>
                <a:sym typeface="Wingdings" pitchFamily="2" charset="2"/>
              </a:rPr>
              <a:t>BULLIES</a:t>
            </a: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nSpc>
                <a:spcPct val="100000"/>
              </a:lnSpc>
              <a:spcBef>
                <a:spcPct val="0"/>
              </a:spcBef>
            </a:pPr>
            <a:endParaRPr lang="en-US" altLang="en-US" sz="800" dirty="0">
              <a:solidFill>
                <a:srgbClr val="000000"/>
              </a:solidFill>
              <a:sym typeface="Wingdings" pitchFamily="2" charset="2"/>
            </a:endParaRPr>
          </a:p>
          <a:p>
            <a:pPr algn="l">
              <a:lnSpc>
                <a:spcPct val="100000"/>
              </a:lnSpc>
              <a:spcBef>
                <a:spcPct val="0"/>
              </a:spcBef>
            </a:pPr>
            <a:r>
              <a:rPr lang="en-US" altLang="en-US" sz="3200" dirty="0">
                <a:solidFill>
                  <a:srgbClr val="000000"/>
                </a:solidFill>
                <a:sym typeface="Wingdings" pitchFamily="2" charset="2"/>
              </a:rPr>
              <a:t>WITNESS OR            BYSTANDER</a:t>
            </a:r>
            <a:endParaRPr lang="en-US" altLang="en-US" sz="3200" dirty="0">
              <a:solidFill>
                <a:srgbClr val="000000"/>
              </a:solidFill>
            </a:endParaRPr>
          </a:p>
        </p:txBody>
      </p:sp>
      <p:sp>
        <p:nvSpPr>
          <p:cNvPr id="13" name="Content Placeholder 2">
            <a:extLst>
              <a:ext uri="{FF2B5EF4-FFF2-40B4-BE49-F238E27FC236}">
                <a16:creationId xmlns:a16="http://schemas.microsoft.com/office/drawing/2014/main" id="{BE8B3C9A-3A99-1144-A6A2-345EFCA320D0}"/>
              </a:ext>
            </a:extLst>
          </p:cNvPr>
          <p:cNvSpPr txBox="1">
            <a:spLocks/>
          </p:cNvSpPr>
          <p:nvPr/>
        </p:nvSpPr>
        <p:spPr bwMode="auto">
          <a:xfrm>
            <a:off x="5082154" y="1723108"/>
            <a:ext cx="4506913" cy="3890962"/>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ct val="0"/>
              </a:spcBef>
              <a:buFont typeface="Arial" panose="020B0604020202020204" pitchFamily="34" charset="0"/>
              <a:buNone/>
              <a:defRPr/>
            </a:pPr>
            <a:r>
              <a:rPr lang="en-US" altLang="en-US" sz="3200" dirty="0">
                <a:solidFill>
                  <a:srgbClr val="000000"/>
                </a:solidFill>
                <a:sym typeface="Wingdings" pitchFamily="2" charset="2"/>
              </a:rPr>
              <a:t>Person who is being bullied</a:t>
            </a: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r>
              <a:rPr lang="en-US" altLang="en-US" sz="3200" dirty="0">
                <a:solidFill>
                  <a:srgbClr val="000000"/>
                </a:solidFill>
                <a:sym typeface="Wingdings" pitchFamily="2" charset="2"/>
              </a:rPr>
              <a:t>Person whose actions cause hurt or harm</a:t>
            </a: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endParaRPr lang="en-US" altLang="en-US" sz="800" dirty="0">
              <a:solidFill>
                <a:srgbClr val="000000"/>
              </a:solidFill>
              <a:sym typeface="Wingdings" pitchFamily="2" charset="2"/>
            </a:endParaRPr>
          </a:p>
          <a:p>
            <a:pPr marL="0" indent="0" eaLnBrk="1" hangingPunct="1">
              <a:lnSpc>
                <a:spcPct val="100000"/>
              </a:lnSpc>
              <a:spcBef>
                <a:spcPct val="0"/>
              </a:spcBef>
              <a:buFont typeface="Arial" panose="020B0604020202020204" pitchFamily="34" charset="0"/>
              <a:buNone/>
              <a:defRPr/>
            </a:pPr>
            <a:r>
              <a:rPr lang="en-US" altLang="en-US" sz="3200" dirty="0">
                <a:solidFill>
                  <a:srgbClr val="000000"/>
                </a:solidFill>
                <a:sym typeface="Wingdings" pitchFamily="2" charset="2"/>
              </a:rPr>
              <a:t>Person who sees or knows of the behavior</a:t>
            </a:r>
            <a:endParaRPr lang="en-US" altLang="en-US" sz="3200" dirty="0">
              <a:solidFill>
                <a:srgbClr val="000000"/>
              </a:solidFill>
            </a:endParaRPr>
          </a:p>
          <a:p>
            <a:pPr marL="514350" indent="-514350" eaLnBrk="1" hangingPunct="1">
              <a:lnSpc>
                <a:spcPct val="100000"/>
              </a:lnSpc>
              <a:spcBef>
                <a:spcPct val="0"/>
              </a:spcBef>
              <a:buFont typeface="Arial" panose="020B0604020202020204" pitchFamily="34" charset="0"/>
              <a:buAutoNum type="arabicParenR"/>
              <a:defRPr/>
            </a:pPr>
            <a:endParaRPr lang="en-US" altLang="en-US" sz="3200" dirty="0">
              <a:solidFill>
                <a:srgbClr val="000000"/>
              </a:solidFill>
            </a:endParaRPr>
          </a:p>
        </p:txBody>
      </p:sp>
      <p:sp>
        <p:nvSpPr>
          <p:cNvPr id="10" name="Title 1">
            <a:extLst>
              <a:ext uri="{FF2B5EF4-FFF2-40B4-BE49-F238E27FC236}">
                <a16:creationId xmlns:a16="http://schemas.microsoft.com/office/drawing/2014/main" id="{2A0BAEB7-10BB-3546-8920-28467EEB633B}"/>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Who Is Involved?</a:t>
            </a:r>
          </a:p>
        </p:txBody>
      </p:sp>
      <p:pic>
        <p:nvPicPr>
          <p:cNvPr id="21" name="Graphic 20">
            <a:extLst>
              <a:ext uri="{FF2B5EF4-FFF2-40B4-BE49-F238E27FC236}">
                <a16:creationId xmlns:a16="http://schemas.microsoft.com/office/drawing/2014/main" id="{92DE1994-9BF4-3243-81CB-A022D1AF97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03593">
            <a:off x="9119467" y="2450806"/>
            <a:ext cx="2821082" cy="2498057"/>
          </a:xfrm>
          <a:prstGeom prst="rect">
            <a:avLst/>
          </a:prstGeom>
        </p:spPr>
      </p:pic>
      <p:sp>
        <p:nvSpPr>
          <p:cNvPr id="12" name="Rectangle 11">
            <a:extLst>
              <a:ext uri="{FF2B5EF4-FFF2-40B4-BE49-F238E27FC236}">
                <a16:creationId xmlns:a16="http://schemas.microsoft.com/office/drawing/2014/main" id="{7CA60512-7027-994E-9A49-EC91C8E8E09D}"/>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3CEA2862-E109-E041-B69A-197E03762806}"/>
              </a:ext>
            </a:extLst>
          </p:cNvPr>
          <p:cNvSpPr txBox="1">
            <a:spLocks/>
          </p:cNvSpPr>
          <p:nvPr/>
        </p:nvSpPr>
        <p:spPr>
          <a:xfrm>
            <a:off x="1076098" y="2701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Who Is Involved?</a:t>
            </a:r>
          </a:p>
        </p:txBody>
      </p:sp>
    </p:spTree>
    <p:extLst>
      <p:ext uri="{BB962C8B-B14F-4D97-AF65-F5344CB8AC3E}">
        <p14:creationId xmlns:p14="http://schemas.microsoft.com/office/powerpoint/2010/main" val="327638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12C6EA79-4658-1741-B926-FDC6B7FFF719}"/>
              </a:ext>
            </a:extLst>
          </p:cNvPr>
          <p:cNvSpPr txBox="1">
            <a:spLocks/>
          </p:cNvSpPr>
          <p:nvPr/>
        </p:nvSpPr>
        <p:spPr>
          <a:xfrm>
            <a:off x="1789674" y="1591177"/>
            <a:ext cx="8601075"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80000"/>
              </a:lnSpc>
              <a:defRPr/>
            </a:pPr>
            <a:r>
              <a:rPr lang="en-US" altLang="en-US" sz="2600" dirty="0"/>
              <a:t>And to add to it all, the role that any students play in a bullying situation can change. </a:t>
            </a:r>
          </a:p>
          <a:p>
            <a:pPr algn="l">
              <a:lnSpc>
                <a:spcPct val="80000"/>
              </a:lnSpc>
              <a:defRPr/>
            </a:pPr>
            <a:endParaRPr lang="en-US" altLang="en-US" sz="1050" dirty="0"/>
          </a:p>
          <a:p>
            <a:pPr algn="l">
              <a:lnSpc>
                <a:spcPct val="80000"/>
              </a:lnSpc>
              <a:defRPr/>
            </a:pPr>
            <a:r>
              <a:rPr lang="en-US" altLang="en-US" sz="2600" dirty="0"/>
              <a:t>Somebody who was bullied one day might make fun of a younger kid the next day. </a:t>
            </a:r>
          </a:p>
          <a:p>
            <a:pPr algn="l">
              <a:lnSpc>
                <a:spcPct val="80000"/>
              </a:lnSpc>
              <a:defRPr/>
            </a:pPr>
            <a:endParaRPr lang="en-US" altLang="en-US" sz="1050" dirty="0"/>
          </a:p>
          <a:p>
            <a:pPr algn="l">
              <a:lnSpc>
                <a:spcPct val="80000"/>
              </a:lnSpc>
              <a:defRPr/>
            </a:pPr>
            <a:r>
              <a:rPr lang="en-US" altLang="en-US" sz="2600" dirty="0"/>
              <a:t>That’s why it’s important not to label other kids as a “bully”. When someone is labeled this way, everyone starts to think of them that way and that nothing can change.</a:t>
            </a:r>
          </a:p>
          <a:p>
            <a:pPr algn="l">
              <a:lnSpc>
                <a:spcPct val="80000"/>
              </a:lnSpc>
              <a:defRPr/>
            </a:pPr>
            <a:endParaRPr lang="en-US" altLang="en-US" sz="1050" dirty="0"/>
          </a:p>
          <a:p>
            <a:pPr algn="l">
              <a:lnSpc>
                <a:spcPct val="80000"/>
              </a:lnSpc>
              <a:defRPr/>
            </a:pPr>
            <a:endParaRPr lang="en-US" altLang="en-US" sz="1050" dirty="0"/>
          </a:p>
          <a:p>
            <a:pPr algn="l">
              <a:lnSpc>
                <a:spcPct val="80000"/>
              </a:lnSpc>
              <a:defRPr/>
            </a:pPr>
            <a:r>
              <a:rPr lang="en-US" altLang="en-US" sz="2600" b="1" dirty="0"/>
              <a:t>Again, bullying is about behavior. And behavior CAN change!</a:t>
            </a:r>
          </a:p>
        </p:txBody>
      </p:sp>
      <p:sp>
        <p:nvSpPr>
          <p:cNvPr id="9" name="Title 1">
            <a:extLst>
              <a:ext uri="{FF2B5EF4-FFF2-40B4-BE49-F238E27FC236}">
                <a16:creationId xmlns:a16="http://schemas.microsoft.com/office/drawing/2014/main" id="{FD90CEB9-887D-5345-A88A-BFD4428238FC}"/>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Important Things To Remember</a:t>
            </a:r>
          </a:p>
        </p:txBody>
      </p:sp>
      <p:sp>
        <p:nvSpPr>
          <p:cNvPr id="8" name="Rectangle 7">
            <a:extLst>
              <a:ext uri="{FF2B5EF4-FFF2-40B4-BE49-F238E27FC236}">
                <a16:creationId xmlns:a16="http://schemas.microsoft.com/office/drawing/2014/main" id="{B736F4D7-9F6B-3441-93CB-D34028628F05}"/>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8932FC65-D772-024A-B5A9-1DACF96868C5}"/>
              </a:ext>
            </a:extLst>
          </p:cNvPr>
          <p:cNvSpPr txBox="1">
            <a:spLocks/>
          </p:cNvSpPr>
          <p:nvPr/>
        </p:nvSpPr>
        <p:spPr>
          <a:xfrm>
            <a:off x="1076098" y="2701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Important Things To Remember</a:t>
            </a:r>
          </a:p>
        </p:txBody>
      </p:sp>
    </p:spTree>
    <p:extLst>
      <p:ext uri="{BB962C8B-B14F-4D97-AF65-F5344CB8AC3E}">
        <p14:creationId xmlns:p14="http://schemas.microsoft.com/office/powerpoint/2010/main" val="1457965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AADDC2AB-ACD1-6949-8D48-C4CF72172838}"/>
              </a:ext>
            </a:extLst>
          </p:cNvPr>
          <p:cNvSpPr txBox="1">
            <a:spLocks/>
          </p:cNvSpPr>
          <p:nvPr/>
        </p:nvSpPr>
        <p:spPr>
          <a:xfrm>
            <a:off x="734430" y="1767581"/>
            <a:ext cx="7886700" cy="38909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ct val="0"/>
              </a:spcBef>
              <a:defRPr/>
            </a:pPr>
            <a:r>
              <a:rPr lang="en-US" altLang="en-US" sz="3200" dirty="0">
                <a:solidFill>
                  <a:srgbClr val="000000"/>
                </a:solidFill>
              </a:rPr>
              <a:t>Bullying is all about behavior.</a:t>
            </a:r>
          </a:p>
          <a:p>
            <a:pPr algn="l">
              <a:lnSpc>
                <a:spcPct val="100000"/>
              </a:lnSpc>
              <a:spcBef>
                <a:spcPct val="0"/>
              </a:spcBef>
              <a:defRPr/>
            </a:pPr>
            <a:endParaRPr lang="en-US" altLang="en-US" sz="3200" dirty="0">
              <a:solidFill>
                <a:srgbClr val="000000"/>
              </a:solidFill>
            </a:endParaRPr>
          </a:p>
          <a:p>
            <a:pPr algn="l">
              <a:lnSpc>
                <a:spcPct val="100000"/>
              </a:lnSpc>
              <a:spcBef>
                <a:spcPct val="0"/>
              </a:spcBef>
              <a:defRPr/>
            </a:pPr>
            <a:r>
              <a:rPr lang="en-US" altLang="en-US" sz="3200" dirty="0">
                <a:solidFill>
                  <a:srgbClr val="000000"/>
                </a:solidFill>
              </a:rPr>
              <a:t>Bullying could be directed at anyone &amp; it can also be shown by anyone. It’s not defined by appearance.</a:t>
            </a:r>
          </a:p>
          <a:p>
            <a:pPr algn="l">
              <a:lnSpc>
                <a:spcPct val="100000"/>
              </a:lnSpc>
              <a:spcBef>
                <a:spcPct val="0"/>
              </a:spcBef>
              <a:defRPr/>
            </a:pPr>
            <a:endParaRPr lang="en-US" altLang="en-US" sz="3200" dirty="0">
              <a:solidFill>
                <a:srgbClr val="000000"/>
              </a:solidFill>
            </a:endParaRPr>
          </a:p>
          <a:p>
            <a:pPr algn="l">
              <a:lnSpc>
                <a:spcPct val="100000"/>
              </a:lnSpc>
              <a:spcBef>
                <a:spcPct val="0"/>
              </a:spcBef>
              <a:defRPr/>
            </a:pPr>
            <a:r>
              <a:rPr lang="en-US" altLang="en-US" sz="3200" dirty="0">
                <a:solidFill>
                  <a:srgbClr val="000000"/>
                </a:solidFill>
              </a:rPr>
              <a:t>The one sure thing is that no one EVER deserves to be bullied and everyone has the RIGHT to be safe.</a:t>
            </a:r>
          </a:p>
          <a:p>
            <a:pPr>
              <a:lnSpc>
                <a:spcPct val="100000"/>
              </a:lnSpc>
              <a:spcBef>
                <a:spcPct val="0"/>
              </a:spcBef>
              <a:defRPr/>
            </a:pPr>
            <a:endParaRPr lang="en-US" altLang="en-US" sz="3200" dirty="0">
              <a:solidFill>
                <a:srgbClr val="000000"/>
              </a:solidFill>
            </a:endParaRPr>
          </a:p>
        </p:txBody>
      </p:sp>
      <p:pic>
        <p:nvPicPr>
          <p:cNvPr id="15" name="Graphic 14">
            <a:extLst>
              <a:ext uri="{FF2B5EF4-FFF2-40B4-BE49-F238E27FC236}">
                <a16:creationId xmlns:a16="http://schemas.microsoft.com/office/drawing/2014/main" id="{2E0DEFDE-039F-2B40-838D-40BE3DD966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5719" y="1830784"/>
            <a:ext cx="2025325" cy="3196431"/>
          </a:xfrm>
          <a:prstGeom prst="rect">
            <a:avLst/>
          </a:prstGeom>
        </p:spPr>
      </p:pic>
      <p:sp>
        <p:nvSpPr>
          <p:cNvPr id="8" name="Rectangle 7">
            <a:extLst>
              <a:ext uri="{FF2B5EF4-FFF2-40B4-BE49-F238E27FC236}">
                <a16:creationId xmlns:a16="http://schemas.microsoft.com/office/drawing/2014/main" id="{5946D0CD-D0AC-BF40-8E00-B8F55CD98C51}"/>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C02697-DC58-6E4A-B966-6737982513D9}"/>
              </a:ext>
            </a:extLst>
          </p:cNvPr>
          <p:cNvSpPr txBox="1">
            <a:spLocks/>
          </p:cNvSpPr>
          <p:nvPr/>
        </p:nvSpPr>
        <p:spPr>
          <a:xfrm>
            <a:off x="1076098" y="2701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Important Things To Remember</a:t>
            </a:r>
          </a:p>
        </p:txBody>
      </p:sp>
    </p:spTree>
    <p:extLst>
      <p:ext uri="{BB962C8B-B14F-4D97-AF65-F5344CB8AC3E}">
        <p14:creationId xmlns:p14="http://schemas.microsoft.com/office/powerpoint/2010/main" val="1886438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844EDD9B-5790-47A6-B9BD-BADB49873D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648529">
            <a:off x="212481" y="2465408"/>
            <a:ext cx="3113191" cy="3009418"/>
          </a:xfrm>
          <a:prstGeom prst="rect">
            <a:avLst/>
          </a:prstGeom>
        </p:spPr>
      </p:pic>
      <p:sp>
        <p:nvSpPr>
          <p:cNvPr id="11" name="Content Placeholder 2">
            <a:extLst>
              <a:ext uri="{FF2B5EF4-FFF2-40B4-BE49-F238E27FC236}">
                <a16:creationId xmlns:a16="http://schemas.microsoft.com/office/drawing/2014/main" id="{62198616-26F9-C94B-91F7-B67A98E9303F}"/>
              </a:ext>
            </a:extLst>
          </p:cNvPr>
          <p:cNvSpPr txBox="1">
            <a:spLocks/>
          </p:cNvSpPr>
          <p:nvPr/>
        </p:nvSpPr>
        <p:spPr>
          <a:xfrm>
            <a:off x="3580238" y="1388705"/>
            <a:ext cx="8358084" cy="45538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sz="3200" b="1" dirty="0"/>
              <a:t>Let’s start thinking more about bullying and its impact. This will give us time to start thinking about what bullying looks like at your school or in your community – and how this might impact your amazing idea!</a:t>
            </a:r>
          </a:p>
          <a:p>
            <a:pPr>
              <a:lnSpc>
                <a:spcPct val="80000"/>
              </a:lnSpc>
            </a:pPr>
            <a:endParaRPr lang="en-US" altLang="en-US" sz="3200" b="1" dirty="0"/>
          </a:p>
          <a:p>
            <a:pPr>
              <a:lnSpc>
                <a:spcPct val="80000"/>
              </a:lnSpc>
            </a:pPr>
            <a:r>
              <a:rPr lang="en-US" altLang="en-US" sz="3200" dirty="0"/>
              <a:t>Read the question on the slides – and talk about it if you are watching as a group. We will have about 1 minute per each question for responses and will then find out the answer and talk about it!</a:t>
            </a:r>
          </a:p>
        </p:txBody>
      </p:sp>
      <p:sp>
        <p:nvSpPr>
          <p:cNvPr id="12" name="Rectangle 11">
            <a:extLst>
              <a:ext uri="{FF2B5EF4-FFF2-40B4-BE49-F238E27FC236}">
                <a16:creationId xmlns:a16="http://schemas.microsoft.com/office/drawing/2014/main" id="{18A39662-6254-9D47-94E3-FB8E718BC359}"/>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5B7B8E11-3703-AE41-9041-007701BFF2CD}"/>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284465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1076098" y="1547996"/>
            <a:ext cx="10039804" cy="435133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altLang="en-US" sz="16000" b="1" dirty="0"/>
              <a:t>What is bullying?</a:t>
            </a:r>
          </a:p>
          <a:p>
            <a:pPr algn="l">
              <a:lnSpc>
                <a:spcPct val="120000"/>
              </a:lnSpc>
              <a:defRPr/>
            </a:pPr>
            <a:endParaRPr lang="en-US" altLang="en-US" sz="4400" b="1" dirty="0"/>
          </a:p>
          <a:p>
            <a:pPr marL="914400" indent="-914400" algn="l">
              <a:lnSpc>
                <a:spcPct val="120000"/>
              </a:lnSpc>
              <a:buFont typeface="Arial" panose="020B0604020202020204" pitchFamily="34" charset="0"/>
              <a:buAutoNum type="alphaUcParenR"/>
              <a:defRPr/>
            </a:pPr>
            <a:r>
              <a:rPr lang="en-US" altLang="en-US" sz="12800" dirty="0"/>
              <a:t>Accidentally running into someone in the hallway and apologizing</a:t>
            </a:r>
          </a:p>
          <a:p>
            <a:pPr marL="914400" indent="-914400" algn="l">
              <a:lnSpc>
                <a:spcPct val="120000"/>
              </a:lnSpc>
              <a:buFont typeface="Arial" panose="020B0604020202020204" pitchFamily="34" charset="0"/>
              <a:buAutoNum type="alphaUcParenR"/>
              <a:defRPr/>
            </a:pPr>
            <a:r>
              <a:rPr lang="en-US" altLang="en-US" sz="12800" dirty="0"/>
              <a:t>When a group of kids purposely excludes the new kid from recess</a:t>
            </a:r>
          </a:p>
          <a:p>
            <a:pPr marL="914400" indent="-914400" algn="l">
              <a:lnSpc>
                <a:spcPct val="120000"/>
              </a:lnSpc>
              <a:buFont typeface="Arial" panose="020B0604020202020204" pitchFamily="34" charset="0"/>
              <a:buAutoNum type="alphaUcParenR"/>
              <a:defRPr/>
            </a:pPr>
            <a:r>
              <a:rPr lang="en-US" altLang="en-US" sz="12800" dirty="0"/>
              <a:t>Taking the last dessert at lunch</a:t>
            </a:r>
          </a:p>
          <a:p>
            <a:pPr marL="914400" indent="-914400" algn="l">
              <a:lnSpc>
                <a:spcPct val="120000"/>
              </a:lnSpc>
              <a:buFont typeface="Arial" panose="020B0604020202020204" pitchFamily="34" charset="0"/>
              <a:buAutoNum type="alphaUcParenR"/>
              <a:defRPr/>
            </a:pPr>
            <a:r>
              <a:rPr lang="en-US" altLang="en-US" sz="12800" dirty="0"/>
              <a:t>When two kids disagree about the music they like. </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222978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79DAC0FC-AA76-A845-9B9E-B27F2A3AF043}"/>
              </a:ext>
            </a:extLst>
          </p:cNvPr>
          <p:cNvSpPr txBox="1">
            <a:spLocks/>
          </p:cNvSpPr>
          <p:nvPr/>
        </p:nvSpPr>
        <p:spPr>
          <a:xfrm>
            <a:off x="603813" y="1542486"/>
            <a:ext cx="10984374" cy="28728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sz="6000" b="1" dirty="0"/>
              <a:t>Is bullying the </a:t>
            </a:r>
          </a:p>
          <a:p>
            <a:pPr>
              <a:lnSpc>
                <a:spcPct val="80000"/>
              </a:lnSpc>
            </a:pPr>
            <a:r>
              <a:rPr lang="en-US" altLang="en-US" sz="6000" b="1" dirty="0"/>
              <a:t>same as conflict?</a:t>
            </a:r>
          </a:p>
          <a:p>
            <a:pPr>
              <a:lnSpc>
                <a:spcPct val="80000"/>
              </a:lnSpc>
            </a:pPr>
            <a:endParaRPr lang="en-US" altLang="en-US" sz="6000" b="1" dirty="0"/>
          </a:p>
          <a:p>
            <a:pPr>
              <a:lnSpc>
                <a:spcPct val="80000"/>
              </a:lnSpc>
            </a:pPr>
            <a:r>
              <a:rPr lang="en-US" altLang="en-US" sz="6000" b="1" dirty="0"/>
              <a:t>YES                        NO  </a:t>
            </a:r>
          </a:p>
          <a:p>
            <a:pPr>
              <a:lnSpc>
                <a:spcPct val="80000"/>
              </a:lnSpc>
            </a:pPr>
            <a:r>
              <a:rPr lang="en-US" altLang="en-US" sz="4400" b="1" dirty="0"/>
              <a:t>they are the same               they are different</a:t>
            </a:r>
          </a:p>
        </p:txBody>
      </p:sp>
      <p:sp>
        <p:nvSpPr>
          <p:cNvPr id="7" name="Rectangle 6">
            <a:extLst>
              <a:ext uri="{FF2B5EF4-FFF2-40B4-BE49-F238E27FC236}">
                <a16:creationId xmlns:a16="http://schemas.microsoft.com/office/drawing/2014/main" id="{049D7771-3082-844E-9277-E6B19988132F}"/>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9615337B-2116-284D-9E1A-7AFEACB3C3B8}"/>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3360079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pic>
        <p:nvPicPr>
          <p:cNvPr id="18" name="Graphic 17">
            <a:extLst>
              <a:ext uri="{FF2B5EF4-FFF2-40B4-BE49-F238E27FC236}">
                <a16:creationId xmlns:a16="http://schemas.microsoft.com/office/drawing/2014/main" id="{8A990AD8-A911-4534-AEDE-9CA02D0743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809794">
            <a:off x="8326876" y="2151843"/>
            <a:ext cx="3241101" cy="3297962"/>
          </a:xfrm>
          <a:prstGeom prst="rect">
            <a:avLst/>
          </a:prstGeom>
        </p:spPr>
      </p:pic>
      <p:sp>
        <p:nvSpPr>
          <p:cNvPr id="11" name="Content Placeholder 2">
            <a:extLst>
              <a:ext uri="{FF2B5EF4-FFF2-40B4-BE49-F238E27FC236}">
                <a16:creationId xmlns:a16="http://schemas.microsoft.com/office/drawing/2014/main" id="{5BD27F90-6A90-824D-B920-1C70D816B621}"/>
              </a:ext>
            </a:extLst>
          </p:cNvPr>
          <p:cNvSpPr txBox="1">
            <a:spLocks/>
          </p:cNvSpPr>
          <p:nvPr/>
        </p:nvSpPr>
        <p:spPr>
          <a:xfrm>
            <a:off x="472238" y="1253331"/>
            <a:ext cx="7885112"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endParaRPr lang="en-US" altLang="en-US" sz="4800" b="1" dirty="0"/>
          </a:p>
          <a:p>
            <a:pPr>
              <a:lnSpc>
                <a:spcPct val="80000"/>
              </a:lnSpc>
            </a:pPr>
            <a:r>
              <a:rPr lang="en-US" altLang="en-US" sz="5800" b="1" dirty="0"/>
              <a:t>If you tell an adult about bullying, it’s considered tattling or “snitching”</a:t>
            </a:r>
          </a:p>
          <a:p>
            <a:pPr>
              <a:lnSpc>
                <a:spcPct val="80000"/>
              </a:lnSpc>
            </a:pPr>
            <a:endParaRPr lang="en-US" altLang="en-US" sz="5800" b="1" dirty="0"/>
          </a:p>
          <a:p>
            <a:pPr>
              <a:lnSpc>
                <a:spcPct val="80000"/>
              </a:lnSpc>
            </a:pPr>
            <a:r>
              <a:rPr lang="en-US" altLang="en-US" sz="5800" b="1" dirty="0"/>
              <a:t>YES                        NO  </a:t>
            </a:r>
          </a:p>
        </p:txBody>
      </p:sp>
      <p:sp>
        <p:nvSpPr>
          <p:cNvPr id="10" name="Rectangle 9">
            <a:extLst>
              <a:ext uri="{FF2B5EF4-FFF2-40B4-BE49-F238E27FC236}">
                <a16:creationId xmlns:a16="http://schemas.microsoft.com/office/drawing/2014/main" id="{AF3FE50A-FCA7-7749-8ED7-B4463DBBC290}"/>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E45D066F-A466-2648-A8D1-69884A2063DF}"/>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3666044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24CA216C-537D-E248-8680-F9AFA4623745}"/>
              </a:ext>
            </a:extLst>
          </p:cNvPr>
          <p:cNvSpPr txBox="1">
            <a:spLocks/>
          </p:cNvSpPr>
          <p:nvPr/>
        </p:nvSpPr>
        <p:spPr>
          <a:xfrm>
            <a:off x="2153444" y="1703190"/>
            <a:ext cx="7885112" cy="34516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sz="6000" b="1" dirty="0"/>
              <a:t>Can someone who you thought was a friend be bullying you?</a:t>
            </a:r>
          </a:p>
          <a:p>
            <a:pPr>
              <a:lnSpc>
                <a:spcPct val="80000"/>
              </a:lnSpc>
            </a:pPr>
            <a:endParaRPr lang="en-US" altLang="en-US" sz="900" b="1" dirty="0"/>
          </a:p>
          <a:p>
            <a:pPr>
              <a:lnSpc>
                <a:spcPct val="80000"/>
              </a:lnSpc>
            </a:pPr>
            <a:endParaRPr lang="en-US" altLang="en-US" sz="4000" b="1" dirty="0"/>
          </a:p>
          <a:p>
            <a:pPr>
              <a:lnSpc>
                <a:spcPct val="80000"/>
              </a:lnSpc>
            </a:pPr>
            <a:r>
              <a:rPr lang="en-US" altLang="en-US" sz="6000" b="1" dirty="0"/>
              <a:t>YES                        NO  </a:t>
            </a:r>
          </a:p>
        </p:txBody>
      </p:sp>
      <p:sp>
        <p:nvSpPr>
          <p:cNvPr id="7" name="Rectangle 6">
            <a:extLst>
              <a:ext uri="{FF2B5EF4-FFF2-40B4-BE49-F238E27FC236}">
                <a16:creationId xmlns:a16="http://schemas.microsoft.com/office/drawing/2014/main" id="{05BB2EDD-187D-BB4D-9B6D-63B847C4D88F}"/>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FAA6723-798E-7D4C-A81B-2A5AB87EB1ED}"/>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1305889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53B7E-F43B-4CF7-BAB7-6083FC3878CF}"/>
              </a:ext>
            </a:extLst>
          </p:cNvPr>
          <p:cNvSpPr/>
          <p:nvPr/>
        </p:nvSpPr>
        <p:spPr>
          <a:xfrm>
            <a:off x="0" y="0"/>
            <a:ext cx="12192000" cy="156966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0" name="Graphic 9">
            <a:extLst>
              <a:ext uri="{FF2B5EF4-FFF2-40B4-BE49-F238E27FC236}">
                <a16:creationId xmlns:a16="http://schemas.microsoft.com/office/drawing/2014/main" id="{99F4C1CA-84F9-497B-A9DC-394427AA4D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1762" y="1707226"/>
            <a:ext cx="1952625" cy="2209800"/>
          </a:xfrm>
          <a:prstGeom prst="rect">
            <a:avLst/>
          </a:prstGeom>
        </p:spPr>
      </p:pic>
      <p:pic>
        <p:nvPicPr>
          <p:cNvPr id="14" name="Graphic 13">
            <a:extLst>
              <a:ext uri="{FF2B5EF4-FFF2-40B4-BE49-F238E27FC236}">
                <a16:creationId xmlns:a16="http://schemas.microsoft.com/office/drawing/2014/main" id="{14A38612-64A1-40B0-8295-29B1580BDE0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258425">
            <a:off x="10107612" y="3780126"/>
            <a:ext cx="1752600" cy="2209800"/>
          </a:xfrm>
          <a:prstGeom prst="rect">
            <a:avLst/>
          </a:prstGeom>
        </p:spPr>
      </p:pic>
      <p:sp>
        <p:nvSpPr>
          <p:cNvPr id="2" name="Rectangle 1">
            <a:extLst>
              <a:ext uri="{FF2B5EF4-FFF2-40B4-BE49-F238E27FC236}">
                <a16:creationId xmlns:a16="http://schemas.microsoft.com/office/drawing/2014/main" id="{C7600F27-7BEA-9545-9E55-8C37A78463D3}"/>
              </a:ext>
            </a:extLst>
          </p:cNvPr>
          <p:cNvSpPr/>
          <p:nvPr/>
        </p:nvSpPr>
        <p:spPr>
          <a:xfrm>
            <a:off x="1469901" y="-25655"/>
            <a:ext cx="9252196" cy="1569660"/>
          </a:xfrm>
          <a:prstGeom prst="rect">
            <a:avLst/>
          </a:prstGeom>
        </p:spPr>
        <p:txBody>
          <a:bodyPr wrap="square">
            <a:spAutoFit/>
          </a:bodyPr>
          <a:lstStyle/>
          <a:p>
            <a:pPr algn="ctr"/>
            <a:r>
              <a:rPr lang="en-US" altLang="en-US" sz="4800" b="1" dirty="0">
                <a:solidFill>
                  <a:srgbClr val="FFFFFF"/>
                </a:solidFill>
                <a:cs typeface="Times New Roman" panose="02020603050405020304" pitchFamily="18" charset="0"/>
              </a:rPr>
              <a:t>What is the </a:t>
            </a:r>
            <a:br>
              <a:rPr lang="en-US" altLang="en-US" sz="4800" b="1" dirty="0">
                <a:solidFill>
                  <a:srgbClr val="FFFFFF"/>
                </a:solidFill>
                <a:cs typeface="Times New Roman" panose="02020603050405020304" pitchFamily="18" charset="0"/>
              </a:rPr>
            </a:br>
            <a:r>
              <a:rPr lang="en-US" altLang="en-US" sz="4800" b="1" dirty="0">
                <a:solidFill>
                  <a:srgbClr val="FFFFFF"/>
                </a:solidFill>
                <a:cs typeface="Times New Roman" panose="02020603050405020304" pitchFamily="18" charset="0"/>
              </a:rPr>
              <a:t>Kids Take On Bullying Challenge?</a:t>
            </a:r>
            <a:endParaRPr lang="en-US" sz="4800" dirty="0"/>
          </a:p>
        </p:txBody>
      </p:sp>
      <p:sp>
        <p:nvSpPr>
          <p:cNvPr id="11" name="Content Placeholder 2">
            <a:extLst>
              <a:ext uri="{FF2B5EF4-FFF2-40B4-BE49-F238E27FC236}">
                <a16:creationId xmlns:a16="http://schemas.microsoft.com/office/drawing/2014/main" id="{D35FED69-83C6-3F43-A026-F4787AE22058}"/>
              </a:ext>
            </a:extLst>
          </p:cNvPr>
          <p:cNvSpPr txBox="1">
            <a:spLocks/>
          </p:cNvSpPr>
          <p:nvPr/>
        </p:nvSpPr>
        <p:spPr bwMode="auto">
          <a:xfrm>
            <a:off x="2084387" y="1707226"/>
            <a:ext cx="8023225" cy="392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Font typeface="Arial" panose="020B0604020202020204" pitchFamily="34" charset="0"/>
              <a:buNone/>
            </a:pPr>
            <a:r>
              <a:rPr lang="en-US" altLang="en-US" sz="3600" dirty="0"/>
              <a:t>Partnership between PACER’s National Bullying Prevention Center and Cartoon Network’s Stop Bullying: Speak Up</a:t>
            </a:r>
          </a:p>
          <a:p>
            <a:pPr algn="ctr" eaLnBrk="1" hangingPunct="1">
              <a:lnSpc>
                <a:spcPct val="80000"/>
              </a:lnSpc>
              <a:buFont typeface="Arial" panose="020B0604020202020204" pitchFamily="34" charset="0"/>
              <a:buNone/>
            </a:pPr>
            <a:endParaRPr lang="en-US" altLang="en-US" sz="3600" dirty="0"/>
          </a:p>
          <a:p>
            <a:pPr algn="ctr" eaLnBrk="1" hangingPunct="1">
              <a:lnSpc>
                <a:spcPct val="80000"/>
              </a:lnSpc>
              <a:buFont typeface="Arial" panose="020B0604020202020204" pitchFamily="34" charset="0"/>
              <a:buNone/>
            </a:pPr>
            <a:r>
              <a:rPr lang="en-US" altLang="en-US" sz="3600" dirty="0"/>
              <a:t>This challenge is all about empowering kids to take on bullying wherever they see it – at school, in their community or online.</a:t>
            </a:r>
          </a:p>
        </p:txBody>
      </p:sp>
    </p:spTree>
    <p:extLst>
      <p:ext uri="{BB962C8B-B14F-4D97-AF65-F5344CB8AC3E}">
        <p14:creationId xmlns:p14="http://schemas.microsoft.com/office/powerpoint/2010/main" val="294494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03C303D3-AF02-CD4E-AF2A-8DC9C7F8D397}"/>
              </a:ext>
            </a:extLst>
          </p:cNvPr>
          <p:cNvSpPr txBox="1">
            <a:spLocks/>
          </p:cNvSpPr>
          <p:nvPr/>
        </p:nvSpPr>
        <p:spPr>
          <a:xfrm>
            <a:off x="3068918" y="1283110"/>
            <a:ext cx="9123082" cy="435133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altLang="en-US" sz="1050" b="1" dirty="0"/>
          </a:p>
          <a:p>
            <a:pPr>
              <a:lnSpc>
                <a:spcPct val="80000"/>
              </a:lnSpc>
              <a:defRPr/>
            </a:pPr>
            <a:endParaRPr lang="en-US" altLang="en-US" sz="1050" b="1" dirty="0"/>
          </a:p>
          <a:p>
            <a:pPr algn="l">
              <a:lnSpc>
                <a:spcPct val="80000"/>
              </a:lnSpc>
              <a:defRPr/>
            </a:pPr>
            <a:r>
              <a:rPr lang="en-US" altLang="en-US" sz="6500" b="1" dirty="0"/>
              <a:t>Who is affected by bullying?</a:t>
            </a:r>
          </a:p>
          <a:p>
            <a:pPr marL="914400" indent="-914400" algn="l">
              <a:lnSpc>
                <a:spcPct val="80000"/>
              </a:lnSpc>
              <a:buFont typeface="Arial" panose="020B0604020202020204" pitchFamily="34" charset="0"/>
              <a:buAutoNum type="alphaUcParenR"/>
              <a:defRPr/>
            </a:pPr>
            <a:r>
              <a:rPr lang="en-US" altLang="en-US" sz="6500" dirty="0"/>
              <a:t>Those who are bullied</a:t>
            </a:r>
          </a:p>
          <a:p>
            <a:pPr marL="914400" indent="-914400" algn="l">
              <a:lnSpc>
                <a:spcPct val="80000"/>
              </a:lnSpc>
              <a:buFont typeface="Arial" panose="020B0604020202020204" pitchFamily="34" charset="0"/>
              <a:buAutoNum type="alphaUcParenR"/>
              <a:defRPr/>
            </a:pPr>
            <a:r>
              <a:rPr lang="en-US" altLang="en-US" sz="6500" dirty="0"/>
              <a:t>Those who bully</a:t>
            </a:r>
          </a:p>
          <a:p>
            <a:pPr marL="914400" indent="-914400" algn="l">
              <a:lnSpc>
                <a:spcPct val="80000"/>
              </a:lnSpc>
              <a:buFont typeface="Arial" panose="020B0604020202020204" pitchFamily="34" charset="0"/>
              <a:buAutoNum type="alphaUcParenR"/>
              <a:defRPr/>
            </a:pPr>
            <a:r>
              <a:rPr lang="en-US" altLang="en-US" sz="6500" dirty="0"/>
              <a:t>Those who see it</a:t>
            </a:r>
          </a:p>
          <a:p>
            <a:pPr marL="914400" indent="-914400" algn="l">
              <a:lnSpc>
                <a:spcPct val="80000"/>
              </a:lnSpc>
              <a:buFont typeface="Arial" panose="020B0604020202020204" pitchFamily="34" charset="0"/>
              <a:buAutoNum type="alphaUcParenR"/>
              <a:defRPr/>
            </a:pPr>
            <a:r>
              <a:rPr lang="en-US" altLang="en-US" sz="6500" dirty="0"/>
              <a:t>All of the above</a:t>
            </a:r>
          </a:p>
        </p:txBody>
      </p:sp>
      <p:sp>
        <p:nvSpPr>
          <p:cNvPr id="7" name="Rectangle 6">
            <a:extLst>
              <a:ext uri="{FF2B5EF4-FFF2-40B4-BE49-F238E27FC236}">
                <a16:creationId xmlns:a16="http://schemas.microsoft.com/office/drawing/2014/main" id="{F38E65E8-9E8A-7C4D-B49C-4D2B53A04F8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E7BB79B-9845-FF4E-B6A1-DD5C5C67D080}"/>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pic>
        <p:nvPicPr>
          <p:cNvPr id="12" name="Graphic 11">
            <a:extLst>
              <a:ext uri="{FF2B5EF4-FFF2-40B4-BE49-F238E27FC236}">
                <a16:creationId xmlns:a16="http://schemas.microsoft.com/office/drawing/2014/main" id="{DE88D38E-833D-AF4A-B742-F23E3B3548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321704">
            <a:off x="401775" y="2302077"/>
            <a:ext cx="2132989" cy="3234336"/>
          </a:xfrm>
          <a:prstGeom prst="rect">
            <a:avLst/>
          </a:prstGeom>
        </p:spPr>
      </p:pic>
    </p:spTree>
    <p:extLst>
      <p:ext uri="{BB962C8B-B14F-4D97-AF65-F5344CB8AC3E}">
        <p14:creationId xmlns:p14="http://schemas.microsoft.com/office/powerpoint/2010/main" val="101934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24CA216C-537D-E248-8680-F9AFA4623745}"/>
              </a:ext>
            </a:extLst>
          </p:cNvPr>
          <p:cNvSpPr txBox="1">
            <a:spLocks/>
          </p:cNvSpPr>
          <p:nvPr/>
        </p:nvSpPr>
        <p:spPr>
          <a:xfrm>
            <a:off x="2153444" y="1703190"/>
            <a:ext cx="8053812" cy="34516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r>
              <a:rPr lang="en-US" altLang="en-US" sz="6000" b="1" dirty="0"/>
              <a:t>Do most schools have bullying prevention policies?</a:t>
            </a:r>
          </a:p>
          <a:p>
            <a:pPr>
              <a:lnSpc>
                <a:spcPct val="80000"/>
              </a:lnSpc>
            </a:pPr>
            <a:endParaRPr lang="en-US" altLang="en-US" sz="900" b="1" dirty="0"/>
          </a:p>
          <a:p>
            <a:pPr>
              <a:lnSpc>
                <a:spcPct val="80000"/>
              </a:lnSpc>
            </a:pPr>
            <a:endParaRPr lang="en-US" altLang="en-US" sz="4000" b="1" dirty="0"/>
          </a:p>
          <a:p>
            <a:pPr>
              <a:lnSpc>
                <a:spcPct val="80000"/>
              </a:lnSpc>
            </a:pPr>
            <a:r>
              <a:rPr lang="en-US" altLang="en-US" sz="6000" b="1" dirty="0"/>
              <a:t>YES                        NO  </a:t>
            </a:r>
          </a:p>
        </p:txBody>
      </p:sp>
      <p:sp>
        <p:nvSpPr>
          <p:cNvPr id="7" name="Rectangle 6">
            <a:extLst>
              <a:ext uri="{FF2B5EF4-FFF2-40B4-BE49-F238E27FC236}">
                <a16:creationId xmlns:a16="http://schemas.microsoft.com/office/drawing/2014/main" id="{05BB2EDD-187D-BB4D-9B6D-63B847C4D88F}"/>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FAA6723-798E-7D4C-A81B-2A5AB87EB1ED}"/>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17529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112D378E-4B33-BA43-90FE-08BD2BAADBD0}"/>
              </a:ext>
            </a:extLst>
          </p:cNvPr>
          <p:cNvSpPr txBox="1">
            <a:spLocks/>
          </p:cNvSpPr>
          <p:nvPr/>
        </p:nvSpPr>
        <p:spPr>
          <a:xfrm>
            <a:off x="1369502" y="1547996"/>
            <a:ext cx="9452996"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altLang="en-US" sz="1400" b="1" dirty="0"/>
          </a:p>
          <a:p>
            <a:pPr>
              <a:lnSpc>
                <a:spcPct val="80000"/>
              </a:lnSpc>
              <a:defRPr/>
            </a:pPr>
            <a:r>
              <a:rPr lang="en-US" altLang="en-US" sz="4800" b="1" dirty="0"/>
              <a:t>What should you do if you’re being bullied?</a:t>
            </a:r>
          </a:p>
          <a:p>
            <a:pPr>
              <a:lnSpc>
                <a:spcPct val="80000"/>
              </a:lnSpc>
              <a:defRPr/>
            </a:pPr>
            <a:endParaRPr lang="en-US" altLang="en-US" sz="4400" b="1" dirty="0"/>
          </a:p>
          <a:p>
            <a:pPr algn="l">
              <a:lnSpc>
                <a:spcPct val="80000"/>
              </a:lnSpc>
              <a:defRPr/>
            </a:pPr>
            <a:r>
              <a:rPr lang="en-US" altLang="en-US" sz="3600" dirty="0"/>
              <a:t>A) Speak up</a:t>
            </a:r>
          </a:p>
          <a:p>
            <a:pPr algn="l">
              <a:lnSpc>
                <a:spcPct val="80000"/>
              </a:lnSpc>
              <a:defRPr/>
            </a:pPr>
            <a:r>
              <a:rPr lang="en-US" altLang="en-US" sz="3600" dirty="0"/>
              <a:t>B) Tell an adult</a:t>
            </a:r>
          </a:p>
          <a:p>
            <a:pPr algn="l">
              <a:lnSpc>
                <a:spcPct val="80000"/>
              </a:lnSpc>
              <a:defRPr/>
            </a:pPr>
            <a:r>
              <a:rPr lang="en-US" altLang="en-US" sz="3600" dirty="0"/>
              <a:t>C) Know you have the right to be safe</a:t>
            </a:r>
          </a:p>
          <a:p>
            <a:pPr algn="l">
              <a:lnSpc>
                <a:spcPct val="80000"/>
              </a:lnSpc>
              <a:defRPr/>
            </a:pPr>
            <a:r>
              <a:rPr lang="en-US" altLang="en-US" sz="3600" dirty="0"/>
              <a:t>D) All of the above</a:t>
            </a:r>
          </a:p>
        </p:txBody>
      </p:sp>
      <p:sp>
        <p:nvSpPr>
          <p:cNvPr id="10" name="Rectangle 9">
            <a:extLst>
              <a:ext uri="{FF2B5EF4-FFF2-40B4-BE49-F238E27FC236}">
                <a16:creationId xmlns:a16="http://schemas.microsoft.com/office/drawing/2014/main" id="{B3E09DBA-E3B1-3F4F-AD61-B4FBF34CA52E}"/>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98C83CC-0B7F-C246-8DB6-4DFF77289111}"/>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57282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112D378E-4B33-BA43-90FE-08BD2BAADBD0}"/>
              </a:ext>
            </a:extLst>
          </p:cNvPr>
          <p:cNvSpPr txBox="1">
            <a:spLocks/>
          </p:cNvSpPr>
          <p:nvPr/>
        </p:nvSpPr>
        <p:spPr>
          <a:xfrm>
            <a:off x="1369502" y="1547996"/>
            <a:ext cx="9452996"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altLang="en-US" sz="1400" b="1" dirty="0"/>
          </a:p>
          <a:p>
            <a:pPr>
              <a:lnSpc>
                <a:spcPct val="80000"/>
              </a:lnSpc>
              <a:defRPr/>
            </a:pPr>
            <a:r>
              <a:rPr lang="en-US" altLang="en-US" sz="4800" b="1" dirty="0"/>
              <a:t>Why does it matter if we have bullying at school?</a:t>
            </a:r>
          </a:p>
          <a:p>
            <a:pPr>
              <a:lnSpc>
                <a:spcPct val="80000"/>
              </a:lnSpc>
              <a:defRPr/>
            </a:pPr>
            <a:endParaRPr lang="en-US" altLang="en-US" sz="4400" b="1" dirty="0"/>
          </a:p>
          <a:p>
            <a:pPr algn="l">
              <a:lnSpc>
                <a:spcPct val="80000"/>
              </a:lnSpc>
              <a:defRPr/>
            </a:pPr>
            <a:r>
              <a:rPr lang="en-US" altLang="en-US" sz="3600" dirty="0"/>
              <a:t>A) It doesn’t – it’s just a part of growing up</a:t>
            </a:r>
          </a:p>
          <a:p>
            <a:pPr algn="l">
              <a:lnSpc>
                <a:spcPct val="80000"/>
              </a:lnSpc>
              <a:defRPr/>
            </a:pPr>
            <a:r>
              <a:rPr lang="en-US" altLang="en-US" sz="3600" dirty="0"/>
              <a:t>B) So students learn which of their peers are in charge</a:t>
            </a:r>
          </a:p>
          <a:p>
            <a:pPr algn="l">
              <a:lnSpc>
                <a:spcPct val="80000"/>
              </a:lnSpc>
              <a:defRPr/>
            </a:pPr>
            <a:r>
              <a:rPr lang="en-US" altLang="en-US" sz="3600" dirty="0"/>
              <a:t>C) Because it negatively impacts everyone</a:t>
            </a:r>
          </a:p>
          <a:p>
            <a:pPr algn="l">
              <a:lnSpc>
                <a:spcPct val="80000"/>
              </a:lnSpc>
              <a:defRPr/>
            </a:pPr>
            <a:r>
              <a:rPr lang="en-US" altLang="en-US" sz="3600" dirty="0"/>
              <a:t>D) Because some students deserve it</a:t>
            </a:r>
          </a:p>
        </p:txBody>
      </p:sp>
      <p:sp>
        <p:nvSpPr>
          <p:cNvPr id="10" name="Rectangle 9">
            <a:extLst>
              <a:ext uri="{FF2B5EF4-FFF2-40B4-BE49-F238E27FC236}">
                <a16:creationId xmlns:a16="http://schemas.microsoft.com/office/drawing/2014/main" id="{B3E09DBA-E3B1-3F4F-AD61-B4FBF34CA52E}"/>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98C83CC-0B7F-C246-8DB6-4DFF77289111}"/>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Did You Know?</a:t>
            </a:r>
          </a:p>
        </p:txBody>
      </p:sp>
    </p:spTree>
    <p:extLst>
      <p:ext uri="{BB962C8B-B14F-4D97-AF65-F5344CB8AC3E}">
        <p14:creationId xmlns:p14="http://schemas.microsoft.com/office/powerpoint/2010/main" val="367877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Content Placeholder 2">
            <a:extLst>
              <a:ext uri="{FF2B5EF4-FFF2-40B4-BE49-F238E27FC236}">
                <a16:creationId xmlns:a16="http://schemas.microsoft.com/office/drawing/2014/main" id="{3D3A7ABA-95D1-8A4C-94B2-9A7EB47D912B}"/>
              </a:ext>
            </a:extLst>
          </p:cNvPr>
          <p:cNvSpPr txBox="1">
            <a:spLocks/>
          </p:cNvSpPr>
          <p:nvPr/>
        </p:nvSpPr>
        <p:spPr>
          <a:xfrm>
            <a:off x="3062749" y="1283110"/>
            <a:ext cx="88392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pPr>
            <a:endParaRPr lang="en-US" altLang="en-US" sz="800" b="1" dirty="0"/>
          </a:p>
          <a:p>
            <a:pPr algn="l">
              <a:lnSpc>
                <a:spcPct val="80000"/>
              </a:lnSpc>
            </a:pPr>
            <a:endParaRPr lang="en-US" altLang="en-US" sz="800" b="1" dirty="0"/>
          </a:p>
          <a:p>
            <a:pPr algn="l">
              <a:lnSpc>
                <a:spcPct val="80000"/>
              </a:lnSpc>
            </a:pPr>
            <a:endParaRPr lang="en-US" altLang="en-US" sz="800" b="1" dirty="0"/>
          </a:p>
          <a:p>
            <a:pPr algn="l">
              <a:lnSpc>
                <a:spcPct val="80000"/>
              </a:lnSpc>
            </a:pPr>
            <a:endParaRPr lang="en-US" altLang="en-US" sz="900" b="1" dirty="0"/>
          </a:p>
          <a:p>
            <a:pPr algn="l">
              <a:lnSpc>
                <a:spcPct val="80000"/>
              </a:lnSpc>
            </a:pPr>
            <a:r>
              <a:rPr lang="en-US" altLang="en-US" sz="7200" b="1" dirty="0"/>
              <a:t>What is one thing </a:t>
            </a:r>
          </a:p>
          <a:p>
            <a:pPr algn="l">
              <a:lnSpc>
                <a:spcPct val="80000"/>
              </a:lnSpc>
            </a:pPr>
            <a:r>
              <a:rPr lang="en-US" altLang="en-US" sz="7200" b="1" dirty="0"/>
              <a:t>everyone should know </a:t>
            </a:r>
          </a:p>
          <a:p>
            <a:pPr algn="l">
              <a:lnSpc>
                <a:spcPct val="80000"/>
              </a:lnSpc>
            </a:pPr>
            <a:r>
              <a:rPr lang="en-US" altLang="en-US" sz="7200" b="1" dirty="0"/>
              <a:t>about bullying?</a:t>
            </a:r>
            <a:endParaRPr lang="en-US" altLang="en-US" sz="7200" dirty="0"/>
          </a:p>
        </p:txBody>
      </p:sp>
      <p:sp>
        <p:nvSpPr>
          <p:cNvPr id="7" name="Rectangle 6">
            <a:extLst>
              <a:ext uri="{FF2B5EF4-FFF2-40B4-BE49-F238E27FC236}">
                <a16:creationId xmlns:a16="http://schemas.microsoft.com/office/drawing/2014/main" id="{9110CD5E-40A0-294F-813E-79FCD581C0FC}"/>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8333B59-F6DD-D346-B603-FC6DBB6580B9}"/>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Reflection Questions</a:t>
            </a:r>
          </a:p>
        </p:txBody>
      </p:sp>
      <p:pic>
        <p:nvPicPr>
          <p:cNvPr id="12" name="Graphic 11">
            <a:extLst>
              <a:ext uri="{FF2B5EF4-FFF2-40B4-BE49-F238E27FC236}">
                <a16:creationId xmlns:a16="http://schemas.microsoft.com/office/drawing/2014/main" id="{F3FA95B5-3D4B-454A-AF07-F27B9079C3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9528" y="1911901"/>
            <a:ext cx="1877319" cy="3722547"/>
          </a:xfrm>
          <a:prstGeom prst="rect">
            <a:avLst/>
          </a:prstGeom>
        </p:spPr>
      </p:pic>
    </p:spTree>
    <p:extLst>
      <p:ext uri="{BB962C8B-B14F-4D97-AF65-F5344CB8AC3E}">
        <p14:creationId xmlns:p14="http://schemas.microsoft.com/office/powerpoint/2010/main" val="212465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F74DE1DE-6C2B-4902-AD6E-EFB3D843D09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8" name="Graphic 7">
            <a:extLst>
              <a:ext uri="{FF2B5EF4-FFF2-40B4-BE49-F238E27FC236}">
                <a16:creationId xmlns:a16="http://schemas.microsoft.com/office/drawing/2014/main" id="{C5A11B11-9F0F-4BC9-B3D2-0C37CB77EF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6" name="Graphic 15">
            <a:extLst>
              <a:ext uri="{FF2B5EF4-FFF2-40B4-BE49-F238E27FC236}">
                <a16:creationId xmlns:a16="http://schemas.microsoft.com/office/drawing/2014/main" id="{87B1E56A-4820-42E9-83C6-02D68C91933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08659">
            <a:off x="321920" y="2661722"/>
            <a:ext cx="3714171" cy="3122056"/>
          </a:xfrm>
          <a:prstGeom prst="rect">
            <a:avLst/>
          </a:prstGeom>
        </p:spPr>
      </p:pic>
      <p:sp>
        <p:nvSpPr>
          <p:cNvPr id="11" name="Content Placeholder 2">
            <a:extLst>
              <a:ext uri="{FF2B5EF4-FFF2-40B4-BE49-F238E27FC236}">
                <a16:creationId xmlns:a16="http://schemas.microsoft.com/office/drawing/2014/main" id="{96CE8D6E-F7AF-1B43-8B8D-79BE087F3B8B}"/>
              </a:ext>
            </a:extLst>
          </p:cNvPr>
          <p:cNvSpPr txBox="1">
            <a:spLocks/>
          </p:cNvSpPr>
          <p:nvPr/>
        </p:nvSpPr>
        <p:spPr>
          <a:xfrm>
            <a:off x="4201390" y="1547996"/>
            <a:ext cx="8488362"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altLang="en-US" sz="800" b="1" dirty="0"/>
          </a:p>
          <a:p>
            <a:pPr>
              <a:lnSpc>
                <a:spcPct val="80000"/>
              </a:lnSpc>
              <a:defRPr/>
            </a:pPr>
            <a:endParaRPr lang="en-US" altLang="en-US" sz="800" b="1" dirty="0"/>
          </a:p>
          <a:p>
            <a:pPr algn="l">
              <a:lnSpc>
                <a:spcPct val="80000"/>
              </a:lnSpc>
              <a:defRPr/>
            </a:pPr>
            <a:r>
              <a:rPr lang="en-US" altLang="en-US" sz="7200" b="1" dirty="0"/>
              <a:t>Why is it important </a:t>
            </a:r>
          </a:p>
          <a:p>
            <a:pPr algn="l">
              <a:lnSpc>
                <a:spcPct val="80000"/>
              </a:lnSpc>
              <a:defRPr/>
            </a:pPr>
            <a:r>
              <a:rPr lang="en-US" altLang="en-US" sz="7200" b="1" dirty="0"/>
              <a:t>for students </a:t>
            </a:r>
          </a:p>
          <a:p>
            <a:pPr algn="l">
              <a:lnSpc>
                <a:spcPct val="80000"/>
              </a:lnSpc>
              <a:defRPr/>
            </a:pPr>
            <a:r>
              <a:rPr lang="en-US" altLang="en-US" sz="7200" b="1" dirty="0"/>
              <a:t>to take on bullying?</a:t>
            </a:r>
            <a:endParaRPr lang="en-US" altLang="en-US" sz="7200" dirty="0"/>
          </a:p>
        </p:txBody>
      </p:sp>
      <p:sp>
        <p:nvSpPr>
          <p:cNvPr id="10" name="Rectangle 9">
            <a:extLst>
              <a:ext uri="{FF2B5EF4-FFF2-40B4-BE49-F238E27FC236}">
                <a16:creationId xmlns:a16="http://schemas.microsoft.com/office/drawing/2014/main" id="{3C792C68-6A59-A94A-B5B2-F57907D7EB91}"/>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77F2A2DC-0CEF-2F41-977D-5C99606A07A5}"/>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Reflection Questions</a:t>
            </a:r>
          </a:p>
        </p:txBody>
      </p:sp>
    </p:spTree>
    <p:extLst>
      <p:ext uri="{BB962C8B-B14F-4D97-AF65-F5344CB8AC3E}">
        <p14:creationId xmlns:p14="http://schemas.microsoft.com/office/powerpoint/2010/main" val="2029552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2" name="Graphic 11">
            <a:extLst>
              <a:ext uri="{FF2B5EF4-FFF2-40B4-BE49-F238E27FC236}">
                <a16:creationId xmlns:a16="http://schemas.microsoft.com/office/drawing/2014/main" id="{DC44C4E1-4DFD-4650-9A29-A425BC4F19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75790" y="2335570"/>
            <a:ext cx="3203221" cy="2891624"/>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432867" y="1460457"/>
            <a:ext cx="823918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en-US" altLang="en-US" sz="2600" dirty="0"/>
              <a:t>NEXT SESSION: Thursday, February 24</a:t>
            </a:r>
            <a:r>
              <a:rPr lang="en-US" altLang="en-US" sz="2600" baseline="30000" dirty="0"/>
              <a:t>th</a:t>
            </a:r>
            <a:r>
              <a:rPr lang="en-US" altLang="en-US" sz="2600" dirty="0"/>
              <a:t> at 2:30 pm CST</a:t>
            </a:r>
          </a:p>
          <a:p>
            <a:pPr eaLnBrk="1" hangingPunct="1">
              <a:lnSpc>
                <a:spcPct val="80000"/>
              </a:lnSpc>
              <a:buFont typeface="Arial" panose="020B0604020202020204" pitchFamily="34" charset="0"/>
              <a:buNone/>
            </a:pPr>
            <a:endParaRPr lang="en-US" altLang="en-US" sz="1000" dirty="0"/>
          </a:p>
          <a:p>
            <a:pPr eaLnBrk="1" hangingPunct="1">
              <a:lnSpc>
                <a:spcPct val="80000"/>
              </a:lnSpc>
              <a:buFont typeface="Arial" panose="020B0604020202020204" pitchFamily="34" charset="0"/>
              <a:buNone/>
            </a:pPr>
            <a:r>
              <a:rPr lang="en-US" altLang="en-US" sz="2600" dirty="0"/>
              <a:t>WHAT TO EXPECT: </a:t>
            </a:r>
          </a:p>
          <a:p>
            <a:pPr marL="457200" indent="-457200">
              <a:lnSpc>
                <a:spcPct val="80000"/>
              </a:lnSpc>
            </a:pPr>
            <a:r>
              <a:rPr lang="en-US" altLang="en-US" sz="2600" dirty="0"/>
              <a:t>Roles Student Play In Bullying</a:t>
            </a:r>
          </a:p>
          <a:p>
            <a:pPr marL="457200" indent="-457200">
              <a:lnSpc>
                <a:spcPct val="80000"/>
              </a:lnSpc>
            </a:pPr>
            <a:r>
              <a:rPr lang="en-US" altLang="en-US" sz="2600" dirty="0"/>
              <a:t>Diving Deeper – What does bullying look like in your school, community, or online space?</a:t>
            </a:r>
          </a:p>
          <a:p>
            <a:pPr marL="457200" indent="-457200">
              <a:lnSpc>
                <a:spcPct val="80000"/>
              </a:lnSpc>
            </a:pPr>
            <a:endParaRPr lang="en-US" altLang="en-US" sz="1600" dirty="0"/>
          </a:p>
          <a:p>
            <a:pPr>
              <a:lnSpc>
                <a:spcPct val="80000"/>
              </a:lnSpc>
              <a:buNone/>
            </a:pPr>
            <a:r>
              <a:rPr lang="en-US" altLang="en-US" sz="2600" dirty="0"/>
              <a:t>REMINDERS:</a:t>
            </a:r>
          </a:p>
          <a:p>
            <a:pPr marL="457200" indent="-457200">
              <a:lnSpc>
                <a:spcPct val="80000"/>
              </a:lnSpc>
            </a:pPr>
            <a:r>
              <a:rPr lang="en-US" altLang="en-US" sz="2600" dirty="0"/>
              <a:t>This webinar will be archived and posted at </a:t>
            </a:r>
            <a:r>
              <a:rPr lang="en-US" altLang="en-US" sz="2600" dirty="0" err="1"/>
              <a:t>KidsTakeOnBullying.org</a:t>
            </a:r>
            <a:endParaRPr lang="en-US" altLang="en-US" sz="2600" dirty="0"/>
          </a:p>
          <a:p>
            <a:pPr marL="457200" indent="-457200">
              <a:lnSpc>
                <a:spcPct val="80000"/>
              </a:lnSpc>
            </a:pPr>
            <a:r>
              <a:rPr lang="en-US" altLang="en-US" sz="2600" dirty="0"/>
              <a:t>We will be available for the next 15 – 20 minutes if you have any questions!</a:t>
            </a:r>
          </a:p>
          <a:p>
            <a:pPr eaLnBrk="1" hangingPunct="1">
              <a:lnSpc>
                <a:spcPct val="80000"/>
              </a:lnSpc>
              <a:buFont typeface="Arial" panose="020B0604020202020204" pitchFamily="34" charset="0"/>
              <a:buNone/>
            </a:pPr>
            <a:endParaRPr lang="en-US" altLang="en-US" sz="2600" dirty="0"/>
          </a:p>
        </p:txBody>
      </p:sp>
      <p:sp>
        <p:nvSpPr>
          <p:cNvPr id="8" name="Rectangle 7">
            <a:extLst>
              <a:ext uri="{FF2B5EF4-FFF2-40B4-BE49-F238E27FC236}">
                <a16:creationId xmlns:a16="http://schemas.microsoft.com/office/drawing/2014/main" id="{427243BA-9A16-F74A-A0E8-EF5DF9750E08}"/>
              </a:ext>
            </a:extLst>
          </p:cNvPr>
          <p:cNvSpPr/>
          <p:nvPr/>
        </p:nvSpPr>
        <p:spPr>
          <a:xfrm>
            <a:off x="0" y="0"/>
            <a:ext cx="12203575" cy="1283110"/>
          </a:xfrm>
          <a:prstGeom prst="rect">
            <a:avLst/>
          </a:prstGeom>
          <a:solidFill>
            <a:srgbClr val="069C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1B31752-29B5-7C48-9546-60D1EEF3C88C}"/>
              </a:ext>
            </a:extLst>
          </p:cNvPr>
          <p:cNvSpPr txBox="1">
            <a:spLocks/>
          </p:cNvSpPr>
          <p:nvPr/>
        </p:nvSpPr>
        <p:spPr>
          <a:xfrm>
            <a:off x="1076098" y="9414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solidFill>
                  <a:srgbClr val="FFFFFF"/>
                </a:solidFill>
                <a:latin typeface="+mn-lt"/>
                <a:cs typeface="Times New Roman" panose="02020603050405020304" pitchFamily="18" charset="0"/>
              </a:rPr>
              <a:t>What To Expect Next Week</a:t>
            </a:r>
          </a:p>
        </p:txBody>
      </p:sp>
    </p:spTree>
    <p:extLst>
      <p:ext uri="{BB962C8B-B14F-4D97-AF65-F5344CB8AC3E}">
        <p14:creationId xmlns:p14="http://schemas.microsoft.com/office/powerpoint/2010/main" val="352920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53B7E-F43B-4CF7-BAB7-6083FC3878CF}"/>
              </a:ext>
            </a:extLst>
          </p:cNvPr>
          <p:cNvSpPr/>
          <p:nvPr/>
        </p:nvSpPr>
        <p:spPr>
          <a:xfrm>
            <a:off x="0" y="0"/>
            <a:ext cx="12192000" cy="156966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7600F27-7BEA-9545-9E55-8C37A78463D3}"/>
              </a:ext>
            </a:extLst>
          </p:cNvPr>
          <p:cNvSpPr/>
          <p:nvPr/>
        </p:nvSpPr>
        <p:spPr>
          <a:xfrm>
            <a:off x="1469901" y="-25655"/>
            <a:ext cx="9252196" cy="1569660"/>
          </a:xfrm>
          <a:prstGeom prst="rect">
            <a:avLst/>
          </a:prstGeom>
        </p:spPr>
        <p:txBody>
          <a:bodyPr wrap="square">
            <a:spAutoFit/>
          </a:bodyPr>
          <a:lstStyle/>
          <a:p>
            <a:pPr algn="ctr"/>
            <a:r>
              <a:rPr lang="en-US" sz="4800" b="1" dirty="0">
                <a:solidFill>
                  <a:srgbClr val="FFFFFF"/>
                </a:solidFill>
                <a:cs typeface="Times New Roman" panose="02020603050405020304" pitchFamily="18" charset="0"/>
              </a:rPr>
              <a:t>Cartoon Network’s </a:t>
            </a:r>
            <a:br>
              <a:rPr lang="en-US" sz="4800" b="1" dirty="0">
                <a:solidFill>
                  <a:srgbClr val="FFFFFF"/>
                </a:solidFill>
                <a:cs typeface="Times New Roman" panose="02020603050405020304" pitchFamily="18" charset="0"/>
              </a:rPr>
            </a:br>
            <a:r>
              <a:rPr lang="en-US" sz="4800" b="1" dirty="0">
                <a:solidFill>
                  <a:srgbClr val="FFFFFF"/>
                </a:solidFill>
                <a:cs typeface="Times New Roman" panose="02020603050405020304" pitchFamily="18" charset="0"/>
              </a:rPr>
              <a:t>Stop Bullying: Speak Up</a:t>
            </a:r>
            <a:endParaRPr lang="en-US" sz="4800" dirty="0"/>
          </a:p>
        </p:txBody>
      </p:sp>
      <p:pic>
        <p:nvPicPr>
          <p:cNvPr id="9" name="Picture 3" descr="SBSU logo-2.png">
            <a:extLst>
              <a:ext uri="{FF2B5EF4-FFF2-40B4-BE49-F238E27FC236}">
                <a16:creationId xmlns:a16="http://schemas.microsoft.com/office/drawing/2014/main" id="{F851B36F-2523-5C4B-B86A-FC242B4CBB0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9549" y="2397105"/>
            <a:ext cx="4086978" cy="148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1527DC57-48FF-DB49-8FE9-7D921B69ED9A}"/>
              </a:ext>
            </a:extLst>
          </p:cNvPr>
          <p:cNvSpPr/>
          <p:nvPr/>
        </p:nvSpPr>
        <p:spPr>
          <a:xfrm>
            <a:off x="5799826" y="2445693"/>
            <a:ext cx="851515" cy="461665"/>
          </a:xfrm>
          <a:prstGeom prst="rect">
            <a:avLst/>
          </a:prstGeom>
        </p:spPr>
        <p:txBody>
          <a:bodyPr wrap="none">
            <a:spAutoFit/>
          </a:bodyPr>
          <a:lstStyle/>
          <a:p>
            <a:r>
              <a:rPr lang="en-US" sz="2400" b="1" dirty="0">
                <a:latin typeface="ITC Lubalin Graph Std Medium" panose="02000803030000020004" pitchFamily="2" charset="77"/>
                <a:ea typeface="Times New Roman" panose="02020603050405020304" pitchFamily="18" charset="0"/>
              </a:rPr>
              <a:t>2010</a:t>
            </a:r>
            <a:r>
              <a:rPr lang="en-US" sz="1200" b="1" dirty="0">
                <a:latin typeface="Avenir Next Rounded Std Medium" panose="020B0503020202020204" pitchFamily="34" charset="77"/>
                <a:ea typeface="Times New Roman" panose="02020603050405020304" pitchFamily="18" charset="0"/>
              </a:rPr>
              <a:t> </a:t>
            </a:r>
            <a:endParaRPr lang="en-US" sz="1200" dirty="0"/>
          </a:p>
        </p:txBody>
      </p:sp>
      <p:sp>
        <p:nvSpPr>
          <p:cNvPr id="16" name="Rounded Rectangular Callout 15">
            <a:extLst>
              <a:ext uri="{FF2B5EF4-FFF2-40B4-BE49-F238E27FC236}">
                <a16:creationId xmlns:a16="http://schemas.microsoft.com/office/drawing/2014/main" id="{B3F62186-5A17-804D-AB87-3B2FCE55EC13}"/>
              </a:ext>
            </a:extLst>
          </p:cNvPr>
          <p:cNvSpPr/>
          <p:nvPr/>
        </p:nvSpPr>
        <p:spPr>
          <a:xfrm>
            <a:off x="6906360" y="2012515"/>
            <a:ext cx="4660205" cy="1328021"/>
          </a:xfrm>
          <a:prstGeom prst="wedgeRoundRectCallout">
            <a:avLst>
              <a:gd name="adj1" fmla="val -58063"/>
              <a:gd name="adj2" fmla="val -6086"/>
              <a:gd name="adj3" fmla="val 16667"/>
            </a:avLst>
          </a:prstGeom>
          <a:solidFill>
            <a:srgbClr val="1DADEA"/>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endParaRPr lang="en-US" dirty="0">
              <a:solidFill>
                <a:schemeClr val="bg1">
                  <a:lumMod val="95000"/>
                </a:schemeClr>
              </a:solidFill>
              <a:latin typeface="Avenir Next Rounded Std Medium" panose="020B0503020202020204" pitchFamily="34" charset="77"/>
              <a:ea typeface="Times New Roman" panose="02020603050405020304" pitchFamily="18" charset="0"/>
            </a:endParaRPr>
          </a:p>
          <a:p>
            <a:pPr algn="ctr" hangingPunct="0"/>
            <a:r>
              <a:rPr lang="en-US" dirty="0">
                <a:solidFill>
                  <a:schemeClr val="bg1">
                    <a:lumMod val="95000"/>
                  </a:schemeClr>
                </a:solidFill>
                <a:latin typeface="Avenir Next Rounded Std Medium" panose="020B0503020202020204" pitchFamily="34" charset="77"/>
                <a:ea typeface="Times New Roman" panose="02020603050405020304" pitchFamily="18" charset="0"/>
              </a:rPr>
              <a:t>Kids told us they felt bullying was an issue they could change if given the right tools</a:t>
            </a:r>
          </a:p>
          <a:p>
            <a:pPr algn="ctr" hangingPunct="0"/>
            <a:endParaRPr kumimoji="0" lang="en-US" b="0" i="0" u="none" strike="noStrike" cap="none" spc="0" normalizeH="0" baseline="0" dirty="0">
              <a:ln>
                <a:noFill/>
              </a:ln>
              <a:solidFill>
                <a:srgbClr val="000000"/>
              </a:solidFill>
              <a:effectLst/>
              <a:uFillTx/>
              <a:latin typeface="+mj-lt"/>
              <a:ea typeface="+mj-ea"/>
              <a:cs typeface="+mj-cs"/>
              <a:sym typeface="Calibri"/>
            </a:endParaRPr>
          </a:p>
        </p:txBody>
      </p:sp>
      <p:pic>
        <p:nvPicPr>
          <p:cNvPr id="17" name="Picture 16">
            <a:extLst>
              <a:ext uri="{FF2B5EF4-FFF2-40B4-BE49-F238E27FC236}">
                <a16:creationId xmlns:a16="http://schemas.microsoft.com/office/drawing/2014/main" id="{CEBF502B-37A2-114F-A4D3-B338DE5F05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700" y="4776454"/>
            <a:ext cx="1669302" cy="940094"/>
          </a:xfrm>
          <a:prstGeom prst="rect">
            <a:avLst/>
          </a:prstGeom>
        </p:spPr>
      </p:pic>
      <p:pic>
        <p:nvPicPr>
          <p:cNvPr id="18" name="Picture 17">
            <a:extLst>
              <a:ext uri="{FF2B5EF4-FFF2-40B4-BE49-F238E27FC236}">
                <a16:creationId xmlns:a16="http://schemas.microsoft.com/office/drawing/2014/main" id="{02DFA862-513E-B644-B571-FFD42EBB64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0841" y="4384163"/>
            <a:ext cx="1477543" cy="1699964"/>
          </a:xfrm>
          <a:prstGeom prst="rect">
            <a:avLst/>
          </a:prstGeom>
          <a:ln>
            <a:solidFill>
              <a:schemeClr val="bg2">
                <a:lumMod val="40000"/>
                <a:lumOff val="60000"/>
              </a:schemeClr>
            </a:solidFill>
          </a:ln>
        </p:spPr>
      </p:pic>
      <p:pic>
        <p:nvPicPr>
          <p:cNvPr id="19" name="Picture 18">
            <a:extLst>
              <a:ext uri="{FF2B5EF4-FFF2-40B4-BE49-F238E27FC236}">
                <a16:creationId xmlns:a16="http://schemas.microsoft.com/office/drawing/2014/main" id="{B3B95FB3-783A-AD43-9588-EEC7D6F4550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42438" y="4460895"/>
            <a:ext cx="1208178" cy="1571213"/>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id="{D342DB5D-D637-8B44-AA40-EBD1A7BA42DA}"/>
              </a:ext>
            </a:extLst>
          </p:cNvPr>
          <p:cNvSpPr/>
          <p:nvPr/>
        </p:nvSpPr>
        <p:spPr>
          <a:xfrm>
            <a:off x="5930455" y="3950643"/>
            <a:ext cx="6096000" cy="2246769"/>
          </a:xfrm>
          <a:prstGeom prst="rect">
            <a:avLst/>
          </a:prstGeom>
        </p:spPr>
        <p:txBody>
          <a:bodyPr>
            <a:spAutoFit/>
          </a:bodyPr>
          <a:lstStyle/>
          <a:p>
            <a:pPr marL="228600" indent="-114300" algn="ctr" defTabSz="228600">
              <a:defRPr sz="5500" b="0">
                <a:solidFill>
                  <a:srgbClr val="FFFFFF"/>
                </a:solidFill>
                <a:latin typeface="Avenir Next Rounded Std Medium"/>
                <a:ea typeface="Avenir Next Rounded Std Medium"/>
                <a:cs typeface="Avenir Next Rounded Std Medium"/>
                <a:sym typeface="Avenir Next Rounded Std Medium"/>
              </a:defRPr>
            </a:pPr>
            <a:r>
              <a:rPr lang="en-US" sz="2000" b="1" dirty="0">
                <a:solidFill>
                  <a:schemeClr val="tx1">
                    <a:lumMod val="95000"/>
                    <a:lumOff val="5000"/>
                  </a:schemeClr>
                </a:solidFill>
              </a:rPr>
              <a:t>Stop Bullying: Speak Up</a:t>
            </a:r>
            <a:r>
              <a:rPr lang="en-US" sz="2000" dirty="0">
                <a:solidFill>
                  <a:schemeClr val="tx1">
                    <a:lumMod val="95000"/>
                    <a:lumOff val="5000"/>
                  </a:schemeClr>
                </a:solidFill>
              </a:rPr>
              <a:t> is Cartoon Network’s commitment to address bullying among kids. We do this by empowering our audience to </a:t>
            </a:r>
            <a:r>
              <a:rPr lang="en-US" sz="2000" b="1" dirty="0">
                <a:solidFill>
                  <a:srgbClr val="00B0F0"/>
                </a:solidFill>
              </a:rPr>
              <a:t>speak up safely and effectively </a:t>
            </a:r>
            <a:r>
              <a:rPr lang="en-US" sz="2000" dirty="0">
                <a:solidFill>
                  <a:schemeClr val="tx1">
                    <a:lumMod val="95000"/>
                    <a:lumOff val="5000"/>
                  </a:schemeClr>
                </a:solidFill>
              </a:rPr>
              <a:t>in the face of bullying, while helping kids develop greater </a:t>
            </a:r>
            <a:r>
              <a:rPr lang="en-US" sz="2000" b="1" dirty="0">
                <a:solidFill>
                  <a:srgbClr val="ED0D80"/>
                </a:solidFill>
              </a:rPr>
              <a:t>kindness</a:t>
            </a:r>
            <a:r>
              <a:rPr lang="en-US" sz="2000" dirty="0">
                <a:solidFill>
                  <a:schemeClr val="tx2"/>
                </a:solidFill>
              </a:rPr>
              <a:t>, </a:t>
            </a:r>
            <a:r>
              <a:rPr lang="en-US" sz="2000" b="1" dirty="0">
                <a:solidFill>
                  <a:srgbClr val="ED0D80"/>
                </a:solidFill>
              </a:rPr>
              <a:t>compassion</a:t>
            </a:r>
            <a:r>
              <a:rPr lang="en-US" sz="2000" dirty="0">
                <a:solidFill>
                  <a:schemeClr val="tx1">
                    <a:lumMod val="95000"/>
                    <a:lumOff val="5000"/>
                  </a:schemeClr>
                </a:solidFill>
              </a:rPr>
              <a:t>, and </a:t>
            </a:r>
            <a:r>
              <a:rPr lang="en-US" sz="2000" b="1" dirty="0">
                <a:solidFill>
                  <a:srgbClr val="ED0D80"/>
                </a:solidFill>
              </a:rPr>
              <a:t>empathy</a:t>
            </a:r>
            <a:r>
              <a:rPr lang="en-US" sz="2000" dirty="0">
                <a:solidFill>
                  <a:schemeClr val="tx2"/>
                </a:solidFill>
              </a:rPr>
              <a:t> </a:t>
            </a:r>
            <a:r>
              <a:rPr lang="en-US" sz="2000" dirty="0">
                <a:solidFill>
                  <a:schemeClr val="tx1">
                    <a:lumMod val="95000"/>
                    <a:lumOff val="5000"/>
                  </a:schemeClr>
                </a:solidFill>
              </a:rPr>
              <a:t>skills that </a:t>
            </a:r>
            <a:r>
              <a:rPr lang="en-US" sz="2000" b="1" dirty="0">
                <a:solidFill>
                  <a:srgbClr val="ED0D80"/>
                </a:solidFill>
              </a:rPr>
              <a:t>stop bullying before it starts</a:t>
            </a:r>
            <a:r>
              <a:rPr lang="en-US" sz="2000" dirty="0">
                <a:solidFill>
                  <a:schemeClr val="tx1">
                    <a:lumMod val="95000"/>
                    <a:lumOff val="5000"/>
                  </a:schemeClr>
                </a:solidFill>
              </a:rPr>
              <a:t>.</a:t>
            </a:r>
            <a:r>
              <a:rPr lang="en-US" sz="2000" dirty="0">
                <a:solidFill>
                  <a:schemeClr val="tx2"/>
                </a:solidFill>
                <a:ea typeface="Avenir Next Rounded Std Bold"/>
                <a:cs typeface="Avenir Next Rounded Std Bold"/>
                <a:sym typeface="Avenir Next Rounded Std Bold"/>
              </a:rPr>
              <a:t> </a:t>
            </a:r>
          </a:p>
        </p:txBody>
      </p:sp>
    </p:spTree>
    <p:extLst>
      <p:ext uri="{BB962C8B-B14F-4D97-AF65-F5344CB8AC3E}">
        <p14:creationId xmlns:p14="http://schemas.microsoft.com/office/powerpoint/2010/main" val="275083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B53B7E-F43B-4CF7-BAB7-6083FC3878CF}"/>
              </a:ext>
            </a:extLst>
          </p:cNvPr>
          <p:cNvSpPr/>
          <p:nvPr/>
        </p:nvSpPr>
        <p:spPr>
          <a:xfrm>
            <a:off x="0" y="0"/>
            <a:ext cx="12192000" cy="156966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C7600F27-7BEA-9545-9E55-8C37A78463D3}"/>
              </a:ext>
            </a:extLst>
          </p:cNvPr>
          <p:cNvSpPr/>
          <p:nvPr/>
        </p:nvSpPr>
        <p:spPr>
          <a:xfrm>
            <a:off x="1304357" y="352297"/>
            <a:ext cx="9727820" cy="830997"/>
          </a:xfrm>
          <a:prstGeom prst="rect">
            <a:avLst/>
          </a:prstGeom>
        </p:spPr>
        <p:txBody>
          <a:bodyPr wrap="square">
            <a:spAutoFit/>
          </a:bodyPr>
          <a:lstStyle/>
          <a:p>
            <a:pPr algn="ctr"/>
            <a:r>
              <a:rPr lang="en-US" sz="4800" b="1" dirty="0">
                <a:solidFill>
                  <a:srgbClr val="FFFFFF"/>
                </a:solidFill>
                <a:cs typeface="Times New Roman" panose="02020603050405020304" pitchFamily="18" charset="0"/>
              </a:rPr>
              <a:t>It Takes All of Us to Take on Bullying!</a:t>
            </a:r>
            <a:endParaRPr lang="en-US" sz="4800" dirty="0"/>
          </a:p>
        </p:txBody>
      </p:sp>
      <p:pic>
        <p:nvPicPr>
          <p:cNvPr id="11" name="Graphic 10">
            <a:extLst>
              <a:ext uri="{FF2B5EF4-FFF2-40B4-BE49-F238E27FC236}">
                <a16:creationId xmlns:a16="http://schemas.microsoft.com/office/drawing/2014/main" id="{A40608A2-5409-4342-99D8-B1BA99A503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12" name="Graphic 11">
            <a:extLst>
              <a:ext uri="{FF2B5EF4-FFF2-40B4-BE49-F238E27FC236}">
                <a16:creationId xmlns:a16="http://schemas.microsoft.com/office/drawing/2014/main" id="{45365BEA-631A-0045-9D5B-0C5CABBEEE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4" name="Content Placeholder 2">
            <a:extLst>
              <a:ext uri="{FF2B5EF4-FFF2-40B4-BE49-F238E27FC236}">
                <a16:creationId xmlns:a16="http://schemas.microsoft.com/office/drawing/2014/main" id="{5F050862-09E9-BF45-8CEE-D1C509169704}"/>
              </a:ext>
            </a:extLst>
          </p:cNvPr>
          <p:cNvSpPr txBox="1">
            <a:spLocks/>
          </p:cNvSpPr>
          <p:nvPr/>
        </p:nvSpPr>
        <p:spPr bwMode="auto">
          <a:xfrm>
            <a:off x="930234" y="1905088"/>
            <a:ext cx="10909465" cy="392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marL="571500" indent="-571500">
              <a:lnSpc>
                <a:spcPct val="80000"/>
              </a:lnSpc>
              <a:spcBef>
                <a:spcPts val="1600"/>
              </a:spcBef>
              <a:spcAft>
                <a:spcPts val="1200"/>
              </a:spcAft>
            </a:pPr>
            <a:r>
              <a:rPr lang="en-US" altLang="en-US" sz="2400" dirty="0"/>
              <a:t>More than </a:t>
            </a:r>
            <a:r>
              <a:rPr lang="en-US" altLang="en-US" sz="3200" b="1" dirty="0">
                <a:solidFill>
                  <a:srgbClr val="00B0F0"/>
                </a:solidFill>
              </a:rPr>
              <a:t>130 entries </a:t>
            </a:r>
            <a:r>
              <a:rPr lang="en-US" altLang="en-US" sz="2400" dirty="0"/>
              <a:t>to the Kids Take On Bullying Challenge</a:t>
            </a:r>
          </a:p>
          <a:p>
            <a:pPr marL="571500" indent="-571500">
              <a:lnSpc>
                <a:spcPct val="80000"/>
              </a:lnSpc>
              <a:spcBef>
                <a:spcPts val="1600"/>
              </a:spcBef>
              <a:spcAft>
                <a:spcPts val="1200"/>
              </a:spcAft>
            </a:pPr>
            <a:r>
              <a:rPr lang="en-US" altLang="en-US" sz="2400" dirty="0"/>
              <a:t>Students from across the country participated, including California, Rhode Island, New Mexico, Florida, Washington, Wyoming, and more!</a:t>
            </a:r>
          </a:p>
          <a:p>
            <a:pPr marL="571500" indent="-571500">
              <a:lnSpc>
                <a:spcPct val="80000"/>
              </a:lnSpc>
              <a:spcBef>
                <a:spcPts val="1600"/>
              </a:spcBef>
              <a:spcAft>
                <a:spcPts val="1200"/>
              </a:spcAft>
            </a:pPr>
            <a:r>
              <a:rPr lang="en-US" altLang="en-US" sz="2400" dirty="0"/>
              <a:t>Kids from 1</a:t>
            </a:r>
            <a:r>
              <a:rPr lang="en-US" altLang="en-US" sz="2400" baseline="30000" dirty="0"/>
              <a:t>st</a:t>
            </a:r>
            <a:r>
              <a:rPr lang="en-US" altLang="en-US" sz="2400" dirty="0"/>
              <a:t> grade to 12</a:t>
            </a:r>
            <a:r>
              <a:rPr lang="en-US" altLang="en-US" sz="2400" baseline="30000" dirty="0"/>
              <a:t>th</a:t>
            </a:r>
            <a:r>
              <a:rPr lang="en-US" altLang="en-US" sz="2400" dirty="0"/>
              <a:t> grade all had great ideas to share</a:t>
            </a:r>
          </a:p>
        </p:txBody>
      </p:sp>
      <p:pic>
        <p:nvPicPr>
          <p:cNvPr id="20" name="Graphic 19">
            <a:extLst>
              <a:ext uri="{FF2B5EF4-FFF2-40B4-BE49-F238E27FC236}">
                <a16:creationId xmlns:a16="http://schemas.microsoft.com/office/drawing/2014/main" id="{AD176BB2-A06D-9247-81B2-D8462BF2F99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208659">
            <a:off x="2853090" y="4502863"/>
            <a:ext cx="1538557" cy="1293279"/>
          </a:xfrm>
          <a:prstGeom prst="rect">
            <a:avLst/>
          </a:prstGeom>
        </p:spPr>
      </p:pic>
      <p:pic>
        <p:nvPicPr>
          <p:cNvPr id="21" name="Graphic 20">
            <a:extLst>
              <a:ext uri="{FF2B5EF4-FFF2-40B4-BE49-F238E27FC236}">
                <a16:creationId xmlns:a16="http://schemas.microsoft.com/office/drawing/2014/main" id="{4DF788A2-3549-344B-B9EB-C4F458DF18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303593">
            <a:off x="6079095" y="4363666"/>
            <a:ext cx="1774903" cy="1571670"/>
          </a:xfrm>
          <a:prstGeom prst="rect">
            <a:avLst/>
          </a:prstGeom>
        </p:spPr>
      </p:pic>
      <p:pic>
        <p:nvPicPr>
          <p:cNvPr id="22" name="Graphic 21">
            <a:extLst>
              <a:ext uri="{FF2B5EF4-FFF2-40B4-BE49-F238E27FC236}">
                <a16:creationId xmlns:a16="http://schemas.microsoft.com/office/drawing/2014/main" id="{7D05EE99-C5C4-104A-AE84-2738B4A381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782941" y="4281487"/>
            <a:ext cx="859675" cy="1704654"/>
          </a:xfrm>
          <a:prstGeom prst="rect">
            <a:avLst/>
          </a:prstGeom>
        </p:spPr>
      </p:pic>
      <p:pic>
        <p:nvPicPr>
          <p:cNvPr id="23" name="Graphic 22">
            <a:extLst>
              <a:ext uri="{FF2B5EF4-FFF2-40B4-BE49-F238E27FC236}">
                <a16:creationId xmlns:a16="http://schemas.microsoft.com/office/drawing/2014/main" id="{81FBD11F-EA77-A546-8E5F-1826968823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17829" y="4256112"/>
            <a:ext cx="1088990" cy="1718678"/>
          </a:xfrm>
          <a:prstGeom prst="rect">
            <a:avLst/>
          </a:prstGeom>
        </p:spPr>
      </p:pic>
    </p:spTree>
    <p:extLst>
      <p:ext uri="{BB962C8B-B14F-4D97-AF65-F5344CB8AC3E}">
        <p14:creationId xmlns:p14="http://schemas.microsoft.com/office/powerpoint/2010/main" val="230174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183B99-4DDE-8E4A-967B-BD9D3B67946E}"/>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1" name="Title 1">
            <a:extLst>
              <a:ext uri="{FF2B5EF4-FFF2-40B4-BE49-F238E27FC236}">
                <a16:creationId xmlns:a16="http://schemas.microsoft.com/office/drawing/2014/main" id="{C198C18C-822A-7A4B-B12E-F9DC1F11B768}"/>
              </a:ext>
            </a:extLst>
          </p:cNvPr>
          <p:cNvSpPr txBox="1">
            <a:spLocks/>
          </p:cNvSpPr>
          <p:nvPr/>
        </p:nvSpPr>
        <p:spPr>
          <a:xfrm>
            <a:off x="1142568" y="193696"/>
            <a:ext cx="9906861"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368914" y="1460457"/>
            <a:ext cx="1145417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 typeface="Arial" panose="020B0604020202020204" pitchFamily="34" charset="0"/>
              <a:buNone/>
            </a:pPr>
            <a:r>
              <a:rPr lang="en-US" altLang="en-US" sz="3200" dirty="0"/>
              <a:t>We will be meeting for 6 weeks, on Thursdays at 2:30 – 3:15 pm CST</a:t>
            </a:r>
          </a:p>
          <a:p>
            <a:pPr eaLnBrk="1" hangingPunct="1">
              <a:lnSpc>
                <a:spcPct val="100000"/>
              </a:lnSpc>
              <a:buFont typeface="Arial" panose="020B0604020202020204" pitchFamily="34" charset="0"/>
              <a:buNone/>
            </a:pPr>
            <a:endParaRPr lang="en-US" altLang="en-US" dirty="0"/>
          </a:p>
          <a:p>
            <a:pPr marL="635000" lvl="1" indent="-171450">
              <a:lnSpc>
                <a:spcPct val="80000"/>
              </a:lnSpc>
            </a:pPr>
            <a:endParaRPr lang="en-US" altLang="en-US" sz="2800" dirty="0"/>
          </a:p>
          <a:p>
            <a:pPr marL="635000" lvl="1" indent="-171450">
              <a:lnSpc>
                <a:spcPct val="80000"/>
              </a:lnSpc>
            </a:pPr>
            <a:endParaRPr lang="en-US" altLang="en-US" sz="2800" dirty="0"/>
          </a:p>
          <a:p>
            <a:pPr lvl="1" indent="0">
              <a:lnSpc>
                <a:spcPct val="80000"/>
              </a:lnSpc>
              <a:buNone/>
            </a:pPr>
            <a:endParaRPr lang="en-US" altLang="en-US" sz="2800" dirty="0"/>
          </a:p>
          <a:p>
            <a:pPr marL="171450" indent="-171450" algn="ctr">
              <a:lnSpc>
                <a:spcPct val="80000"/>
              </a:lnSpc>
            </a:pPr>
            <a:endParaRPr lang="en-US" altLang="en-US" sz="1000" dirty="0"/>
          </a:p>
          <a:p>
            <a:pPr algn="ctr" eaLnBrk="1" hangingPunct="1">
              <a:lnSpc>
                <a:spcPct val="80000"/>
              </a:lnSpc>
              <a:buFont typeface="Arial" panose="020B0604020202020204" pitchFamily="34" charset="0"/>
              <a:buNone/>
            </a:pPr>
            <a:r>
              <a:rPr lang="en-US" altLang="en-US" dirty="0"/>
              <a:t>Note: We are skipping the week of March 14 – 18</a:t>
            </a:r>
            <a:r>
              <a:rPr lang="en-US" altLang="en-US" baseline="30000" dirty="0"/>
              <a:t>th</a:t>
            </a:r>
            <a:r>
              <a:rPr lang="en-US" altLang="en-US" dirty="0"/>
              <a:t> for Spring Break. </a:t>
            </a:r>
          </a:p>
          <a:p>
            <a:pPr algn="ctr" eaLnBrk="1" hangingPunct="1">
              <a:lnSpc>
                <a:spcPct val="80000"/>
              </a:lnSpc>
              <a:buFont typeface="Arial" panose="020B0604020202020204" pitchFamily="34" charset="0"/>
              <a:buNone/>
            </a:pPr>
            <a:r>
              <a:rPr lang="en-US" altLang="en-US" dirty="0"/>
              <a:t> </a:t>
            </a:r>
          </a:p>
          <a:p>
            <a:pPr algn="ctr" eaLnBrk="1" hangingPunct="1">
              <a:lnSpc>
                <a:spcPct val="80000"/>
              </a:lnSpc>
              <a:buFont typeface="Arial" panose="020B0604020202020204" pitchFamily="34" charset="0"/>
              <a:buNone/>
            </a:pPr>
            <a:r>
              <a:rPr lang="en-US" altLang="en-US" dirty="0"/>
              <a:t>Each session will be recorded &amp; available to watch if you aren’t able to make a session. These will be posted on </a:t>
            </a:r>
            <a:r>
              <a:rPr lang="en-US" altLang="en-US" dirty="0" err="1"/>
              <a:t>KidsTakeOnBullying.org</a:t>
            </a:r>
            <a:r>
              <a:rPr lang="en-US" altLang="en-US" dirty="0"/>
              <a:t> the following day. </a:t>
            </a:r>
          </a:p>
          <a:p>
            <a:pPr algn="ctr" eaLnBrk="1" hangingPunct="1">
              <a:lnSpc>
                <a:spcPct val="80000"/>
              </a:lnSpc>
              <a:buFont typeface="Arial" panose="020B0604020202020204" pitchFamily="34" charset="0"/>
              <a:buNone/>
            </a:pPr>
            <a:endParaRPr lang="en-US" altLang="en-US" sz="800" dirty="0"/>
          </a:p>
          <a:p>
            <a:pPr eaLnBrk="1" hangingPunct="1">
              <a:lnSpc>
                <a:spcPct val="80000"/>
              </a:lnSpc>
              <a:buFont typeface="Arial" panose="020B0604020202020204" pitchFamily="34" charset="0"/>
              <a:buNone/>
            </a:pPr>
            <a:endParaRPr lang="en-US" altLang="en-US" sz="2600" dirty="0"/>
          </a:p>
        </p:txBody>
      </p:sp>
      <p:sp>
        <p:nvSpPr>
          <p:cNvPr id="2" name="TextBox 1">
            <a:extLst>
              <a:ext uri="{FF2B5EF4-FFF2-40B4-BE49-F238E27FC236}">
                <a16:creationId xmlns:a16="http://schemas.microsoft.com/office/drawing/2014/main" id="{194256B4-7BEF-9F4E-9640-E30AD0069747}"/>
              </a:ext>
            </a:extLst>
          </p:cNvPr>
          <p:cNvSpPr txBox="1"/>
          <p:nvPr/>
        </p:nvSpPr>
        <p:spPr>
          <a:xfrm>
            <a:off x="5647242" y="2150898"/>
            <a:ext cx="3000664" cy="1661993"/>
          </a:xfrm>
          <a:prstGeom prst="rect">
            <a:avLst/>
          </a:prstGeom>
          <a:noFill/>
        </p:spPr>
        <p:txBody>
          <a:bodyPr wrap="square" rtlCol="0">
            <a:spAutoFit/>
          </a:bodyPr>
          <a:lstStyle/>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10</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24</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31</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73B348C9-5B3F-C846-9434-8D8BCD870FFE}"/>
              </a:ext>
            </a:extLst>
          </p:cNvPr>
          <p:cNvSpPr txBox="1"/>
          <p:nvPr/>
        </p:nvSpPr>
        <p:spPr>
          <a:xfrm>
            <a:off x="2527583" y="2150898"/>
            <a:ext cx="3000664" cy="1661993"/>
          </a:xfrm>
          <a:prstGeom prst="rect">
            <a:avLst/>
          </a:prstGeom>
          <a:noFill/>
        </p:spPr>
        <p:txBody>
          <a:bodyPr wrap="square" rtlCol="0">
            <a:spAutoFit/>
          </a:bodyPr>
          <a:lstStyle/>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February 17</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February 24</a:t>
            </a:r>
          </a:p>
          <a:p>
            <a:pPr marL="920750" lvl="1" indent="-457200">
              <a:buFont typeface="Arial" panose="020B0604020202020204" pitchFamily="34" charset="0"/>
              <a:buChar char="•"/>
            </a:pPr>
            <a:r>
              <a:rPr lang="en-US" altLang="en-US" sz="2800" dirty="0">
                <a:latin typeface="Calibri" panose="020F0502020204030204" pitchFamily="34" charset="0"/>
                <a:cs typeface="Calibri" panose="020F0502020204030204" pitchFamily="34" charset="0"/>
              </a:rPr>
              <a:t>March 3</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3896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2AE96192-24C3-3141-BC94-17FCD8FFFA48}"/>
              </a:ext>
            </a:extLst>
          </p:cNvPr>
          <p:cNvSpPr txBox="1">
            <a:spLocks/>
          </p:cNvSpPr>
          <p:nvPr/>
        </p:nvSpPr>
        <p:spPr bwMode="auto">
          <a:xfrm>
            <a:off x="180434" y="1260453"/>
            <a:ext cx="8528091"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endParaRPr lang="en-US" altLang="en-US" sz="1000" dirty="0"/>
          </a:p>
          <a:p>
            <a:pPr eaLnBrk="1" hangingPunct="1">
              <a:lnSpc>
                <a:spcPct val="80000"/>
              </a:lnSpc>
              <a:buFont typeface="Arial" panose="020B0604020202020204" pitchFamily="34" charset="0"/>
              <a:buNone/>
            </a:pPr>
            <a:r>
              <a:rPr lang="en-US" altLang="en-US" sz="3200" dirty="0"/>
              <a:t>Each session will be 45 minutes and will feature:</a:t>
            </a:r>
          </a:p>
          <a:p>
            <a:pPr marL="457200" indent="-457200">
              <a:lnSpc>
                <a:spcPct val="80000"/>
              </a:lnSpc>
            </a:pPr>
            <a:r>
              <a:rPr lang="en-US" altLang="en-US" sz="3200" dirty="0"/>
              <a:t>Session welcome and ice breaker</a:t>
            </a:r>
          </a:p>
          <a:p>
            <a:pPr marL="457200" indent="-457200">
              <a:lnSpc>
                <a:spcPct val="80000"/>
              </a:lnSpc>
            </a:pPr>
            <a:r>
              <a:rPr lang="en-US" altLang="en-US" sz="3200" dirty="0"/>
              <a:t>Education </a:t>
            </a:r>
          </a:p>
          <a:p>
            <a:pPr marL="457200" indent="-457200">
              <a:lnSpc>
                <a:spcPct val="80000"/>
              </a:lnSpc>
            </a:pPr>
            <a:r>
              <a:rPr lang="en-US" altLang="en-US" sz="3200" dirty="0"/>
              <a:t>Interaction</a:t>
            </a:r>
          </a:p>
          <a:p>
            <a:pPr algn="ctr" eaLnBrk="1" hangingPunct="1">
              <a:lnSpc>
                <a:spcPct val="80000"/>
              </a:lnSpc>
              <a:buFont typeface="Arial" panose="020B0604020202020204" pitchFamily="34" charset="0"/>
              <a:buNone/>
            </a:pPr>
            <a:endParaRPr lang="en-US" altLang="en-US" sz="1000" dirty="0"/>
          </a:p>
          <a:p>
            <a:pPr algn="ctr" eaLnBrk="1" hangingPunct="1">
              <a:lnSpc>
                <a:spcPct val="80000"/>
              </a:lnSpc>
              <a:buFont typeface="Arial" panose="020B0604020202020204" pitchFamily="34" charset="0"/>
              <a:buNone/>
            </a:pPr>
            <a:r>
              <a:rPr lang="en-US" altLang="en-US" sz="3200" dirty="0"/>
              <a:t>At the end of each session, we will stay on the webinar to answer any specific questions you have or topics you want to talk about! This portion will NOT be recorded or shared.</a:t>
            </a:r>
          </a:p>
          <a:p>
            <a:pPr eaLnBrk="1" hangingPunct="1">
              <a:lnSpc>
                <a:spcPct val="80000"/>
              </a:lnSpc>
              <a:buFont typeface="Arial" panose="020B0604020202020204" pitchFamily="34" charset="0"/>
              <a:buNone/>
            </a:pPr>
            <a:endParaRPr lang="en-US" altLang="en-US" sz="2600" dirty="0"/>
          </a:p>
        </p:txBody>
      </p:sp>
      <p:pic>
        <p:nvPicPr>
          <p:cNvPr id="8" name="Graphic 7">
            <a:extLst>
              <a:ext uri="{FF2B5EF4-FFF2-40B4-BE49-F238E27FC236}">
                <a16:creationId xmlns:a16="http://schemas.microsoft.com/office/drawing/2014/main" id="{7CFCA1AA-DDAD-B04D-81A0-EFD2BA41C5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949819">
            <a:off x="8155434" y="1898628"/>
            <a:ext cx="3741280" cy="3377342"/>
          </a:xfrm>
          <a:prstGeom prst="rect">
            <a:avLst/>
          </a:prstGeom>
        </p:spPr>
      </p:pic>
      <p:sp>
        <p:nvSpPr>
          <p:cNvPr id="9" name="Rectangle 8">
            <a:extLst>
              <a:ext uri="{FF2B5EF4-FFF2-40B4-BE49-F238E27FC236}">
                <a16:creationId xmlns:a16="http://schemas.microsoft.com/office/drawing/2014/main" id="{86D67703-AB0F-1648-95D4-8D8B2962D417}"/>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3EEFA5F0-8223-B649-B53A-DF12A83FA1AA}"/>
              </a:ext>
            </a:extLst>
          </p:cNvPr>
          <p:cNvSpPr txBox="1">
            <a:spLocks/>
          </p:cNvSpPr>
          <p:nvPr/>
        </p:nvSpPr>
        <p:spPr>
          <a:xfrm>
            <a:off x="1153202" y="322173"/>
            <a:ext cx="9885596" cy="82387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What will the webinar series include?</a:t>
            </a:r>
            <a:endParaRPr lang="en-US" altLang="en-US" sz="4800" b="1" dirty="0">
              <a:solidFill>
                <a:srgbClr val="FFFFFF"/>
              </a:solidFill>
              <a:latin typeface="+mn-lt"/>
            </a:endParaRPr>
          </a:p>
        </p:txBody>
      </p:sp>
    </p:spTree>
    <p:extLst>
      <p:ext uri="{BB962C8B-B14F-4D97-AF65-F5344CB8AC3E}">
        <p14:creationId xmlns:p14="http://schemas.microsoft.com/office/powerpoint/2010/main" val="283446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DC7A4A4A-EB47-4D37-9A28-D31E1528410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DED531ED-0BE0-4D2B-83AC-15AD07F553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pic>
        <p:nvPicPr>
          <p:cNvPr id="18" name="Graphic 17">
            <a:extLst>
              <a:ext uri="{FF2B5EF4-FFF2-40B4-BE49-F238E27FC236}">
                <a16:creationId xmlns:a16="http://schemas.microsoft.com/office/drawing/2014/main" id="{AC6844EC-DA43-4DF0-8E77-158BB56FF2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297597">
            <a:off x="-12168" y="2542328"/>
            <a:ext cx="2631037" cy="2522316"/>
          </a:xfrm>
          <a:prstGeom prst="rect">
            <a:avLst/>
          </a:prstGeom>
        </p:spPr>
      </p:pic>
      <p:sp>
        <p:nvSpPr>
          <p:cNvPr id="13" name="Content Placeholder 2">
            <a:extLst>
              <a:ext uri="{FF2B5EF4-FFF2-40B4-BE49-F238E27FC236}">
                <a16:creationId xmlns:a16="http://schemas.microsoft.com/office/drawing/2014/main" id="{9E5C5CC5-DE5A-5D4E-83B3-38DD6D601309}"/>
              </a:ext>
            </a:extLst>
          </p:cNvPr>
          <p:cNvSpPr txBox="1">
            <a:spLocks/>
          </p:cNvSpPr>
          <p:nvPr/>
        </p:nvSpPr>
        <p:spPr bwMode="auto">
          <a:xfrm>
            <a:off x="2991071" y="1522370"/>
            <a:ext cx="8444716" cy="3234825"/>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None/>
              <a:defRPr/>
            </a:pPr>
            <a:r>
              <a:rPr lang="en-US" altLang="en-US" sz="4000" dirty="0"/>
              <a:t>1) Are you in elementary school, middle school or high school?</a:t>
            </a:r>
          </a:p>
          <a:p>
            <a:pPr eaLnBrk="1" hangingPunct="1">
              <a:lnSpc>
                <a:spcPct val="80000"/>
              </a:lnSpc>
              <a:buNone/>
              <a:defRPr/>
            </a:pPr>
            <a:endParaRPr lang="en-US" altLang="en-US" sz="4000" dirty="0"/>
          </a:p>
          <a:p>
            <a:pPr eaLnBrk="1" hangingPunct="1">
              <a:lnSpc>
                <a:spcPct val="80000"/>
              </a:lnSpc>
              <a:buNone/>
              <a:defRPr/>
            </a:pPr>
            <a:r>
              <a:rPr lang="en-US" altLang="en-US" sz="4000" dirty="0"/>
              <a:t>2) Where in the US are you located? East coast, west coast, or </a:t>
            </a:r>
            <a:r>
              <a:rPr lang="en-US" altLang="en-US" sz="4000" dirty="0" err="1"/>
              <a:t>midwest</a:t>
            </a:r>
            <a:r>
              <a:rPr lang="en-US" altLang="en-US" sz="4000" dirty="0"/>
              <a:t>?</a:t>
            </a:r>
          </a:p>
          <a:p>
            <a:pPr eaLnBrk="1" hangingPunct="1">
              <a:lnSpc>
                <a:spcPct val="80000"/>
              </a:lnSpc>
              <a:buNone/>
              <a:defRPr/>
            </a:pPr>
            <a:endParaRPr lang="en-US" altLang="en-US" sz="4000" dirty="0"/>
          </a:p>
          <a:p>
            <a:pPr eaLnBrk="1" hangingPunct="1">
              <a:lnSpc>
                <a:spcPct val="80000"/>
              </a:lnSpc>
              <a:buNone/>
              <a:defRPr/>
            </a:pPr>
            <a:r>
              <a:rPr lang="en-US" altLang="en-US" sz="4000" dirty="0"/>
              <a:t>3) Have you been involved with bullying prevention before?</a:t>
            </a:r>
          </a:p>
        </p:txBody>
      </p:sp>
      <p:sp>
        <p:nvSpPr>
          <p:cNvPr id="8" name="Rectangle 7">
            <a:extLst>
              <a:ext uri="{FF2B5EF4-FFF2-40B4-BE49-F238E27FC236}">
                <a16:creationId xmlns:a16="http://schemas.microsoft.com/office/drawing/2014/main" id="{2DE14975-DDE1-6C40-91D4-1437F1F6B311}"/>
              </a:ext>
            </a:extLst>
          </p:cNvPr>
          <p:cNvSpPr/>
          <p:nvPr/>
        </p:nvSpPr>
        <p:spPr>
          <a:xfrm>
            <a:off x="0" y="0"/>
            <a:ext cx="12192000" cy="1348230"/>
          </a:xfrm>
          <a:prstGeom prst="rect">
            <a:avLst/>
          </a:prstGeom>
          <a:solidFill>
            <a:srgbClr val="ED0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701FA286-9F9A-A04B-B4D2-1972364AFE5D}"/>
              </a:ext>
            </a:extLst>
          </p:cNvPr>
          <p:cNvSpPr txBox="1">
            <a:spLocks/>
          </p:cNvSpPr>
          <p:nvPr/>
        </p:nvSpPr>
        <p:spPr>
          <a:xfrm>
            <a:off x="2152650" y="206946"/>
            <a:ext cx="7886700" cy="8238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4800" b="1" dirty="0">
                <a:solidFill>
                  <a:srgbClr val="FFFFFF"/>
                </a:solidFill>
                <a:latin typeface="+mn-lt"/>
                <a:cs typeface="Times New Roman" panose="02020603050405020304" pitchFamily="18" charset="0"/>
              </a:rPr>
              <a:t>Get To Know You!</a:t>
            </a:r>
            <a:endParaRPr lang="en-US" altLang="en-US" sz="4800" b="1" dirty="0">
              <a:solidFill>
                <a:srgbClr val="FFFFFF"/>
              </a:solidFill>
              <a:latin typeface="+mn-lt"/>
            </a:endParaRPr>
          </a:p>
        </p:txBody>
      </p:sp>
    </p:spTree>
    <p:extLst>
      <p:ext uri="{BB962C8B-B14F-4D97-AF65-F5344CB8AC3E}">
        <p14:creationId xmlns:p14="http://schemas.microsoft.com/office/powerpoint/2010/main" val="71900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E12BCC0-AF7E-C444-B84D-CA6F12D1ECE3}"/>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19359" y="6164220"/>
            <a:ext cx="3456431" cy="457200"/>
          </a:xfrm>
          <a:prstGeom prst="rect">
            <a:avLst/>
          </a:prstGeom>
        </p:spPr>
      </p:pic>
      <p:sp>
        <p:nvSpPr>
          <p:cNvPr id="15" name="Content Placeholder 2">
            <a:extLst>
              <a:ext uri="{FF2B5EF4-FFF2-40B4-BE49-F238E27FC236}">
                <a16:creationId xmlns:a16="http://schemas.microsoft.com/office/drawing/2014/main" id="{173EF4B6-7EAD-E140-AE68-2130C216AB31}"/>
              </a:ext>
            </a:extLst>
          </p:cNvPr>
          <p:cNvSpPr txBox="1">
            <a:spLocks/>
          </p:cNvSpPr>
          <p:nvPr/>
        </p:nvSpPr>
        <p:spPr bwMode="auto">
          <a:xfrm>
            <a:off x="3511190" y="1522370"/>
            <a:ext cx="802322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Font typeface="Arial" panose="020B0604020202020204" pitchFamily="34" charset="0"/>
              <a:buNone/>
            </a:pPr>
            <a:r>
              <a:rPr lang="en-US" altLang="en-US" sz="2400" dirty="0"/>
              <a:t>More than 1 of 5 five students report being bullied. This means they might be scared to go to school or it can make it hard to concentrate because they’re afraid of being bullied.</a:t>
            </a:r>
          </a:p>
          <a:p>
            <a:pPr algn="ctr" eaLnBrk="1" hangingPunct="1">
              <a:lnSpc>
                <a:spcPct val="80000"/>
              </a:lnSpc>
              <a:buFont typeface="Arial" panose="020B0604020202020204" pitchFamily="34" charset="0"/>
              <a:buNone/>
            </a:pPr>
            <a:endParaRPr lang="en-US" altLang="en-US" sz="2400" dirty="0"/>
          </a:p>
          <a:p>
            <a:pPr algn="ctr" eaLnBrk="1" hangingPunct="1">
              <a:lnSpc>
                <a:spcPct val="80000"/>
              </a:lnSpc>
              <a:buFont typeface="Arial" panose="020B0604020202020204" pitchFamily="34" charset="0"/>
              <a:buNone/>
            </a:pPr>
            <a:r>
              <a:rPr lang="en-US" altLang="en-US" sz="2400" dirty="0"/>
              <a:t>Bullying can lower self-esteem and self-confidence. It can make students feel all alone and like no one cares.</a:t>
            </a:r>
          </a:p>
          <a:p>
            <a:pPr algn="ctr" eaLnBrk="1" hangingPunct="1">
              <a:lnSpc>
                <a:spcPct val="80000"/>
              </a:lnSpc>
              <a:buFont typeface="Arial" panose="020B0604020202020204" pitchFamily="34" charset="0"/>
              <a:buNone/>
            </a:pPr>
            <a:endParaRPr lang="en-US" altLang="en-US" sz="2400" dirty="0"/>
          </a:p>
          <a:p>
            <a:pPr algn="ctr" eaLnBrk="1" hangingPunct="1">
              <a:lnSpc>
                <a:spcPct val="80000"/>
              </a:lnSpc>
              <a:buFont typeface="Arial" panose="020B0604020202020204" pitchFamily="34" charset="0"/>
              <a:buNone/>
            </a:pPr>
            <a:r>
              <a:rPr lang="en-US" altLang="en-US" sz="2400" dirty="0"/>
              <a:t>It’s not just targets of bullying who are hurt by. Bullying hurts everyone involved.</a:t>
            </a:r>
          </a:p>
          <a:p>
            <a:pPr algn="ctr" eaLnBrk="1" hangingPunct="1">
              <a:lnSpc>
                <a:spcPct val="80000"/>
              </a:lnSpc>
              <a:buFont typeface="Arial" panose="020B0604020202020204" pitchFamily="34" charset="0"/>
              <a:buNone/>
            </a:pPr>
            <a:endParaRPr lang="en-US" altLang="en-US" sz="2400" dirty="0"/>
          </a:p>
          <a:p>
            <a:pPr algn="ctr" eaLnBrk="1" hangingPunct="1">
              <a:lnSpc>
                <a:spcPct val="80000"/>
              </a:lnSpc>
              <a:buFont typeface="Arial" panose="020B0604020202020204" pitchFamily="34" charset="0"/>
              <a:buNone/>
            </a:pPr>
            <a:r>
              <a:rPr lang="en-US" altLang="en-US" sz="2400" b="1" dirty="0"/>
              <a:t>We can all play a role in preventing bullying and creating a world without bullying!</a:t>
            </a:r>
          </a:p>
          <a:p>
            <a:pPr algn="ctr" eaLnBrk="1" hangingPunct="1">
              <a:lnSpc>
                <a:spcPct val="80000"/>
              </a:lnSpc>
              <a:buFont typeface="Arial" panose="020B0604020202020204" pitchFamily="34" charset="0"/>
              <a:buNone/>
            </a:pPr>
            <a:endParaRPr lang="en-US" altLang="en-US" sz="2600" dirty="0"/>
          </a:p>
          <a:p>
            <a:pPr eaLnBrk="1" hangingPunct="1">
              <a:lnSpc>
                <a:spcPct val="80000"/>
              </a:lnSpc>
              <a:buFont typeface="Arial" panose="020B0604020202020204" pitchFamily="34" charset="0"/>
              <a:buNone/>
            </a:pPr>
            <a:endParaRPr lang="en-US" altLang="en-US" sz="2600" dirty="0"/>
          </a:p>
        </p:txBody>
      </p:sp>
      <p:sp>
        <p:nvSpPr>
          <p:cNvPr id="13" name="Title 1">
            <a:extLst>
              <a:ext uri="{FF2B5EF4-FFF2-40B4-BE49-F238E27FC236}">
                <a16:creationId xmlns:a16="http://schemas.microsoft.com/office/drawing/2014/main" id="{6A652382-EFE1-D048-8471-D21D13952051}"/>
              </a:ext>
            </a:extLst>
          </p:cNvPr>
          <p:cNvSpPr txBox="1">
            <a:spLocks/>
          </p:cNvSpPr>
          <p:nvPr/>
        </p:nvSpPr>
        <p:spPr>
          <a:xfrm>
            <a:off x="1076098" y="27012"/>
            <a:ext cx="10039804" cy="9672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Why Does Bullying Prevention Matter?</a:t>
            </a:r>
          </a:p>
        </p:txBody>
      </p:sp>
      <p:pic>
        <p:nvPicPr>
          <p:cNvPr id="14" name="Graphic 13">
            <a:extLst>
              <a:ext uri="{FF2B5EF4-FFF2-40B4-BE49-F238E27FC236}">
                <a16:creationId xmlns:a16="http://schemas.microsoft.com/office/drawing/2014/main" id="{134B1FFC-A872-B846-88BF-3016830BAA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0861673">
            <a:off x="386508" y="2562169"/>
            <a:ext cx="2957581" cy="2871318"/>
          </a:xfrm>
          <a:prstGeom prst="rect">
            <a:avLst/>
          </a:prstGeom>
        </p:spPr>
      </p:pic>
    </p:spTree>
    <p:extLst>
      <p:ext uri="{BB962C8B-B14F-4D97-AF65-F5344CB8AC3E}">
        <p14:creationId xmlns:p14="http://schemas.microsoft.com/office/powerpoint/2010/main" val="267087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EF2A10-AF75-4C80-8012-7B5F064B8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06806" y="6164220"/>
            <a:ext cx="1275348" cy="457200"/>
          </a:xfrm>
          <a:prstGeom prst="rect">
            <a:avLst/>
          </a:prstGeom>
        </p:spPr>
      </p:pic>
      <p:pic>
        <p:nvPicPr>
          <p:cNvPr id="6" name="Graphic 5">
            <a:extLst>
              <a:ext uri="{FF2B5EF4-FFF2-40B4-BE49-F238E27FC236}">
                <a16:creationId xmlns:a16="http://schemas.microsoft.com/office/drawing/2014/main" id="{132CC29C-B0BE-435E-A6B6-6283E2C8E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9359" y="6164220"/>
            <a:ext cx="3456431" cy="457200"/>
          </a:xfrm>
          <a:prstGeom prst="rect">
            <a:avLst/>
          </a:prstGeom>
        </p:spPr>
      </p:pic>
      <p:sp>
        <p:nvSpPr>
          <p:cNvPr id="13" name="Content Placeholder 2">
            <a:extLst>
              <a:ext uri="{FF2B5EF4-FFF2-40B4-BE49-F238E27FC236}">
                <a16:creationId xmlns:a16="http://schemas.microsoft.com/office/drawing/2014/main" id="{28D23D2D-216C-CD48-BDAC-F10D250E81E4}"/>
              </a:ext>
            </a:extLst>
          </p:cNvPr>
          <p:cNvSpPr txBox="1">
            <a:spLocks/>
          </p:cNvSpPr>
          <p:nvPr/>
        </p:nvSpPr>
        <p:spPr bwMode="auto">
          <a:xfrm>
            <a:off x="1043258" y="1522370"/>
            <a:ext cx="8943975" cy="4641850"/>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463550" indent="-4635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eaLnBrk="1" hangingPunct="1">
              <a:lnSpc>
                <a:spcPct val="80000"/>
              </a:lnSpc>
              <a:buFont typeface="Arial" panose="020B0604020202020204" pitchFamily="34" charset="0"/>
              <a:buNone/>
              <a:defRPr/>
            </a:pPr>
            <a:r>
              <a:rPr lang="en-US" altLang="en-US" sz="2400" dirty="0"/>
              <a:t>A lot of kids describe bullying as “When someone tries make you feel bad about yourself.” </a:t>
            </a:r>
          </a:p>
          <a:p>
            <a:pPr eaLnBrk="1" hangingPunct="1">
              <a:lnSpc>
                <a:spcPct val="80000"/>
              </a:lnSpc>
              <a:buFont typeface="Arial" panose="020B0604020202020204" pitchFamily="34" charset="0"/>
              <a:buNone/>
              <a:defRPr/>
            </a:pPr>
            <a:endParaRPr lang="en-US" altLang="en-US" sz="800" dirty="0"/>
          </a:p>
          <a:p>
            <a:pPr eaLnBrk="1" hangingPunct="1">
              <a:lnSpc>
                <a:spcPct val="80000"/>
              </a:lnSpc>
              <a:buFont typeface="Arial" panose="020B0604020202020204" pitchFamily="34" charset="0"/>
              <a:buNone/>
              <a:defRPr/>
            </a:pPr>
            <a:r>
              <a:rPr lang="en-US" altLang="en-US" sz="2400" b="1" dirty="0"/>
              <a:t>It’s bullying if:</a:t>
            </a:r>
          </a:p>
          <a:p>
            <a:pPr marL="342900" indent="-342900" eaLnBrk="1" hangingPunct="1">
              <a:lnSpc>
                <a:spcPct val="80000"/>
              </a:lnSpc>
              <a:defRPr/>
            </a:pPr>
            <a:r>
              <a:rPr lang="en-US" altLang="en-US" sz="2400" dirty="0"/>
              <a:t>Someone is being hurt or harmed by words or actions.</a:t>
            </a:r>
          </a:p>
          <a:p>
            <a:pPr marL="342900" indent="-342900" eaLnBrk="1" hangingPunct="1">
              <a:lnSpc>
                <a:spcPct val="80000"/>
              </a:lnSpc>
              <a:defRPr/>
            </a:pPr>
            <a:r>
              <a:rPr lang="en-US" altLang="en-US" sz="2400" dirty="0"/>
              <a:t>The person being hurt has a hard time making it stop.</a:t>
            </a:r>
          </a:p>
          <a:p>
            <a:pPr marL="342900" indent="-342900" eaLnBrk="1" hangingPunct="1">
              <a:lnSpc>
                <a:spcPct val="80000"/>
              </a:lnSpc>
              <a:defRPr/>
            </a:pPr>
            <a:r>
              <a:rPr lang="en-US" altLang="en-US" sz="2400" dirty="0"/>
              <a:t>The behavior usually happens more than once</a:t>
            </a:r>
          </a:p>
          <a:p>
            <a:pPr marL="342900" indent="-342900" eaLnBrk="1" hangingPunct="1">
              <a:lnSpc>
                <a:spcPct val="80000"/>
              </a:lnSpc>
              <a:defRPr/>
            </a:pPr>
            <a:r>
              <a:rPr lang="en-US" altLang="en-US" sz="2400" dirty="0"/>
              <a:t>The kids who are doing it have more power. </a:t>
            </a:r>
          </a:p>
          <a:p>
            <a:pPr marL="0" lvl="1" indent="0" eaLnBrk="1" hangingPunct="1">
              <a:lnSpc>
                <a:spcPct val="80000"/>
              </a:lnSpc>
              <a:buFont typeface="Arial" panose="020B0604020202020204" pitchFamily="34" charset="0"/>
              <a:buNone/>
              <a:defRPr/>
            </a:pPr>
            <a:endParaRPr lang="en-US" altLang="en-US" sz="800" dirty="0"/>
          </a:p>
          <a:p>
            <a:pPr marL="0" lvl="1" indent="0" eaLnBrk="1" hangingPunct="1">
              <a:lnSpc>
                <a:spcPct val="80000"/>
              </a:lnSpc>
              <a:buFont typeface="Arial" panose="020B0604020202020204" pitchFamily="34" charset="0"/>
              <a:buNone/>
              <a:defRPr/>
            </a:pPr>
            <a:endParaRPr lang="en-US" altLang="en-US" sz="800" dirty="0"/>
          </a:p>
          <a:p>
            <a:pPr eaLnBrk="1" hangingPunct="1">
              <a:lnSpc>
                <a:spcPct val="80000"/>
              </a:lnSpc>
              <a:buFont typeface="Arial" panose="020B0604020202020204" pitchFamily="34" charset="0"/>
              <a:buNone/>
              <a:defRPr/>
            </a:pPr>
            <a:r>
              <a:rPr lang="en-US" altLang="en-US" sz="2400" b="1" dirty="0"/>
              <a:t>What does it mean to have more power?</a:t>
            </a:r>
          </a:p>
          <a:p>
            <a:pPr eaLnBrk="1" hangingPunct="1">
              <a:lnSpc>
                <a:spcPct val="80000"/>
              </a:lnSpc>
              <a:buFont typeface="Arial" panose="020B0604020202020204" pitchFamily="34" charset="0"/>
              <a:buNone/>
              <a:defRPr/>
            </a:pPr>
            <a:r>
              <a:rPr lang="en-US" altLang="en-US" sz="2000" dirty="0"/>
              <a:t>Power can mean the person bullying is older, bigger, more popular, or there is a group of kids bullying one person. </a:t>
            </a:r>
          </a:p>
          <a:p>
            <a:pPr eaLnBrk="1" hangingPunct="1">
              <a:lnSpc>
                <a:spcPct val="80000"/>
              </a:lnSpc>
              <a:buFont typeface="Arial" panose="020B0604020202020204" pitchFamily="34" charset="0"/>
              <a:buNone/>
              <a:defRPr/>
            </a:pPr>
            <a:endParaRPr lang="en-US" altLang="en-US" sz="2600" dirty="0"/>
          </a:p>
          <a:p>
            <a:pPr eaLnBrk="1" hangingPunct="1">
              <a:lnSpc>
                <a:spcPct val="80000"/>
              </a:lnSpc>
              <a:buFont typeface="Arial" panose="020B0604020202020204" pitchFamily="34" charset="0"/>
              <a:buNone/>
              <a:defRPr/>
            </a:pPr>
            <a:endParaRPr lang="en-US" altLang="en-US" sz="2600" dirty="0"/>
          </a:p>
        </p:txBody>
      </p:sp>
      <p:sp>
        <p:nvSpPr>
          <p:cNvPr id="7" name="Rectangle 6">
            <a:extLst>
              <a:ext uri="{FF2B5EF4-FFF2-40B4-BE49-F238E27FC236}">
                <a16:creationId xmlns:a16="http://schemas.microsoft.com/office/drawing/2014/main" id="{AD74F75B-8EC6-024A-A554-6C7A65FBDD78}"/>
              </a:ext>
            </a:extLst>
          </p:cNvPr>
          <p:cNvSpPr/>
          <p:nvPr/>
        </p:nvSpPr>
        <p:spPr>
          <a:xfrm>
            <a:off x="-23150" y="-13644"/>
            <a:ext cx="12215150" cy="1283110"/>
          </a:xfrm>
          <a:prstGeom prst="rect">
            <a:avLst/>
          </a:prstGeom>
          <a:solidFill>
            <a:srgbClr val="FFD7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206AAB9-DD91-5742-9681-DB2C139BBB48}"/>
              </a:ext>
            </a:extLst>
          </p:cNvPr>
          <p:cNvSpPr txBox="1">
            <a:spLocks/>
          </p:cNvSpPr>
          <p:nvPr/>
        </p:nvSpPr>
        <p:spPr>
          <a:xfrm>
            <a:off x="1076098" y="27012"/>
            <a:ext cx="10039804" cy="9672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dirty="0">
                <a:latin typeface="+mn-lt"/>
                <a:cs typeface="Times New Roman" panose="02020603050405020304" pitchFamily="18" charset="0"/>
              </a:rPr>
              <a:t>What is Bullying?</a:t>
            </a:r>
          </a:p>
        </p:txBody>
      </p:sp>
    </p:spTree>
    <p:extLst>
      <p:ext uri="{BB962C8B-B14F-4D97-AF65-F5344CB8AC3E}">
        <p14:creationId xmlns:p14="http://schemas.microsoft.com/office/powerpoint/2010/main" val="3829539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1809</Words>
  <Application>Microsoft Macintosh PowerPoint</Application>
  <PresentationFormat>Widescreen</PresentationFormat>
  <Paragraphs>233</Paragraphs>
  <Slides>26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Avenir Next Rounded Std Medium</vt:lpstr>
      <vt:lpstr>Calibri</vt:lpstr>
      <vt:lpstr>Calibri Light</vt:lpstr>
      <vt:lpstr>ITC Lubalin Graph Std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Okerstrom</dc:creator>
  <cp:lastModifiedBy>Bailey Huston</cp:lastModifiedBy>
  <cp:revision>14</cp:revision>
  <dcterms:created xsi:type="dcterms:W3CDTF">2022-01-21T19:18:41Z</dcterms:created>
  <dcterms:modified xsi:type="dcterms:W3CDTF">2022-02-17T21:28:17Z</dcterms:modified>
</cp:coreProperties>
</file>