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78" r:id="rId4"/>
    <p:sldId id="260" r:id="rId5"/>
    <p:sldId id="261" r:id="rId6"/>
    <p:sldId id="298" r:id="rId7"/>
    <p:sldId id="262" r:id="rId8"/>
    <p:sldId id="299" r:id="rId9"/>
    <p:sldId id="296" r:id="rId10"/>
    <p:sldId id="300" r:id="rId11"/>
    <p:sldId id="258" r:id="rId12"/>
    <p:sldId id="270" r:id="rId13"/>
    <p:sldId id="286" r:id="rId14"/>
    <p:sldId id="287" r:id="rId15"/>
    <p:sldId id="292" r:id="rId16"/>
    <p:sldId id="297" r:id="rId17"/>
    <p:sldId id="273"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D80"/>
    <a:srgbClr val="FFD74B"/>
    <a:srgbClr val="069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2" autoAdjust="0"/>
    <p:restoredTop sz="80263"/>
  </p:normalViewPr>
  <p:slideViewPr>
    <p:cSldViewPr snapToGrid="0">
      <p:cViewPr varScale="1">
        <p:scale>
          <a:sx n="96" d="100"/>
          <a:sy n="96" d="100"/>
        </p:scale>
        <p:origin x="200"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0BA1A-6003-934A-8C5B-43BC6812A1F3}" type="datetimeFigureOut">
              <a:rPr lang="en-US" smtClean="0"/>
              <a:t>3/3/22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EB39-2130-9445-A149-AF445A9832C9}" type="slidenum">
              <a:rPr lang="en-US" smtClean="0"/>
              <a:t>‹#›</a:t>
            </a:fld>
            <a:endParaRPr lang="en-US"/>
          </a:p>
        </p:txBody>
      </p:sp>
    </p:spTree>
    <p:extLst>
      <p:ext uri="{BB962C8B-B14F-4D97-AF65-F5344CB8AC3E}">
        <p14:creationId xmlns:p14="http://schemas.microsoft.com/office/powerpoint/2010/main" val="208540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a:t>
            </a:fld>
            <a:endParaRPr lang="en-US"/>
          </a:p>
        </p:txBody>
      </p:sp>
    </p:spTree>
    <p:extLst>
      <p:ext uri="{BB962C8B-B14F-4D97-AF65-F5344CB8AC3E}">
        <p14:creationId xmlns:p14="http://schemas.microsoft.com/office/powerpoint/2010/main" val="3498381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13</a:t>
            </a:fld>
            <a:endParaRPr lang="en-US"/>
          </a:p>
        </p:txBody>
      </p:sp>
    </p:spTree>
    <p:extLst>
      <p:ext uri="{BB962C8B-B14F-4D97-AF65-F5344CB8AC3E}">
        <p14:creationId xmlns:p14="http://schemas.microsoft.com/office/powerpoint/2010/main" val="142748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14</a:t>
            </a:fld>
            <a:endParaRPr lang="en-US"/>
          </a:p>
        </p:txBody>
      </p:sp>
    </p:spTree>
    <p:extLst>
      <p:ext uri="{BB962C8B-B14F-4D97-AF65-F5344CB8AC3E}">
        <p14:creationId xmlns:p14="http://schemas.microsoft.com/office/powerpoint/2010/main" val="345035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15</a:t>
            </a:fld>
            <a:endParaRPr lang="en-US"/>
          </a:p>
        </p:txBody>
      </p:sp>
    </p:spTree>
    <p:extLst>
      <p:ext uri="{BB962C8B-B14F-4D97-AF65-F5344CB8AC3E}">
        <p14:creationId xmlns:p14="http://schemas.microsoft.com/office/powerpoint/2010/main" val="1587145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16</a:t>
            </a:fld>
            <a:endParaRPr lang="en-US"/>
          </a:p>
        </p:txBody>
      </p:sp>
    </p:spTree>
    <p:extLst>
      <p:ext uri="{BB962C8B-B14F-4D97-AF65-F5344CB8AC3E}">
        <p14:creationId xmlns:p14="http://schemas.microsoft.com/office/powerpoint/2010/main" val="317535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4</a:t>
            </a:fld>
            <a:endParaRPr lang="en-US"/>
          </a:p>
        </p:txBody>
      </p:sp>
    </p:spTree>
    <p:extLst>
      <p:ext uri="{BB962C8B-B14F-4D97-AF65-F5344CB8AC3E}">
        <p14:creationId xmlns:p14="http://schemas.microsoft.com/office/powerpoint/2010/main" val="311603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pPr>
            <a:r>
              <a:rPr lang="en-US" altLang="en-US" b="1" dirty="0"/>
              <a:t>Slide: </a:t>
            </a:r>
            <a:r>
              <a:rPr lang="en-US" altLang="en-US" dirty="0"/>
              <a:t>Being There	</a:t>
            </a:r>
            <a:endParaRPr lang="en-US" altLang="en-US" b="1" dirty="0"/>
          </a:p>
          <a:p>
            <a:pPr marL="171450" indent="-171450" eaLnBrk="1" hangingPunct="1">
              <a:spcBef>
                <a:spcPct val="0"/>
              </a:spcBef>
            </a:pPr>
            <a:endParaRPr lang="en-US" altLang="en-US" b="1" dirty="0"/>
          </a:p>
          <a:p>
            <a:pPr marL="171450" indent="-171450" eaLnBrk="1" hangingPunct="1">
              <a:spcBef>
                <a:spcPct val="0"/>
              </a:spcBef>
            </a:pPr>
            <a:r>
              <a:rPr lang="en-US" altLang="en-US" b="1" dirty="0"/>
              <a:t>Objective: </a:t>
            </a:r>
            <a:r>
              <a:rPr lang="en-US" altLang="en-US" dirty="0"/>
              <a:t>Show students why it’s important to be there for a peer experiencing bullying.</a:t>
            </a:r>
          </a:p>
          <a:p>
            <a:pPr marL="171450" indent="-171450" eaLnBrk="1" hangingPunct="1">
              <a:spcBef>
                <a:spcPct val="0"/>
              </a:spcBef>
            </a:pPr>
            <a:endParaRPr lang="en-US" altLang="en-US" sz="1050" dirty="0"/>
          </a:p>
          <a:p>
            <a:r>
              <a:rPr lang="en-US" sz="1200" dirty="0"/>
              <a:t>Think about what it means to feel all alone, to believe that no one cares, to think that there is no way to change what is happening when you are experiencing bullying.</a:t>
            </a:r>
          </a:p>
          <a:p>
            <a:pPr marL="171450" indent="-171450">
              <a:buFont typeface="Arial" panose="020B0604020202020204" pitchFamily="34" charset="0"/>
              <a:buChar char="•"/>
            </a:pPr>
            <a:r>
              <a:rPr lang="en-US" sz="1200" dirty="0"/>
              <a:t>That's a lonely place to be.</a:t>
            </a:r>
          </a:p>
          <a:p>
            <a:pPr marL="171450" indent="-171450">
              <a:buFont typeface="Arial" panose="020B0604020202020204" pitchFamily="34" charset="0"/>
              <a:buChar char="•"/>
            </a:pPr>
            <a:r>
              <a:rPr lang="en-US" sz="1200" dirty="0"/>
              <a:t>When everyone around you looks the other way, ignores you, and maybe even sides with the person hurting you, it’s hard to believe in yourself.</a:t>
            </a:r>
          </a:p>
          <a:p>
            <a:pPr marL="171450" indent="-171450">
              <a:buFont typeface="Arial" panose="020B0604020202020204" pitchFamily="34" charset="0"/>
              <a:buChar char="•"/>
            </a:pPr>
            <a:r>
              <a:rPr lang="en-US" sz="1200" dirty="0"/>
              <a:t>It's hard to think that life will ever be any different.</a:t>
            </a:r>
          </a:p>
          <a:p>
            <a:endParaRPr lang="en-US" sz="1200" dirty="0"/>
          </a:p>
          <a:p>
            <a:r>
              <a:rPr lang="en-US" sz="1200" dirty="0"/>
              <a:t>Imagine how all that can be different. Imagine during those times when you feel broken, that someone is there for you.</a:t>
            </a:r>
          </a:p>
          <a:p>
            <a:pPr marL="171450" indent="-171450">
              <a:buFont typeface="Arial" panose="020B0604020202020204" pitchFamily="34" charset="0"/>
              <a:buChar char="•"/>
            </a:pPr>
            <a:r>
              <a:rPr lang="en-US" sz="1200" dirty="0"/>
              <a:t>They talk to you, they tell you that it will be ok, that you matter.</a:t>
            </a:r>
          </a:p>
          <a:p>
            <a:pPr marL="171450" indent="-171450">
              <a:buFont typeface="Arial" panose="020B0604020202020204" pitchFamily="34" charset="0"/>
              <a:buChar char="•"/>
            </a:pPr>
            <a:r>
              <a:rPr lang="en-US" sz="1200" dirty="0"/>
              <a:t>They say that you deserve to be treated with respect and kindness.</a:t>
            </a:r>
          </a:p>
          <a:p>
            <a:pPr marL="171450" indent="-171450">
              <a:buFont typeface="Arial" panose="020B0604020202020204" pitchFamily="34" charset="0"/>
              <a:buChar char="•"/>
            </a:pPr>
            <a:r>
              <a:rPr lang="en-US" sz="1200" dirty="0"/>
              <a:t>They tell you that they will be there for you.</a:t>
            </a:r>
          </a:p>
          <a:p>
            <a:pPr marL="171450" indent="-171450">
              <a:buFont typeface="Arial" panose="020B0604020202020204" pitchFamily="34" charset="0"/>
              <a:buChar char="•"/>
            </a:pPr>
            <a:r>
              <a:rPr lang="en-US" sz="1200" dirty="0"/>
              <a:t>Imagine how different that feels. It doesn't take away all the hurt, but hope is a powerful medicine for pain.</a:t>
            </a:r>
          </a:p>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5</a:t>
            </a:fld>
            <a:endParaRPr lang="en-US"/>
          </a:p>
        </p:txBody>
      </p:sp>
    </p:spTree>
    <p:extLst>
      <p:ext uri="{BB962C8B-B14F-4D97-AF65-F5344CB8AC3E}">
        <p14:creationId xmlns:p14="http://schemas.microsoft.com/office/powerpoint/2010/main" val="335166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pPr>
            <a:r>
              <a:rPr lang="en-US" altLang="en-US" b="1" dirty="0"/>
              <a:t>Objective:  </a:t>
            </a:r>
            <a:r>
              <a:rPr lang="en-US" altLang="en-US" dirty="0"/>
              <a:t>This will give students tangible ideas </a:t>
            </a:r>
          </a:p>
          <a:p>
            <a:pPr marL="171450" indent="-171450" eaLnBrk="1" hangingPunct="1">
              <a:spcBef>
                <a:spcPct val="0"/>
              </a:spcBef>
            </a:pPr>
            <a:r>
              <a:rPr lang="en-US" altLang="en-US" dirty="0"/>
              <a:t>about how to be there for a peer experiencing</a:t>
            </a:r>
          </a:p>
          <a:p>
            <a:pPr marL="171450" indent="-171450" eaLnBrk="1" hangingPunct="1">
              <a:spcBef>
                <a:spcPct val="0"/>
              </a:spcBef>
            </a:pPr>
            <a:r>
              <a:rPr lang="en-US" altLang="en-US" dirty="0"/>
              <a:t>bullying.</a:t>
            </a:r>
          </a:p>
          <a:p>
            <a:pPr marL="171450" indent="-171450" eaLnBrk="1" hangingPunct="1">
              <a:spcBef>
                <a:spcPct val="0"/>
              </a:spcBef>
            </a:pPr>
            <a:endParaRPr lang="en-US" altLang="en-US" b="1" dirty="0"/>
          </a:p>
          <a:p>
            <a:r>
              <a:rPr lang="en-US" b="1" dirty="0"/>
              <a:t>Being There - Ideas</a:t>
            </a:r>
          </a:p>
          <a:p>
            <a:pPr marL="171450" indent="-171450">
              <a:buFont typeface="Arial" panose="020B0604020202020204" pitchFamily="34" charset="0"/>
              <a:buChar char="•"/>
            </a:pPr>
            <a:r>
              <a:rPr lang="en-US" dirty="0"/>
              <a:t>When you see something, do something!</a:t>
            </a:r>
          </a:p>
          <a:p>
            <a:pPr marL="171450" indent="-171450">
              <a:buFont typeface="Arial" panose="020B0604020202020204" pitchFamily="34" charset="0"/>
              <a:buChar char="•"/>
            </a:pPr>
            <a:r>
              <a:rPr lang="en-US" dirty="0"/>
              <a:t>Don’t focus on fixing the problem, focus on how you be supportive.</a:t>
            </a:r>
          </a:p>
          <a:p>
            <a:pPr marL="171450" indent="-171450">
              <a:buFont typeface="Arial" panose="020B0604020202020204" pitchFamily="34" charset="0"/>
              <a:buChar char="•"/>
            </a:pPr>
            <a:r>
              <a:rPr lang="en-US" dirty="0"/>
              <a:t>Know that talking with someone will help them.</a:t>
            </a:r>
          </a:p>
          <a:p>
            <a:pPr marL="171450" indent="-171450">
              <a:buFont typeface="Arial" panose="020B0604020202020204" pitchFamily="34" charset="0"/>
              <a:buChar char="•"/>
            </a:pPr>
            <a:r>
              <a:rPr lang="en-US" dirty="0"/>
              <a:t>Think of questions that will lead them to open up more to you.</a:t>
            </a:r>
          </a:p>
          <a:p>
            <a:pPr marL="171450" indent="-171450">
              <a:buFont typeface="Arial" panose="020B0604020202020204" pitchFamily="34" charset="0"/>
              <a:buChar char="•"/>
            </a:pPr>
            <a:r>
              <a:rPr lang="en-US" dirty="0"/>
              <a:t>Show that you’re listening by allowing them to talk more than you.</a:t>
            </a:r>
          </a:p>
          <a:p>
            <a:pPr marL="171450" indent="-171450">
              <a:buFont typeface="Arial" panose="020B0604020202020204" pitchFamily="34" charset="0"/>
              <a:buChar char="•"/>
            </a:pPr>
            <a:r>
              <a:rPr lang="en-US" dirty="0"/>
              <a:t>Being there for someone doesn’t mean solving the problem. It means being an emotional supporter.</a:t>
            </a:r>
          </a:p>
          <a:p>
            <a:pPr marL="171450" indent="-171450">
              <a:buFont typeface="Arial" panose="020B0604020202020204" pitchFamily="34" charset="0"/>
              <a:buChar char="•"/>
            </a:pPr>
            <a:r>
              <a:rPr lang="en-US" dirty="0"/>
              <a:t>Avoid aggression, anger, and confusion.</a:t>
            </a:r>
          </a:p>
          <a:p>
            <a:pPr marL="171450" indent="-171450">
              <a:buFont typeface="Arial" panose="020B0604020202020204" pitchFamily="34" charset="0"/>
              <a:buChar char="•"/>
            </a:pPr>
            <a:r>
              <a:rPr lang="en-US" dirty="0"/>
              <a:t>Be confident and genuine with your suggestions and words.</a:t>
            </a:r>
          </a:p>
          <a:p>
            <a:pPr marL="171450" indent="-171450">
              <a:buFont typeface="Arial" panose="020B0604020202020204" pitchFamily="34" charset="0"/>
              <a:buChar char="•"/>
            </a:pPr>
            <a:r>
              <a:rPr lang="en-US" dirty="0"/>
              <a:t>Help them think through how they can tell their parents,</a:t>
            </a:r>
            <a:r>
              <a:rPr lang="en-US" baseline="0" dirty="0"/>
              <a:t> a</a:t>
            </a:r>
            <a:r>
              <a:rPr lang="en-US" dirty="0"/>
              <a:t>nd what to do if that doesn’t help.</a:t>
            </a:r>
          </a:p>
          <a:p>
            <a:pPr marL="171450" indent="-171450">
              <a:buFont typeface="Arial" panose="020B0604020202020204" pitchFamily="34" charset="0"/>
              <a:buChar char="•"/>
            </a:pPr>
            <a:r>
              <a:rPr lang="en-US" dirty="0"/>
              <a:t>Let them know that they can talk with you anytime.</a:t>
            </a:r>
          </a:p>
          <a:p>
            <a:pPr marL="171450" indent="-171450">
              <a:buFont typeface="Arial" panose="020B0604020202020204" pitchFamily="34" charset="0"/>
              <a:buChar char="•"/>
            </a:pPr>
            <a:r>
              <a:rPr lang="en-US" dirty="0"/>
              <a:t>Never judge or blame them!</a:t>
            </a:r>
          </a:p>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6</a:t>
            </a:fld>
            <a:endParaRPr lang="en-US"/>
          </a:p>
        </p:txBody>
      </p:sp>
    </p:spTree>
    <p:extLst>
      <p:ext uri="{BB962C8B-B14F-4D97-AF65-F5344CB8AC3E}">
        <p14:creationId xmlns:p14="http://schemas.microsoft.com/office/powerpoint/2010/main" val="224730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dirty="0"/>
              <a:t>: Build Them Up</a:t>
            </a:r>
          </a:p>
          <a:p>
            <a:r>
              <a:rPr lang="en-US" b="1" dirty="0"/>
              <a:t>Objective</a:t>
            </a:r>
            <a:r>
              <a:rPr lang="en-US" dirty="0"/>
              <a:t>: Give students ideas on way to support someone</a:t>
            </a:r>
          </a:p>
          <a:p>
            <a:r>
              <a:rPr lang="en-US" dirty="0"/>
              <a:t>experiencing bullying.</a:t>
            </a:r>
          </a:p>
          <a:p>
            <a:endParaRPr lang="en-US" dirty="0"/>
          </a:p>
          <a:p>
            <a:r>
              <a:rPr lang="en-US" dirty="0"/>
              <a:t>When you are being mistreated, it can be hard to feel good about yourself. Being bullied can bring down self-confidence, self-worth, and self-esteem. It can increase anxiety and depression.</a:t>
            </a:r>
          </a:p>
          <a:p>
            <a:pPr marL="171450" indent="-171450">
              <a:buFont typeface="Arial" panose="020B0604020202020204" pitchFamily="34" charset="0"/>
              <a:buChar char="•"/>
            </a:pPr>
            <a:r>
              <a:rPr lang="en-US" dirty="0"/>
              <a:t>Bullying so often tears people down.</a:t>
            </a:r>
          </a:p>
          <a:p>
            <a:pPr marL="171450" indent="-171450">
              <a:buFont typeface="Arial" panose="020B0604020202020204" pitchFamily="34" charset="0"/>
              <a:buChar char="•"/>
            </a:pPr>
            <a:r>
              <a:rPr lang="en-US" dirty="0"/>
              <a:t>When you know that someone has been broken down, help them back up.</a:t>
            </a:r>
          </a:p>
          <a:p>
            <a:endParaRPr lang="en-US" dirty="0"/>
          </a:p>
          <a:p>
            <a:r>
              <a:rPr lang="en-US" dirty="0"/>
              <a:t>Building someone up is about:</a:t>
            </a:r>
          </a:p>
          <a:p>
            <a:pPr marL="171450" indent="-171450">
              <a:buFont typeface="Arial" panose="020B0604020202020204" pitchFamily="34" charset="0"/>
              <a:buChar char="•"/>
            </a:pPr>
            <a:r>
              <a:rPr lang="en-US" dirty="0"/>
              <a:t>letting them know that someone is there to help.</a:t>
            </a:r>
          </a:p>
          <a:p>
            <a:pPr marL="171450" indent="-171450">
              <a:buFont typeface="Arial" panose="020B0604020202020204" pitchFamily="34" charset="0"/>
              <a:buChar char="•"/>
            </a:pPr>
            <a:r>
              <a:rPr lang="en-US" dirty="0"/>
              <a:t>helping them get back their confidence.</a:t>
            </a:r>
          </a:p>
          <a:p>
            <a:pPr marL="171450" indent="-171450">
              <a:buFont typeface="Arial" panose="020B0604020202020204" pitchFamily="34" charset="0"/>
              <a:buChar char="•"/>
            </a:pPr>
            <a:r>
              <a:rPr lang="en-US" dirty="0"/>
              <a:t>encouraging them that they are ok just the way they are.</a:t>
            </a:r>
          </a:p>
          <a:p>
            <a:pPr marL="171450" indent="-171450">
              <a:buFont typeface="Arial" panose="020B0604020202020204" pitchFamily="34" charset="0"/>
              <a:buChar char="•"/>
            </a:pPr>
            <a:r>
              <a:rPr lang="en-US" dirty="0"/>
              <a:t>letting them know that they are important.</a:t>
            </a:r>
          </a:p>
          <a:p>
            <a:r>
              <a:rPr lang="en-US" dirty="0"/>
              <a:t>Be creative, sincere, and generous in your efforts to support your peers. Building someone up doesn’t always have to involve compliments, or even words. Letting someone know that they are not alone is one of the most effective interventions according to those who have been bullied</a:t>
            </a:r>
          </a:p>
        </p:txBody>
      </p:sp>
      <p:sp>
        <p:nvSpPr>
          <p:cNvPr id="4" name="Slide Number Placeholder 3"/>
          <p:cNvSpPr>
            <a:spLocks noGrp="1"/>
          </p:cNvSpPr>
          <p:nvPr>
            <p:ph type="sldNum" sz="quarter" idx="5"/>
          </p:nvPr>
        </p:nvSpPr>
        <p:spPr/>
        <p:txBody>
          <a:bodyPr/>
          <a:lstStyle/>
          <a:p>
            <a:fld id="{A16CEB39-2130-9445-A149-AF445A9832C9}" type="slidenum">
              <a:rPr lang="en-US" smtClean="0"/>
              <a:t>7</a:t>
            </a:fld>
            <a:endParaRPr lang="en-US"/>
          </a:p>
        </p:txBody>
      </p:sp>
    </p:spTree>
    <p:extLst>
      <p:ext uri="{BB962C8B-B14F-4D97-AF65-F5344CB8AC3E}">
        <p14:creationId xmlns:p14="http://schemas.microsoft.com/office/powerpoint/2010/main" val="93809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pPr>
            <a:r>
              <a:rPr lang="en-US" altLang="en-US" b="1" dirty="0"/>
              <a:t>Slide: </a:t>
            </a:r>
            <a:r>
              <a:rPr lang="en-US" altLang="en-US" dirty="0"/>
              <a:t>Build Them Up - Ideas</a:t>
            </a:r>
          </a:p>
          <a:p>
            <a:pPr marL="171450" indent="-171450" eaLnBrk="1" hangingPunct="1">
              <a:spcBef>
                <a:spcPct val="0"/>
              </a:spcBef>
            </a:pPr>
            <a:endParaRPr lang="en-US" altLang="en-US" b="1" dirty="0"/>
          </a:p>
          <a:p>
            <a:pPr marL="171450" indent="-171450" eaLnBrk="1" hangingPunct="1">
              <a:spcBef>
                <a:spcPct val="0"/>
              </a:spcBef>
            </a:pPr>
            <a:r>
              <a:rPr lang="en-US" altLang="en-US" b="1" dirty="0"/>
              <a:t>Objective: </a:t>
            </a:r>
            <a:r>
              <a:rPr lang="en-US" altLang="en-US" dirty="0"/>
              <a:t>Give students tangible ideas on how</a:t>
            </a:r>
          </a:p>
          <a:p>
            <a:pPr marL="171450" indent="-171450" eaLnBrk="1" hangingPunct="1">
              <a:spcBef>
                <a:spcPct val="0"/>
              </a:spcBef>
            </a:pPr>
            <a:r>
              <a:rPr lang="en-US" altLang="en-US" dirty="0"/>
              <a:t>to build up someone who has experienced bullying.</a:t>
            </a:r>
          </a:p>
          <a:p>
            <a:pPr marL="171450" indent="-171450" eaLnBrk="1" hangingPunct="1">
              <a:spcBef>
                <a:spcPct val="0"/>
              </a:spcBef>
            </a:pPr>
            <a:endParaRPr lang="en-US" altLang="en-US" dirty="0"/>
          </a:p>
          <a:p>
            <a:pPr marL="171450" indent="-171450">
              <a:buFont typeface="Arial" panose="020B0604020202020204" pitchFamily="34" charset="0"/>
              <a:buChar char="•"/>
            </a:pPr>
            <a:r>
              <a:rPr lang="en-US" dirty="0"/>
              <a:t>Invite them into a group activity.</a:t>
            </a:r>
          </a:p>
          <a:p>
            <a:pPr marL="171450" indent="-171450">
              <a:buFont typeface="Arial" panose="020B0604020202020204" pitchFamily="34" charset="0"/>
              <a:buChar char="•"/>
            </a:pPr>
            <a:r>
              <a:rPr lang="en-US" dirty="0"/>
              <a:t>Talk with them during class breaks, even if it’s just to say “hi”.</a:t>
            </a:r>
          </a:p>
          <a:p>
            <a:pPr marL="171450" indent="-171450">
              <a:buFont typeface="Arial" panose="020B0604020202020204" pitchFamily="34" charset="0"/>
              <a:buChar char="•"/>
            </a:pPr>
            <a:r>
              <a:rPr lang="en-US" dirty="0"/>
              <a:t>Actively make your non-verbal communication more inclusive, like leaving seats open at your lunch table rather than putting your stuff there.</a:t>
            </a:r>
          </a:p>
          <a:p>
            <a:pPr marL="171450" indent="-171450">
              <a:buFont typeface="Arial" panose="020B0604020202020204" pitchFamily="34" charset="0"/>
              <a:buChar char="•"/>
            </a:pPr>
            <a:r>
              <a:rPr lang="en-US" dirty="0"/>
              <a:t>Include them in conversations. Even if they don’t want to talk, make sure they know they are a part of the discussion.</a:t>
            </a:r>
          </a:p>
          <a:p>
            <a:pPr marL="171450" indent="-171450">
              <a:buFont typeface="Arial" panose="020B0604020202020204" pitchFamily="34" charset="0"/>
              <a:buChar char="•"/>
            </a:pPr>
            <a:r>
              <a:rPr lang="en-US" dirty="0"/>
              <a:t>Recognize the things that they do really well, and compliment them on their talents.</a:t>
            </a:r>
          </a:p>
          <a:p>
            <a:pPr marL="171450" indent="-171450">
              <a:buFont typeface="Arial" panose="020B0604020202020204" pitchFamily="34" charset="0"/>
              <a:buChar char="•"/>
            </a:pPr>
            <a:r>
              <a:rPr lang="en-US" dirty="0"/>
              <a:t>Don’t feel obligated to know the answer to the situation. Sometimes listening is the most genuine way to show support.</a:t>
            </a:r>
          </a:p>
          <a:p>
            <a:pPr marL="171450" indent="-171450">
              <a:buFont typeface="Arial" panose="020B0604020202020204" pitchFamily="34" charset="0"/>
              <a:buChar char="•"/>
            </a:pPr>
            <a:r>
              <a:rPr lang="en-US" dirty="0"/>
              <a:t>Remind them that they have you as a friend.</a:t>
            </a:r>
          </a:p>
          <a:p>
            <a:pPr marL="171450" indent="-171450">
              <a:buFont typeface="Arial" panose="020B0604020202020204" pitchFamily="34" charset="0"/>
              <a:buChar char="•"/>
            </a:pPr>
            <a:r>
              <a:rPr lang="en-US" dirty="0"/>
              <a:t>Offer to do activities together that will guarantee a smile or even a laugh.</a:t>
            </a:r>
          </a:p>
          <a:p>
            <a:pPr marL="171450" indent="-171450">
              <a:buFont typeface="Arial" panose="020B0604020202020204" pitchFamily="34" charset="0"/>
              <a:buChar char="•"/>
            </a:pPr>
            <a:r>
              <a:rPr lang="en-US" dirty="0"/>
              <a:t>Remind them that no one deserves to be disrespected, and that it won’t last forever.</a:t>
            </a:r>
          </a:p>
          <a:p>
            <a:pPr marL="171450" indent="-171450">
              <a:buFont typeface="Arial" panose="020B0604020202020204" pitchFamily="34" charset="0"/>
              <a:buChar char="•"/>
            </a:pPr>
            <a:r>
              <a:rPr lang="en-US" dirty="0"/>
              <a:t>Strategize positive ways to react if it happens again.</a:t>
            </a:r>
          </a:p>
          <a:p>
            <a:pPr marL="171450" indent="-171450">
              <a:buFont typeface="Arial" panose="020B0604020202020204" pitchFamily="34" charset="0"/>
              <a:buChar char="•"/>
            </a:pPr>
            <a:r>
              <a:rPr lang="en-US" dirty="0"/>
              <a:t>Things to say to the person being bullied:</a:t>
            </a:r>
          </a:p>
          <a:p>
            <a:pPr marL="628650" lvl="1" indent="-171450">
              <a:buFont typeface="Courier New" panose="02070309020205020404" pitchFamily="49" charset="0"/>
              <a:buChar char="o"/>
            </a:pPr>
            <a:r>
              <a:rPr lang="en-US" dirty="0"/>
              <a:t>I’m here for you.</a:t>
            </a:r>
          </a:p>
          <a:p>
            <a:pPr marL="628650" lvl="1" indent="-171450">
              <a:buFont typeface="Courier New" panose="02070309020205020404" pitchFamily="49" charset="0"/>
              <a:buChar char="o"/>
            </a:pPr>
            <a:r>
              <a:rPr lang="en-US" dirty="0"/>
              <a:t>You didn’t deserve that.</a:t>
            </a:r>
          </a:p>
          <a:p>
            <a:pPr marL="628650" lvl="1" indent="-171450">
              <a:buFont typeface="Courier New" panose="02070309020205020404" pitchFamily="49" charset="0"/>
              <a:buChar char="o"/>
            </a:pPr>
            <a:r>
              <a:rPr lang="en-US" dirty="0"/>
              <a:t>You are a good person in a bad situation.</a:t>
            </a:r>
          </a:p>
          <a:p>
            <a:pPr marL="628650" lvl="1" indent="-171450">
              <a:buFont typeface="Courier New" panose="02070309020205020404" pitchFamily="49" charset="0"/>
              <a:buChar char="o"/>
            </a:pPr>
            <a:r>
              <a:rPr lang="en-US" dirty="0"/>
              <a:t>That person was wrong to do that.</a:t>
            </a:r>
          </a:p>
          <a:p>
            <a:pPr marL="628650" lvl="1" indent="-171450">
              <a:buFont typeface="Courier New" panose="02070309020205020404" pitchFamily="49" charset="0"/>
              <a:buChar char="o"/>
            </a:pPr>
            <a:r>
              <a:rPr lang="en-US" dirty="0"/>
              <a:t>Let’s tell someone who can help.</a:t>
            </a:r>
          </a:p>
          <a:p>
            <a:pPr marL="628650" lvl="1" indent="-171450">
              <a:buFont typeface="Courier New" panose="02070309020205020404" pitchFamily="49" charset="0"/>
              <a:buChar char="o"/>
            </a:pPr>
            <a:r>
              <a:rPr lang="en-US" dirty="0"/>
              <a:t>Let’s find someone that you can talk to about this.</a:t>
            </a:r>
          </a:p>
          <a:p>
            <a:pPr marL="171450" indent="-171450">
              <a:buFont typeface="Arial" panose="020B0604020202020204" pitchFamily="34" charset="0"/>
              <a:buChar char="•"/>
            </a:pPr>
            <a:r>
              <a:rPr lang="en-US" dirty="0"/>
              <a:t>Simply listening and showing that you believe and care about what is going on will do wonders!</a:t>
            </a:r>
          </a:p>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8</a:t>
            </a:fld>
            <a:endParaRPr lang="en-US"/>
          </a:p>
        </p:txBody>
      </p:sp>
    </p:spTree>
    <p:extLst>
      <p:ext uri="{BB962C8B-B14F-4D97-AF65-F5344CB8AC3E}">
        <p14:creationId xmlns:p14="http://schemas.microsoft.com/office/powerpoint/2010/main" val="339240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pPr>
            <a:r>
              <a:rPr lang="en-US" altLang="en-US" b="1" dirty="0"/>
              <a:t>Slide: </a:t>
            </a:r>
            <a:r>
              <a:rPr lang="en-US" altLang="en-US" dirty="0"/>
              <a:t>Turn a 180</a:t>
            </a:r>
          </a:p>
          <a:p>
            <a:pPr marL="171450" indent="-171450" eaLnBrk="1" hangingPunct="1">
              <a:spcBef>
                <a:spcPct val="0"/>
              </a:spcBef>
            </a:pPr>
            <a:endParaRPr lang="en-US" altLang="en-US" dirty="0"/>
          </a:p>
          <a:p>
            <a:pPr marL="171450" indent="-171450" eaLnBrk="1" hangingPunct="1">
              <a:spcBef>
                <a:spcPct val="0"/>
              </a:spcBef>
            </a:pPr>
            <a:r>
              <a:rPr lang="en-US" altLang="en-US" b="1" dirty="0"/>
              <a:t>Objective</a:t>
            </a:r>
            <a:r>
              <a:rPr lang="en-US" altLang="en-US" dirty="0"/>
              <a:t>: Help students learn what it means to </a:t>
            </a:r>
          </a:p>
          <a:p>
            <a:pPr marL="171450" indent="-171450" eaLnBrk="1" hangingPunct="1">
              <a:spcBef>
                <a:spcPct val="0"/>
              </a:spcBef>
            </a:pPr>
            <a:r>
              <a:rPr lang="en-US" altLang="en-US" dirty="0"/>
              <a:t>turn a 180 – flipping a negative situation to a positive</a:t>
            </a:r>
          </a:p>
          <a:p>
            <a:pPr marL="171450" indent="-171450" eaLnBrk="1" hangingPunct="1">
              <a:spcBef>
                <a:spcPct val="0"/>
              </a:spcBef>
            </a:pPr>
            <a:endParaRPr lang="en-US" altLang="en-US" dirty="0"/>
          </a:p>
          <a:p>
            <a:r>
              <a:rPr lang="en-US" dirty="0"/>
              <a:t>Research has shown that students are the most effective people to intervene in a bullying situation. Helping doesn’t always mean directly confronting the person bullying. You can show your support by diverting the situation in a more positive direction.</a:t>
            </a:r>
          </a:p>
          <a:p>
            <a:pPr marL="171450" indent="-171450">
              <a:buFont typeface="Arial" panose="020B0604020202020204" pitchFamily="34" charset="0"/>
              <a:buChar char="•"/>
            </a:pPr>
            <a:r>
              <a:rPr lang="en-US" dirty="0"/>
              <a:t>It’s not easy to be one person against a wave of negativity, but when one person speaks up, others will follow.</a:t>
            </a:r>
          </a:p>
          <a:p>
            <a:pPr marL="171450" indent="-171450">
              <a:buFont typeface="Arial" panose="020B0604020202020204" pitchFamily="34" charset="0"/>
              <a:buChar char="•"/>
            </a:pPr>
            <a:r>
              <a:rPr lang="en-US" dirty="0"/>
              <a:t>The biggest obstacle is believing you are powerless. You CAN make a difference.</a:t>
            </a:r>
          </a:p>
          <a:p>
            <a:endParaRPr lang="en-US" dirty="0"/>
          </a:p>
          <a:p>
            <a:r>
              <a:rPr lang="en-US" dirty="0"/>
              <a:t>Turning a 180 is about:</a:t>
            </a:r>
          </a:p>
          <a:p>
            <a:pPr marL="171450" indent="-171450">
              <a:buFont typeface="Arial" panose="020B0604020202020204" pitchFamily="34" charset="0"/>
              <a:buChar char="•"/>
            </a:pPr>
            <a:r>
              <a:rPr lang="en-US" dirty="0"/>
              <a:t>Redirecting a negative situation</a:t>
            </a:r>
          </a:p>
          <a:p>
            <a:pPr marL="171450" indent="-171450">
              <a:buFont typeface="Arial" panose="020B0604020202020204" pitchFamily="34" charset="0"/>
              <a:buChar char="•"/>
            </a:pPr>
            <a:r>
              <a:rPr lang="en-US" dirty="0"/>
              <a:t>Creating a more supportive school environment </a:t>
            </a:r>
          </a:p>
          <a:p>
            <a:pPr marL="171450" indent="-171450">
              <a:buFont typeface="Arial" panose="020B0604020202020204" pitchFamily="34" charset="0"/>
              <a:buChar char="•"/>
            </a:pPr>
            <a:r>
              <a:rPr lang="en-US" dirty="0"/>
              <a:t>Deescalating bullying situations. </a:t>
            </a:r>
          </a:p>
          <a:p>
            <a:r>
              <a:rPr lang="en-US" dirty="0"/>
              <a:t>Empowering students to intervene in a bullying situation doesn’t remove responsibility from adults in the school. Adults need to play an active role in bullying prevention, too. Often young people feel like they don’t have control over their own lives – but you CAN make a difference for your peers who are being bullied.</a:t>
            </a:r>
          </a:p>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9</a:t>
            </a:fld>
            <a:endParaRPr lang="en-US"/>
          </a:p>
        </p:txBody>
      </p:sp>
    </p:spTree>
    <p:extLst>
      <p:ext uri="{BB962C8B-B14F-4D97-AF65-F5344CB8AC3E}">
        <p14:creationId xmlns:p14="http://schemas.microsoft.com/office/powerpoint/2010/main" val="414588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pPr>
            <a:r>
              <a:rPr lang="en-US" altLang="en-US" b="1" dirty="0"/>
              <a:t>Slide</a:t>
            </a:r>
            <a:r>
              <a:rPr lang="en-US" altLang="en-US" dirty="0"/>
              <a:t>: Turn a 180 - Ideas</a:t>
            </a:r>
          </a:p>
          <a:p>
            <a:pPr marL="171450" indent="-171450" eaLnBrk="1" hangingPunct="1">
              <a:spcBef>
                <a:spcPct val="0"/>
              </a:spcBef>
            </a:pPr>
            <a:endParaRPr lang="en-US" altLang="en-US" dirty="0"/>
          </a:p>
          <a:p>
            <a:pPr marL="171450" indent="-171450" eaLnBrk="1" hangingPunct="1">
              <a:spcBef>
                <a:spcPct val="0"/>
              </a:spcBef>
            </a:pPr>
            <a:r>
              <a:rPr lang="en-US" altLang="en-US" b="1" dirty="0"/>
              <a:t>Objective</a:t>
            </a:r>
            <a:r>
              <a:rPr lang="en-US" altLang="en-US" dirty="0"/>
              <a:t>:  Give students ideas on ways they can</a:t>
            </a:r>
          </a:p>
          <a:p>
            <a:pPr marL="171450" indent="-171450" eaLnBrk="1" hangingPunct="1">
              <a:spcBef>
                <a:spcPct val="0"/>
              </a:spcBef>
            </a:pPr>
            <a:r>
              <a:rPr lang="en-US" altLang="en-US" dirty="0"/>
              <a:t>turn a 180 when they see a bullying situation.</a:t>
            </a:r>
          </a:p>
          <a:p>
            <a:pPr marL="171450" indent="-171450" eaLnBrk="1" hangingPunct="1">
              <a:spcBef>
                <a:spcPct val="0"/>
              </a:spcBef>
            </a:pPr>
            <a:endParaRPr lang="en-US" altLang="en-US" dirty="0"/>
          </a:p>
          <a:p>
            <a:r>
              <a:rPr lang="en-US" b="1" dirty="0"/>
              <a:t>Ways you can turn a 180:</a:t>
            </a:r>
            <a:endParaRPr lang="en-US" dirty="0"/>
          </a:p>
          <a:p>
            <a:pPr marL="171450" indent="-171450">
              <a:buFont typeface="Arial" panose="020B0604020202020204" pitchFamily="34" charset="0"/>
              <a:buChar char="•"/>
            </a:pPr>
            <a:r>
              <a:rPr lang="en-US" dirty="0"/>
              <a:t>Change the subject when your peers start tearing someone down.</a:t>
            </a:r>
          </a:p>
          <a:p>
            <a:pPr marL="171450" indent="-171450">
              <a:buFont typeface="Arial" panose="020B0604020202020204" pitchFamily="34" charset="0"/>
              <a:buChar char="•"/>
            </a:pPr>
            <a:r>
              <a:rPr lang="en-US" dirty="0"/>
              <a:t>Make a point of saying something positive about a person who’s getting picked on.</a:t>
            </a:r>
          </a:p>
          <a:p>
            <a:pPr marL="171450" indent="-171450">
              <a:buFont typeface="Arial" panose="020B0604020202020204" pitchFamily="34" charset="0"/>
              <a:buChar char="•"/>
            </a:pPr>
            <a:r>
              <a:rPr lang="en-US" dirty="0"/>
              <a:t>Reach out to targets of bullying to show them that people do care about them.</a:t>
            </a:r>
          </a:p>
          <a:p>
            <a:pPr marL="171450" indent="-171450">
              <a:buFont typeface="Arial" panose="020B0604020202020204" pitchFamily="34" charset="0"/>
              <a:buChar char="•"/>
            </a:pPr>
            <a:r>
              <a:rPr lang="en-US" dirty="0"/>
              <a:t>Be blunt and surprise the person bullying by asking why they did/said it, but only if this is something you feel safe doing.</a:t>
            </a:r>
          </a:p>
          <a:p>
            <a:pPr marL="171450" indent="-171450">
              <a:buFont typeface="Arial" panose="020B0604020202020204" pitchFamily="34" charset="0"/>
              <a:buChar char="•"/>
            </a:pPr>
            <a:r>
              <a:rPr lang="en-US" dirty="0"/>
              <a:t>Let the person being harmed know that you think they are a good person.</a:t>
            </a:r>
          </a:p>
          <a:p>
            <a:pPr marL="171450" indent="-171450">
              <a:buFont typeface="Arial" panose="020B0604020202020204" pitchFamily="34" charset="0"/>
              <a:buChar char="•"/>
            </a:pPr>
            <a:r>
              <a:rPr lang="en-US" dirty="0"/>
              <a:t>Talk to an adult you think would handle the situation in the most effective way.</a:t>
            </a:r>
          </a:p>
          <a:p>
            <a:pPr marL="171450" indent="-171450">
              <a:buFont typeface="Arial" panose="020B0604020202020204" pitchFamily="34" charset="0"/>
              <a:buChar char="•"/>
            </a:pPr>
            <a:r>
              <a:rPr lang="en-US" dirty="0"/>
              <a:t>Talk to the person bullying and educate them on ways to respect others.</a:t>
            </a:r>
          </a:p>
          <a:p>
            <a:pPr marL="171450" indent="-171450">
              <a:buFont typeface="Arial" panose="020B0604020202020204" pitchFamily="34" charset="0"/>
              <a:buChar char="•"/>
            </a:pPr>
            <a:r>
              <a:rPr lang="en-US" dirty="0"/>
              <a:t>Anytime you read negativity about someone online, be sure to add something positive about them.</a:t>
            </a:r>
          </a:p>
          <a:p>
            <a:pPr marL="171450" indent="-171450">
              <a:buFont typeface="Arial" panose="020B0604020202020204" pitchFamily="34" charset="0"/>
              <a:buChar char="•"/>
            </a:pPr>
            <a:r>
              <a:rPr lang="en-US" dirty="0"/>
              <a:t>Report! There are ways to remove postings online that are hurtful.</a:t>
            </a:r>
          </a:p>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10</a:t>
            </a:fld>
            <a:endParaRPr lang="en-US"/>
          </a:p>
        </p:txBody>
      </p:sp>
    </p:spTree>
    <p:extLst>
      <p:ext uri="{BB962C8B-B14F-4D97-AF65-F5344CB8AC3E}">
        <p14:creationId xmlns:p14="http://schemas.microsoft.com/office/powerpoint/2010/main" val="97581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12</a:t>
            </a:fld>
            <a:endParaRPr lang="en-US"/>
          </a:p>
        </p:txBody>
      </p:sp>
    </p:spTree>
    <p:extLst>
      <p:ext uri="{BB962C8B-B14F-4D97-AF65-F5344CB8AC3E}">
        <p14:creationId xmlns:p14="http://schemas.microsoft.com/office/powerpoint/2010/main" val="67756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3142-EC25-4BDC-A5B0-2CA79E356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C0AC98-5FBA-46BD-9930-00F0A0E3D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43B0F5-1529-4421-8111-04526D28786A}"/>
              </a:ext>
            </a:extLst>
          </p:cNvPr>
          <p:cNvSpPr>
            <a:spLocks noGrp="1"/>
          </p:cNvSpPr>
          <p:nvPr>
            <p:ph type="dt" sz="half" idx="10"/>
          </p:nvPr>
        </p:nvSpPr>
        <p:spPr/>
        <p:txBody>
          <a:bodyPr/>
          <a:lstStyle/>
          <a:p>
            <a:fld id="{BE4DBA11-AC30-4911-919D-FD6488673D15}" type="datetimeFigureOut">
              <a:rPr lang="en-US" smtClean="0"/>
              <a:t>3/3/22</a:t>
            </a:fld>
            <a:endParaRPr lang="en-US"/>
          </a:p>
        </p:txBody>
      </p:sp>
      <p:sp>
        <p:nvSpPr>
          <p:cNvPr id="5" name="Footer Placeholder 4">
            <a:extLst>
              <a:ext uri="{FF2B5EF4-FFF2-40B4-BE49-F238E27FC236}">
                <a16:creationId xmlns:a16="http://schemas.microsoft.com/office/drawing/2014/main" id="{ED43DD59-65A7-4C3D-A4A4-232E4EFC1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98327-2AFB-46C6-A0C7-0F12DB07F05E}"/>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188684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BC6B-16D9-4648-91B5-29EBC4160C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12A17-3DA3-4147-81FB-8FF879A674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8F714-BF86-47CC-B2E6-4BFC647E30F9}"/>
              </a:ext>
            </a:extLst>
          </p:cNvPr>
          <p:cNvSpPr>
            <a:spLocks noGrp="1"/>
          </p:cNvSpPr>
          <p:nvPr>
            <p:ph type="dt" sz="half" idx="10"/>
          </p:nvPr>
        </p:nvSpPr>
        <p:spPr/>
        <p:txBody>
          <a:bodyPr/>
          <a:lstStyle/>
          <a:p>
            <a:fld id="{BE4DBA11-AC30-4911-919D-FD6488673D15}" type="datetimeFigureOut">
              <a:rPr lang="en-US" smtClean="0"/>
              <a:t>3/3/22</a:t>
            </a:fld>
            <a:endParaRPr lang="en-US"/>
          </a:p>
        </p:txBody>
      </p:sp>
      <p:sp>
        <p:nvSpPr>
          <p:cNvPr id="5" name="Footer Placeholder 4">
            <a:extLst>
              <a:ext uri="{FF2B5EF4-FFF2-40B4-BE49-F238E27FC236}">
                <a16:creationId xmlns:a16="http://schemas.microsoft.com/office/drawing/2014/main" id="{C10C2D44-B149-4AB0-B5EF-4351FC840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99EEC-E1AE-4DD6-9720-32288E0C57F3}"/>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253297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43A74-28F1-4C9C-AFB3-9D2D88DF9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09576-3FB0-4314-A49C-152564806E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70BFC-8297-4B19-B90A-AB5DEA612EB1}"/>
              </a:ext>
            </a:extLst>
          </p:cNvPr>
          <p:cNvSpPr>
            <a:spLocks noGrp="1"/>
          </p:cNvSpPr>
          <p:nvPr>
            <p:ph type="dt" sz="half" idx="10"/>
          </p:nvPr>
        </p:nvSpPr>
        <p:spPr/>
        <p:txBody>
          <a:bodyPr/>
          <a:lstStyle/>
          <a:p>
            <a:fld id="{BE4DBA11-AC30-4911-919D-FD6488673D15}" type="datetimeFigureOut">
              <a:rPr lang="en-US" smtClean="0"/>
              <a:t>3/3/22</a:t>
            </a:fld>
            <a:endParaRPr lang="en-US"/>
          </a:p>
        </p:txBody>
      </p:sp>
      <p:sp>
        <p:nvSpPr>
          <p:cNvPr id="5" name="Footer Placeholder 4">
            <a:extLst>
              <a:ext uri="{FF2B5EF4-FFF2-40B4-BE49-F238E27FC236}">
                <a16:creationId xmlns:a16="http://schemas.microsoft.com/office/drawing/2014/main" id="{7FA088F4-CCBA-4CC2-B552-D42C5A52B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1FF9C-4F5E-44D7-82CA-E2794D26A744}"/>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422330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8A07-FB75-480D-90B3-9D9AEB6ED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B7A1A-34D3-4535-9D0D-BBFFD37A3F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A1995-1A85-4895-A27E-2BFD956E9CF5}"/>
              </a:ext>
            </a:extLst>
          </p:cNvPr>
          <p:cNvSpPr>
            <a:spLocks noGrp="1"/>
          </p:cNvSpPr>
          <p:nvPr>
            <p:ph type="dt" sz="half" idx="10"/>
          </p:nvPr>
        </p:nvSpPr>
        <p:spPr/>
        <p:txBody>
          <a:bodyPr/>
          <a:lstStyle/>
          <a:p>
            <a:fld id="{BE4DBA11-AC30-4911-919D-FD6488673D15}" type="datetimeFigureOut">
              <a:rPr lang="en-US" smtClean="0"/>
              <a:t>3/3/22</a:t>
            </a:fld>
            <a:endParaRPr lang="en-US"/>
          </a:p>
        </p:txBody>
      </p:sp>
      <p:sp>
        <p:nvSpPr>
          <p:cNvPr id="5" name="Footer Placeholder 4">
            <a:extLst>
              <a:ext uri="{FF2B5EF4-FFF2-40B4-BE49-F238E27FC236}">
                <a16:creationId xmlns:a16="http://schemas.microsoft.com/office/drawing/2014/main" id="{3648B690-B9E3-4547-A783-22A435526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800F0-533E-445E-A20E-81C0BBD38AEA}"/>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54324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8D89-A851-4C64-B550-BA8E62113B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1B0362-942B-4B1D-807E-4EA32C744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F04E75-B966-4DC1-B89A-11FB6965C7E4}"/>
              </a:ext>
            </a:extLst>
          </p:cNvPr>
          <p:cNvSpPr>
            <a:spLocks noGrp="1"/>
          </p:cNvSpPr>
          <p:nvPr>
            <p:ph type="dt" sz="half" idx="10"/>
          </p:nvPr>
        </p:nvSpPr>
        <p:spPr/>
        <p:txBody>
          <a:bodyPr/>
          <a:lstStyle/>
          <a:p>
            <a:fld id="{BE4DBA11-AC30-4911-919D-FD6488673D15}" type="datetimeFigureOut">
              <a:rPr lang="en-US" smtClean="0"/>
              <a:t>3/3/22</a:t>
            </a:fld>
            <a:endParaRPr lang="en-US"/>
          </a:p>
        </p:txBody>
      </p:sp>
      <p:sp>
        <p:nvSpPr>
          <p:cNvPr id="5" name="Footer Placeholder 4">
            <a:extLst>
              <a:ext uri="{FF2B5EF4-FFF2-40B4-BE49-F238E27FC236}">
                <a16:creationId xmlns:a16="http://schemas.microsoft.com/office/drawing/2014/main" id="{E11D502E-91B1-467C-8F74-DC41E7D92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EA94C-EB37-45D8-98ED-A6A995A04F15}"/>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86900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BCA7-0D71-4C1B-BCB3-A44E74868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49572-092B-4087-809B-1EC353E9A5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C452F-C132-45B7-9EF2-D054D8FE6E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89B5EB-43B1-46BD-A79E-CA776B13AB63}"/>
              </a:ext>
            </a:extLst>
          </p:cNvPr>
          <p:cNvSpPr>
            <a:spLocks noGrp="1"/>
          </p:cNvSpPr>
          <p:nvPr>
            <p:ph type="dt" sz="half" idx="10"/>
          </p:nvPr>
        </p:nvSpPr>
        <p:spPr/>
        <p:txBody>
          <a:bodyPr/>
          <a:lstStyle/>
          <a:p>
            <a:fld id="{BE4DBA11-AC30-4911-919D-FD6488673D15}" type="datetimeFigureOut">
              <a:rPr lang="en-US" smtClean="0"/>
              <a:t>3/3/22</a:t>
            </a:fld>
            <a:endParaRPr lang="en-US"/>
          </a:p>
        </p:txBody>
      </p:sp>
      <p:sp>
        <p:nvSpPr>
          <p:cNvPr id="6" name="Footer Placeholder 5">
            <a:extLst>
              <a:ext uri="{FF2B5EF4-FFF2-40B4-BE49-F238E27FC236}">
                <a16:creationId xmlns:a16="http://schemas.microsoft.com/office/drawing/2014/main" id="{8EC5D100-D3AE-4035-83FD-115FBF4DE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C4FEB-37F6-46F2-83EB-88960E0EE59E}"/>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242677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157C-4054-4589-B071-A8CE3B7DFB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75E08-8877-4481-AE5E-A546A11C3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0D6F5-C1F6-4464-913E-979544CDF3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32993-DC24-4DB6-ABE3-7DC7ABBE6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C041BA-633B-486A-83CF-6B351BEDA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C7700-21F6-41EE-B47A-A1D8A5AA1D82}"/>
              </a:ext>
            </a:extLst>
          </p:cNvPr>
          <p:cNvSpPr>
            <a:spLocks noGrp="1"/>
          </p:cNvSpPr>
          <p:nvPr>
            <p:ph type="dt" sz="half" idx="10"/>
          </p:nvPr>
        </p:nvSpPr>
        <p:spPr/>
        <p:txBody>
          <a:bodyPr/>
          <a:lstStyle/>
          <a:p>
            <a:fld id="{BE4DBA11-AC30-4911-919D-FD6488673D15}" type="datetimeFigureOut">
              <a:rPr lang="en-US" smtClean="0"/>
              <a:t>3/3/22</a:t>
            </a:fld>
            <a:endParaRPr lang="en-US"/>
          </a:p>
        </p:txBody>
      </p:sp>
      <p:sp>
        <p:nvSpPr>
          <p:cNvPr id="8" name="Footer Placeholder 7">
            <a:extLst>
              <a:ext uri="{FF2B5EF4-FFF2-40B4-BE49-F238E27FC236}">
                <a16:creationId xmlns:a16="http://schemas.microsoft.com/office/drawing/2014/main" id="{33615CD9-B7D6-40E4-84CF-A2DB779E5C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6EEE7E-FE9F-4CCD-BA8F-A2FEF4E3DC2D}"/>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46878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655D-9C5B-4000-91DC-52B172311C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D1A502-7F46-4735-99F3-BD49CF03AAD8}"/>
              </a:ext>
            </a:extLst>
          </p:cNvPr>
          <p:cNvSpPr>
            <a:spLocks noGrp="1"/>
          </p:cNvSpPr>
          <p:nvPr>
            <p:ph type="dt" sz="half" idx="10"/>
          </p:nvPr>
        </p:nvSpPr>
        <p:spPr/>
        <p:txBody>
          <a:bodyPr/>
          <a:lstStyle/>
          <a:p>
            <a:fld id="{BE4DBA11-AC30-4911-919D-FD6488673D15}" type="datetimeFigureOut">
              <a:rPr lang="en-US" smtClean="0"/>
              <a:t>3/3/22</a:t>
            </a:fld>
            <a:endParaRPr lang="en-US"/>
          </a:p>
        </p:txBody>
      </p:sp>
      <p:sp>
        <p:nvSpPr>
          <p:cNvPr id="4" name="Footer Placeholder 3">
            <a:extLst>
              <a:ext uri="{FF2B5EF4-FFF2-40B4-BE49-F238E27FC236}">
                <a16:creationId xmlns:a16="http://schemas.microsoft.com/office/drawing/2014/main" id="{C01047D4-3620-46CF-8CC7-0F0F8FC4DD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2C1863-1C6D-4CB0-B0F4-26E3004F3C54}"/>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3548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2E63A0-564B-4DDB-B16B-94DC7EA79A6F}"/>
              </a:ext>
            </a:extLst>
          </p:cNvPr>
          <p:cNvSpPr>
            <a:spLocks noGrp="1"/>
          </p:cNvSpPr>
          <p:nvPr>
            <p:ph type="dt" sz="half" idx="10"/>
          </p:nvPr>
        </p:nvSpPr>
        <p:spPr/>
        <p:txBody>
          <a:bodyPr/>
          <a:lstStyle/>
          <a:p>
            <a:fld id="{BE4DBA11-AC30-4911-919D-FD6488673D15}" type="datetimeFigureOut">
              <a:rPr lang="en-US" smtClean="0"/>
              <a:t>3/3/22</a:t>
            </a:fld>
            <a:endParaRPr lang="en-US"/>
          </a:p>
        </p:txBody>
      </p:sp>
      <p:sp>
        <p:nvSpPr>
          <p:cNvPr id="3" name="Footer Placeholder 2">
            <a:extLst>
              <a:ext uri="{FF2B5EF4-FFF2-40B4-BE49-F238E27FC236}">
                <a16:creationId xmlns:a16="http://schemas.microsoft.com/office/drawing/2014/main" id="{F7F4CED8-E9D9-40E4-BF7E-2833288A7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3C1FE-4561-44F7-952B-569B1158444D}"/>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106733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514-22B7-4911-81EE-6C0396763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1226BD-FD65-4071-8235-24A8403E9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172D59-B621-45E5-9720-47FC8A212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28F3E-E610-4F48-97AA-46AE63FF4D03}"/>
              </a:ext>
            </a:extLst>
          </p:cNvPr>
          <p:cNvSpPr>
            <a:spLocks noGrp="1"/>
          </p:cNvSpPr>
          <p:nvPr>
            <p:ph type="dt" sz="half" idx="10"/>
          </p:nvPr>
        </p:nvSpPr>
        <p:spPr/>
        <p:txBody>
          <a:bodyPr/>
          <a:lstStyle/>
          <a:p>
            <a:fld id="{BE4DBA11-AC30-4911-919D-FD6488673D15}" type="datetimeFigureOut">
              <a:rPr lang="en-US" smtClean="0"/>
              <a:t>3/3/22</a:t>
            </a:fld>
            <a:endParaRPr lang="en-US"/>
          </a:p>
        </p:txBody>
      </p:sp>
      <p:sp>
        <p:nvSpPr>
          <p:cNvPr id="6" name="Footer Placeholder 5">
            <a:extLst>
              <a:ext uri="{FF2B5EF4-FFF2-40B4-BE49-F238E27FC236}">
                <a16:creationId xmlns:a16="http://schemas.microsoft.com/office/drawing/2014/main" id="{231A69CA-F0AF-4D91-820B-E83349F8E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9321F-72EC-4DD5-B9E8-12E72ABCCC61}"/>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41608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CC89-46A6-4B24-894C-FBD9F9F57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83C075-1091-42AA-8773-399400081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EB4030-98C9-41D6-B086-030ACB31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436C1-70D5-44B0-9D46-728C9CA71D14}"/>
              </a:ext>
            </a:extLst>
          </p:cNvPr>
          <p:cNvSpPr>
            <a:spLocks noGrp="1"/>
          </p:cNvSpPr>
          <p:nvPr>
            <p:ph type="dt" sz="half" idx="10"/>
          </p:nvPr>
        </p:nvSpPr>
        <p:spPr/>
        <p:txBody>
          <a:bodyPr/>
          <a:lstStyle/>
          <a:p>
            <a:fld id="{BE4DBA11-AC30-4911-919D-FD6488673D15}" type="datetimeFigureOut">
              <a:rPr lang="en-US" smtClean="0"/>
              <a:t>3/3/22</a:t>
            </a:fld>
            <a:endParaRPr lang="en-US"/>
          </a:p>
        </p:txBody>
      </p:sp>
      <p:sp>
        <p:nvSpPr>
          <p:cNvPr id="6" name="Footer Placeholder 5">
            <a:extLst>
              <a:ext uri="{FF2B5EF4-FFF2-40B4-BE49-F238E27FC236}">
                <a16:creationId xmlns:a16="http://schemas.microsoft.com/office/drawing/2014/main" id="{38C69796-E678-4699-84A4-7BB6FD7D8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03607-048B-46ED-B59E-52445F54FCCA}"/>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0817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5DCE1-6B3B-42F9-B3F0-715AA882F2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B16857-8684-4442-88EE-D103F1BBD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B2500-024A-45A6-BD76-AAE36086B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DBA11-AC30-4911-919D-FD6488673D15}" type="datetimeFigureOut">
              <a:rPr lang="en-US" smtClean="0"/>
              <a:t>3/3/22</a:t>
            </a:fld>
            <a:endParaRPr lang="en-US"/>
          </a:p>
        </p:txBody>
      </p:sp>
      <p:sp>
        <p:nvSpPr>
          <p:cNvPr id="5" name="Footer Placeholder 4">
            <a:extLst>
              <a:ext uri="{FF2B5EF4-FFF2-40B4-BE49-F238E27FC236}">
                <a16:creationId xmlns:a16="http://schemas.microsoft.com/office/drawing/2014/main" id="{53A35488-0530-42C2-8ED8-494686D3F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B97FCF-B8F2-4099-A8D1-DF1890342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361B7-72E3-4703-93FD-B1FFEA7A5F11}" type="slidenum">
              <a:rPr lang="en-US" smtClean="0"/>
              <a:t>‹#›</a:t>
            </a:fld>
            <a:endParaRPr lang="en-US"/>
          </a:p>
        </p:txBody>
      </p:sp>
    </p:spTree>
    <p:extLst>
      <p:ext uri="{BB962C8B-B14F-4D97-AF65-F5344CB8AC3E}">
        <p14:creationId xmlns:p14="http://schemas.microsoft.com/office/powerpoint/2010/main" val="946439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DB66E595-F3A5-D246-BF44-5A386A650289}"/>
              </a:ext>
            </a:extLst>
          </p:cNvPr>
          <p:cNvPicPr>
            <a:picLocks noChangeAspect="1"/>
          </p:cNvPicPr>
          <p:nvPr/>
        </p:nvPicPr>
        <p:blipFill rotWithShape="1">
          <a:blip r:embed="rId3">
            <a:extLst>
              <a:ext uri="{28A0092B-C50C-407E-A947-70E740481C1C}">
                <a14:useLocalDpi xmlns:a14="http://schemas.microsoft.com/office/drawing/2010/main" val="0"/>
              </a:ext>
            </a:extLst>
          </a:blip>
          <a:srcRect l="2260"/>
          <a:stretch/>
        </p:blipFill>
        <p:spPr>
          <a:xfrm>
            <a:off x="0" y="0"/>
            <a:ext cx="12192000" cy="4321213"/>
          </a:xfrm>
          <a:prstGeom prst="rect">
            <a:avLst/>
          </a:prstGeom>
        </p:spPr>
      </p:pic>
      <p:sp>
        <p:nvSpPr>
          <p:cNvPr id="19" name="Rectangle 18">
            <a:extLst>
              <a:ext uri="{FF2B5EF4-FFF2-40B4-BE49-F238E27FC236}">
                <a16:creationId xmlns:a16="http://schemas.microsoft.com/office/drawing/2014/main" id="{2603CAA3-201C-F949-AB96-09530253991A}"/>
              </a:ext>
            </a:extLst>
          </p:cNvPr>
          <p:cNvSpPr/>
          <p:nvPr/>
        </p:nvSpPr>
        <p:spPr>
          <a:xfrm>
            <a:off x="2286000" y="4549676"/>
            <a:ext cx="7620000" cy="2308324"/>
          </a:xfrm>
          <a:prstGeom prst="rect">
            <a:avLst/>
          </a:prstGeom>
        </p:spPr>
        <p:txBody>
          <a:bodyPr wrap="square">
            <a:spAutoFit/>
          </a:bodyPr>
          <a:lstStyle/>
          <a:p>
            <a:pPr algn="ctr"/>
            <a:r>
              <a:rPr lang="en-US" altLang="en-US" sz="4800" b="1" i="1" dirty="0">
                <a:cs typeface="Times New Roman" panose="02020603050405020304" pitchFamily="18" charset="0"/>
              </a:rPr>
              <a:t>Kids Take On Bullying </a:t>
            </a:r>
          </a:p>
          <a:p>
            <a:pPr algn="ctr"/>
            <a:r>
              <a:rPr lang="en-US" altLang="en-US" sz="4800" b="1" dirty="0">
                <a:cs typeface="Times New Roman" panose="02020603050405020304" pitchFamily="18" charset="0"/>
              </a:rPr>
              <a:t>Webinar Series</a:t>
            </a:r>
          </a:p>
          <a:p>
            <a:pPr algn="ctr"/>
            <a:r>
              <a:rPr lang="en-US" sz="4800" b="1" dirty="0">
                <a:cs typeface="Times New Roman" panose="02020603050405020304" pitchFamily="18" charset="0"/>
              </a:rPr>
              <a:t>Session 3</a:t>
            </a:r>
            <a:endParaRPr lang="en-US" sz="4800" dirty="0"/>
          </a:p>
        </p:txBody>
      </p:sp>
    </p:spTree>
    <p:extLst>
      <p:ext uri="{BB962C8B-B14F-4D97-AF65-F5344CB8AC3E}">
        <p14:creationId xmlns:p14="http://schemas.microsoft.com/office/powerpoint/2010/main" val="95193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99580A3C-3048-7748-86B5-6FD3F1EE05B2}"/>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6640D3C-A2BD-8648-9EAE-30E29CB94F09}"/>
              </a:ext>
            </a:extLst>
          </p:cNvPr>
          <p:cNvSpPr txBox="1">
            <a:spLocks/>
          </p:cNvSpPr>
          <p:nvPr/>
        </p:nvSpPr>
        <p:spPr>
          <a:xfrm>
            <a:off x="1076098" y="0"/>
            <a:ext cx="10039804" cy="127766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Turn a 180</a:t>
            </a:r>
          </a:p>
          <a:p>
            <a:r>
              <a:rPr lang="en-US" altLang="en-US" sz="5400" b="1" i="1" dirty="0">
                <a:latin typeface="+mn-lt"/>
                <a:cs typeface="Times New Roman" panose="02020603050405020304" pitchFamily="18" charset="0"/>
              </a:rPr>
              <a:t>- Ideas -</a:t>
            </a:r>
          </a:p>
        </p:txBody>
      </p:sp>
      <p:pic>
        <p:nvPicPr>
          <p:cNvPr id="11" name="Graphic 10">
            <a:extLst>
              <a:ext uri="{FF2B5EF4-FFF2-40B4-BE49-F238E27FC236}">
                <a16:creationId xmlns:a16="http://schemas.microsoft.com/office/drawing/2014/main" id="{F1CD1EC5-7074-114B-815B-4B5F3B03C4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97597">
            <a:off x="71522" y="2207513"/>
            <a:ext cx="2143754" cy="2055169"/>
          </a:xfrm>
          <a:prstGeom prst="rect">
            <a:avLst/>
          </a:prstGeom>
        </p:spPr>
      </p:pic>
      <p:sp>
        <p:nvSpPr>
          <p:cNvPr id="8" name="TextBox 7">
            <a:extLst>
              <a:ext uri="{FF2B5EF4-FFF2-40B4-BE49-F238E27FC236}">
                <a16:creationId xmlns:a16="http://schemas.microsoft.com/office/drawing/2014/main" id="{75251CB7-EED6-8244-A878-BCD9F67C8D0D}"/>
              </a:ext>
            </a:extLst>
          </p:cNvPr>
          <p:cNvSpPr txBox="1"/>
          <p:nvPr/>
        </p:nvSpPr>
        <p:spPr>
          <a:xfrm>
            <a:off x="2728230" y="1733127"/>
            <a:ext cx="8251825" cy="3847207"/>
          </a:xfrm>
          <a:prstGeom prst="rect">
            <a:avLst/>
          </a:prstGeom>
          <a:noFill/>
        </p:spPr>
        <p:txBody>
          <a:bodyPr>
            <a:spAutoFit/>
          </a:bodyPr>
          <a:lstStyle/>
          <a:p>
            <a:pPr marL="285750" indent="-285750">
              <a:buFont typeface="Arial" panose="020B0604020202020204" pitchFamily="34" charset="0"/>
              <a:buChar char="•"/>
            </a:pPr>
            <a:r>
              <a:rPr lang="en-US" sz="2000" dirty="0"/>
              <a:t>Change the subject when your peers start tearing someone down.</a:t>
            </a:r>
          </a:p>
          <a:p>
            <a:endParaRPr lang="en-US" sz="1600" dirty="0"/>
          </a:p>
          <a:p>
            <a:pPr marL="285750" indent="-285750">
              <a:buFont typeface="Arial" panose="020B0604020202020204" pitchFamily="34" charset="0"/>
              <a:buChar char="•"/>
            </a:pPr>
            <a:r>
              <a:rPr lang="en-US" sz="2000" dirty="0"/>
              <a:t>Make a point of saying something positive about a person who’s getting picked on.</a:t>
            </a:r>
          </a:p>
          <a:p>
            <a:endParaRPr lang="en-US" sz="1600" dirty="0"/>
          </a:p>
          <a:p>
            <a:pPr marL="285750" indent="-285750">
              <a:buFont typeface="Arial" panose="020B0604020202020204" pitchFamily="34" charset="0"/>
              <a:buChar char="•"/>
            </a:pPr>
            <a:r>
              <a:rPr lang="en-US" sz="2000" dirty="0"/>
              <a:t>Reach out to targets of bullying to show them that people do care about them.</a:t>
            </a:r>
          </a:p>
          <a:p>
            <a:endParaRPr lang="en-US" sz="1600" dirty="0"/>
          </a:p>
          <a:p>
            <a:pPr marL="285750" indent="-285750">
              <a:buFont typeface="Arial" panose="020B0604020202020204" pitchFamily="34" charset="0"/>
              <a:buChar char="•"/>
            </a:pPr>
            <a:r>
              <a:rPr lang="en-US" sz="2000" dirty="0"/>
              <a:t>Talk to an adult you think would handle the situation in the most effective way.</a:t>
            </a:r>
          </a:p>
          <a:p>
            <a:endParaRPr lang="en-US" sz="1600" dirty="0"/>
          </a:p>
          <a:p>
            <a:pPr marL="285750" indent="-285750">
              <a:buFont typeface="Arial" panose="020B0604020202020204" pitchFamily="34" charset="0"/>
              <a:buChar char="•"/>
            </a:pPr>
            <a:r>
              <a:rPr lang="en-US" sz="2000" dirty="0"/>
              <a:t>Anytime you read negativity about someone online, be sure to add something positive about them.</a:t>
            </a:r>
          </a:p>
        </p:txBody>
      </p:sp>
    </p:spTree>
    <p:extLst>
      <p:ext uri="{BB962C8B-B14F-4D97-AF65-F5344CB8AC3E}">
        <p14:creationId xmlns:p14="http://schemas.microsoft.com/office/powerpoint/2010/main" val="377279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0" name="Graphic 9">
            <a:extLst>
              <a:ext uri="{FF2B5EF4-FFF2-40B4-BE49-F238E27FC236}">
                <a16:creationId xmlns:a16="http://schemas.microsoft.com/office/drawing/2014/main" id="{844EDD9B-5790-47A6-B9BD-BADB49873D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48529">
            <a:off x="212481" y="2465408"/>
            <a:ext cx="3113191" cy="3009418"/>
          </a:xfrm>
          <a:prstGeom prst="rect">
            <a:avLst/>
          </a:prstGeom>
        </p:spPr>
      </p:pic>
      <p:sp>
        <p:nvSpPr>
          <p:cNvPr id="11" name="Content Placeholder 2">
            <a:extLst>
              <a:ext uri="{FF2B5EF4-FFF2-40B4-BE49-F238E27FC236}">
                <a16:creationId xmlns:a16="http://schemas.microsoft.com/office/drawing/2014/main" id="{62198616-26F9-C94B-91F7-B67A98E9303F}"/>
              </a:ext>
            </a:extLst>
          </p:cNvPr>
          <p:cNvSpPr txBox="1">
            <a:spLocks/>
          </p:cNvSpPr>
          <p:nvPr/>
        </p:nvSpPr>
        <p:spPr>
          <a:xfrm>
            <a:off x="3580238" y="1589996"/>
            <a:ext cx="8358084" cy="37319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altLang="en-US" sz="3200" b="1" dirty="0"/>
              <a:t>This week’s activity is What Should You Do? Thinking about how you would handle these bullying situations.</a:t>
            </a:r>
          </a:p>
          <a:p>
            <a:pPr>
              <a:lnSpc>
                <a:spcPct val="80000"/>
              </a:lnSpc>
            </a:pPr>
            <a:endParaRPr lang="en-US" altLang="en-US" sz="3200" b="1" dirty="0"/>
          </a:p>
          <a:p>
            <a:pPr>
              <a:lnSpc>
                <a:spcPct val="80000"/>
              </a:lnSpc>
            </a:pPr>
            <a:r>
              <a:rPr lang="en-US" altLang="en-US" sz="3200" dirty="0"/>
              <a:t>Remember – this isn’t about right or wrong answers! It’s all about talking about situations you might see at school and thinking through how to respond!</a:t>
            </a:r>
          </a:p>
        </p:txBody>
      </p:sp>
      <p:sp>
        <p:nvSpPr>
          <p:cNvPr id="12" name="Rectangle 11">
            <a:extLst>
              <a:ext uri="{FF2B5EF4-FFF2-40B4-BE49-F238E27FC236}">
                <a16:creationId xmlns:a16="http://schemas.microsoft.com/office/drawing/2014/main" id="{18A39662-6254-9D47-94E3-FB8E718BC359}"/>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5B7B8E11-3703-AE41-9041-007701BFF2CD}"/>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What Should You Do?</a:t>
            </a:r>
          </a:p>
        </p:txBody>
      </p:sp>
    </p:spTree>
    <p:extLst>
      <p:ext uri="{BB962C8B-B14F-4D97-AF65-F5344CB8AC3E}">
        <p14:creationId xmlns:p14="http://schemas.microsoft.com/office/powerpoint/2010/main" val="284465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1"/>
            <a:ext cx="11115902" cy="4786969"/>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en-US" dirty="0"/>
              <a:t>Several months into the school year, there is a new student named John in your class. A lot of students have formed friend groups that they hang out with at school.</a:t>
            </a:r>
          </a:p>
          <a:p>
            <a:pPr>
              <a:lnSpc>
                <a:spcPct val="110000"/>
              </a:lnSpc>
              <a:spcBef>
                <a:spcPts val="0"/>
              </a:spcBef>
            </a:pPr>
            <a:endParaRPr lang="en-US" dirty="0"/>
          </a:p>
          <a:p>
            <a:pPr>
              <a:lnSpc>
                <a:spcPct val="110000"/>
              </a:lnSpc>
              <a:spcBef>
                <a:spcPts val="0"/>
              </a:spcBef>
            </a:pPr>
            <a:r>
              <a:rPr lang="en-US" dirty="0"/>
              <a:t> During a classroom activity one day, you see that the John is being left out of things on purpose. You even hear another student going around to other groups saying, “The new kid John is weird. Don’t let him in your group.” This really bothers you. You want to include John in your group, but you think if you do, others will make fun of you too.</a:t>
            </a:r>
          </a:p>
          <a:p>
            <a:pPr>
              <a:lnSpc>
                <a:spcPct val="110000"/>
              </a:lnSpc>
              <a:spcBef>
                <a:spcPts val="0"/>
              </a:spcBef>
            </a:pPr>
            <a:r>
              <a:rPr lang="en-US" dirty="0"/>
              <a:t> </a:t>
            </a:r>
          </a:p>
          <a:p>
            <a:pPr>
              <a:lnSpc>
                <a:spcPct val="110000"/>
              </a:lnSpc>
              <a:spcBef>
                <a:spcPts val="0"/>
              </a:spcBef>
            </a:pPr>
            <a:r>
              <a:rPr lang="en-US" b="1" dirty="0"/>
              <a:t>Which option would you choose?</a:t>
            </a:r>
          </a:p>
          <a:p>
            <a:pPr>
              <a:lnSpc>
                <a:spcPct val="110000"/>
              </a:lnSpc>
              <a:spcBef>
                <a:spcPts val="0"/>
              </a:spcBef>
            </a:pPr>
            <a:r>
              <a:rPr lang="en-US" dirty="0"/>
              <a:t> </a:t>
            </a:r>
          </a:p>
          <a:p>
            <a:pPr algn="l">
              <a:lnSpc>
                <a:spcPct val="110000"/>
              </a:lnSpc>
              <a:spcBef>
                <a:spcPts val="0"/>
              </a:spcBef>
            </a:pPr>
            <a:r>
              <a:rPr lang="en-US" dirty="0"/>
              <a:t>Option 1:  Decide that it’s not your problem, John will be okay. </a:t>
            </a:r>
          </a:p>
          <a:p>
            <a:pPr algn="l">
              <a:lnSpc>
                <a:spcPct val="110000"/>
              </a:lnSpc>
              <a:spcBef>
                <a:spcPts val="0"/>
              </a:spcBef>
            </a:pPr>
            <a:r>
              <a:rPr lang="en-US" dirty="0"/>
              <a:t>Option 2: Tell other groups to not talk to John because he is weird – even though he think he seems nice.</a:t>
            </a:r>
          </a:p>
          <a:p>
            <a:pPr algn="l">
              <a:lnSpc>
                <a:spcPct val="110000"/>
              </a:lnSpc>
              <a:spcBef>
                <a:spcPts val="0"/>
              </a:spcBef>
            </a:pPr>
            <a:r>
              <a:rPr lang="en-US" dirty="0"/>
              <a:t>Option 3: Even though some kids might make fun of you, invite John to be in your group </a:t>
            </a:r>
          </a:p>
          <a:p>
            <a:pPr algn="l">
              <a:lnSpc>
                <a:spcPct val="110000"/>
              </a:lnSpc>
              <a:spcBef>
                <a:spcPts val="0"/>
              </a:spcBef>
            </a:pPr>
            <a:r>
              <a:rPr lang="en-US" dirty="0"/>
              <a:t>Option 4: Suggest to your teacher to assign John to a group.  </a:t>
            </a:r>
          </a:p>
          <a:p>
            <a:pPr algn="l">
              <a:lnSpc>
                <a:spcPct val="110000"/>
              </a:lnSpc>
              <a:spcBef>
                <a:spcPts val="0"/>
              </a:spcBef>
            </a:pPr>
            <a:r>
              <a:rPr lang="en-US" dirty="0"/>
              <a:t>Option 5: Other</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Scenario 1: The New Kid</a:t>
            </a:r>
          </a:p>
        </p:txBody>
      </p:sp>
    </p:spTree>
    <p:extLst>
      <p:ext uri="{BB962C8B-B14F-4D97-AF65-F5344CB8AC3E}">
        <p14:creationId xmlns:p14="http://schemas.microsoft.com/office/powerpoint/2010/main" val="222978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1"/>
            <a:ext cx="11115902" cy="478696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dirty="0"/>
              <a:t>In science class, you see a student write something on a piece of paper and pass it to another student. When the student gets the note, they read it and write more down on the note. That student then passes it to a different student who reads it, laughs, writes something down, and passes it on again. Finally, someone passes the note to you. When you open the note, you see at the top of the note, “Reasons why Taylor shouldn’t be at this school,” with a list of hurtful comments written about Taylor, who is in science class with you. </a:t>
            </a:r>
          </a:p>
          <a:p>
            <a:pPr>
              <a:lnSpc>
                <a:spcPct val="120000"/>
              </a:lnSpc>
              <a:spcBef>
                <a:spcPts val="0"/>
              </a:spcBef>
            </a:pPr>
            <a:r>
              <a:rPr lang="en-US" dirty="0"/>
              <a:t> </a:t>
            </a:r>
          </a:p>
          <a:p>
            <a:pPr>
              <a:lnSpc>
                <a:spcPct val="120000"/>
              </a:lnSpc>
              <a:spcBef>
                <a:spcPts val="0"/>
              </a:spcBef>
            </a:pPr>
            <a:r>
              <a:rPr lang="en-US" b="1" dirty="0"/>
              <a:t>Which option would you choose?</a:t>
            </a:r>
          </a:p>
          <a:p>
            <a:pPr>
              <a:lnSpc>
                <a:spcPct val="120000"/>
              </a:lnSpc>
              <a:spcBef>
                <a:spcPts val="0"/>
              </a:spcBef>
            </a:pPr>
            <a:r>
              <a:rPr lang="en-US" dirty="0"/>
              <a:t> </a:t>
            </a:r>
          </a:p>
          <a:p>
            <a:pPr algn="l">
              <a:lnSpc>
                <a:spcPct val="120000"/>
              </a:lnSpc>
              <a:spcBef>
                <a:spcPts val="0"/>
              </a:spcBef>
            </a:pPr>
            <a:r>
              <a:rPr lang="en-US" dirty="0"/>
              <a:t>Option 1: Write something mean about Taylor and pass it to someone else.</a:t>
            </a:r>
          </a:p>
          <a:p>
            <a:pPr algn="l">
              <a:lnSpc>
                <a:spcPct val="120000"/>
              </a:lnSpc>
              <a:spcBef>
                <a:spcPts val="0"/>
              </a:spcBef>
            </a:pPr>
            <a:r>
              <a:rPr lang="en-US" dirty="0"/>
              <a:t>Option 2: Give the note to Taylor so she can read all the comments.</a:t>
            </a:r>
          </a:p>
          <a:p>
            <a:pPr algn="l">
              <a:lnSpc>
                <a:spcPct val="120000"/>
              </a:lnSpc>
              <a:spcBef>
                <a:spcPts val="0"/>
              </a:spcBef>
            </a:pPr>
            <a:r>
              <a:rPr lang="en-US" dirty="0"/>
              <a:t>Option 3: Tear up the note and throw it away. After class, say hi to Taylor and give her a compliment about her outfit. </a:t>
            </a:r>
          </a:p>
          <a:p>
            <a:pPr algn="l">
              <a:lnSpc>
                <a:spcPct val="120000"/>
              </a:lnSpc>
              <a:spcBef>
                <a:spcPts val="0"/>
              </a:spcBef>
            </a:pPr>
            <a:r>
              <a:rPr lang="en-US" dirty="0"/>
              <a:t>Option 4: After class, anonymously give the note to the teacher so they can address the issue.</a:t>
            </a:r>
          </a:p>
          <a:p>
            <a:pPr algn="l">
              <a:lnSpc>
                <a:spcPct val="120000"/>
              </a:lnSpc>
              <a:spcBef>
                <a:spcPts val="0"/>
              </a:spcBef>
            </a:pPr>
            <a:r>
              <a:rPr lang="en-US" dirty="0"/>
              <a:t>Option 5: Other</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Scenario 2: Note Passing Gone Wrong</a:t>
            </a:r>
          </a:p>
        </p:txBody>
      </p:sp>
    </p:spTree>
    <p:extLst>
      <p:ext uri="{BB962C8B-B14F-4D97-AF65-F5344CB8AC3E}">
        <p14:creationId xmlns:p14="http://schemas.microsoft.com/office/powerpoint/2010/main" val="285922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2"/>
            <a:ext cx="11115902" cy="478696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dirty="0"/>
              <a:t>You and your friends are sitting on the bus home after school one day. One of your friends Jesse is sitting in front of you alone. A younger student named Kris can’t find a seat to sit in and asks if it’s okay to sit next to Jesse. Jesse laughs and says, “This seat is full, why don’t you try sitting somewhere else.” Kris looks upset and walks away. You feel bad about what your friend Jesse said to Kris, but your friendship with Jesse means a lot. </a:t>
            </a:r>
          </a:p>
          <a:p>
            <a:pPr>
              <a:lnSpc>
                <a:spcPct val="120000"/>
              </a:lnSpc>
              <a:spcBef>
                <a:spcPts val="0"/>
              </a:spcBef>
            </a:pPr>
            <a:r>
              <a:rPr lang="en-US" dirty="0"/>
              <a:t> </a:t>
            </a:r>
          </a:p>
          <a:p>
            <a:pPr>
              <a:lnSpc>
                <a:spcPct val="120000"/>
              </a:lnSpc>
              <a:spcBef>
                <a:spcPts val="0"/>
              </a:spcBef>
            </a:pPr>
            <a:r>
              <a:rPr lang="en-US" b="1" dirty="0"/>
              <a:t>Which option would you choose?</a:t>
            </a:r>
          </a:p>
          <a:p>
            <a:pPr>
              <a:lnSpc>
                <a:spcPct val="120000"/>
              </a:lnSpc>
              <a:spcBef>
                <a:spcPts val="0"/>
              </a:spcBef>
            </a:pPr>
            <a:r>
              <a:rPr lang="en-US" dirty="0"/>
              <a:t> </a:t>
            </a:r>
          </a:p>
          <a:p>
            <a:pPr algn="l">
              <a:lnSpc>
                <a:spcPct val="120000"/>
              </a:lnSpc>
              <a:spcBef>
                <a:spcPts val="0"/>
              </a:spcBef>
            </a:pPr>
            <a:r>
              <a:rPr lang="en-US" dirty="0"/>
              <a:t>Option 1: Because your friendship with Jesse means a lot, laugh at what happened. </a:t>
            </a:r>
          </a:p>
          <a:p>
            <a:pPr algn="l">
              <a:lnSpc>
                <a:spcPct val="120000"/>
              </a:lnSpc>
              <a:spcBef>
                <a:spcPts val="0"/>
              </a:spcBef>
            </a:pPr>
            <a:r>
              <a:rPr lang="en-US" dirty="0"/>
              <a:t>Option 2: Don’t do anything, it probably won’t happen again. </a:t>
            </a:r>
          </a:p>
          <a:p>
            <a:pPr algn="l">
              <a:lnSpc>
                <a:spcPct val="120000"/>
              </a:lnSpc>
              <a:spcBef>
                <a:spcPts val="0"/>
              </a:spcBef>
            </a:pPr>
            <a:r>
              <a:rPr lang="en-US" dirty="0"/>
              <a:t>Option 3: Tell Jesse about a time when an older student wouldn’t let you sit with them and there weren’t any other seats open. </a:t>
            </a:r>
          </a:p>
          <a:p>
            <a:pPr algn="l">
              <a:lnSpc>
                <a:spcPct val="120000"/>
              </a:lnSpc>
              <a:spcBef>
                <a:spcPts val="0"/>
              </a:spcBef>
            </a:pPr>
            <a:r>
              <a:rPr lang="en-US" dirty="0"/>
              <a:t>Option 4: Tell Kris that they didn’t deserve what happened and it’s not their fault. Invite them to sit with you next time on the bus. </a:t>
            </a:r>
          </a:p>
          <a:p>
            <a:pPr algn="l">
              <a:lnSpc>
                <a:spcPct val="120000"/>
              </a:lnSpc>
              <a:spcBef>
                <a:spcPts val="0"/>
              </a:spcBef>
            </a:pPr>
            <a:r>
              <a:rPr lang="en-US" dirty="0"/>
              <a:t>Option 5: Other</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Scenario 3: The Bus Ride</a:t>
            </a:r>
          </a:p>
        </p:txBody>
      </p:sp>
    </p:spTree>
    <p:extLst>
      <p:ext uri="{BB962C8B-B14F-4D97-AF65-F5344CB8AC3E}">
        <p14:creationId xmlns:p14="http://schemas.microsoft.com/office/powerpoint/2010/main" val="418526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1"/>
            <a:ext cx="11115902" cy="4565264"/>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en-US" dirty="0"/>
              <a:t>During recess, you and your friend love to go on the swings. For the past week, whenever you start to swing, two older students come up to the swings and tell you to leave. You told an adult at school about what’s happened, but the adult told you to work it out, but that is really scary as the other kids are older and bigger.  You are told to tell an adult, but you did, and nothing has changed. </a:t>
            </a:r>
          </a:p>
          <a:p>
            <a:pPr>
              <a:lnSpc>
                <a:spcPct val="110000"/>
              </a:lnSpc>
              <a:spcBef>
                <a:spcPts val="0"/>
              </a:spcBef>
            </a:pPr>
            <a:r>
              <a:rPr lang="en-US" dirty="0"/>
              <a:t> </a:t>
            </a:r>
          </a:p>
          <a:p>
            <a:pPr>
              <a:lnSpc>
                <a:spcPct val="110000"/>
              </a:lnSpc>
              <a:spcBef>
                <a:spcPts val="0"/>
              </a:spcBef>
            </a:pPr>
            <a:r>
              <a:rPr lang="en-US" b="1" dirty="0"/>
              <a:t>Which option would you choose?</a:t>
            </a:r>
          </a:p>
          <a:p>
            <a:pPr>
              <a:lnSpc>
                <a:spcPct val="110000"/>
              </a:lnSpc>
              <a:spcBef>
                <a:spcPts val="0"/>
              </a:spcBef>
            </a:pPr>
            <a:r>
              <a:rPr lang="en-US" dirty="0"/>
              <a:t> </a:t>
            </a:r>
          </a:p>
          <a:p>
            <a:pPr algn="l">
              <a:lnSpc>
                <a:spcPct val="110000"/>
              </a:lnSpc>
              <a:spcBef>
                <a:spcPts val="0"/>
              </a:spcBef>
            </a:pPr>
            <a:r>
              <a:rPr lang="en-US" dirty="0"/>
              <a:t>Option 1: Wait it out to see if the bullying stops. Maybe the older students will find another activity to do at recess.</a:t>
            </a:r>
          </a:p>
          <a:p>
            <a:pPr algn="l">
              <a:lnSpc>
                <a:spcPct val="110000"/>
              </a:lnSpc>
              <a:spcBef>
                <a:spcPts val="0"/>
              </a:spcBef>
            </a:pPr>
            <a:r>
              <a:rPr lang="en-US" dirty="0"/>
              <a:t>Option 2: Go back to the same adult, sharing that nothing has changed and ask them if there is something else that can be done </a:t>
            </a:r>
          </a:p>
          <a:p>
            <a:pPr algn="l">
              <a:lnSpc>
                <a:spcPct val="110000"/>
              </a:lnSpc>
              <a:spcBef>
                <a:spcPts val="0"/>
              </a:spcBef>
            </a:pPr>
            <a:r>
              <a:rPr lang="en-US" dirty="0"/>
              <a:t>Option 3: Get your entire group of friends to gang up on the students pushing you off the swings.</a:t>
            </a:r>
          </a:p>
          <a:p>
            <a:pPr algn="l">
              <a:lnSpc>
                <a:spcPct val="110000"/>
              </a:lnSpc>
              <a:spcBef>
                <a:spcPts val="0"/>
              </a:spcBef>
            </a:pPr>
            <a:r>
              <a:rPr lang="en-US" dirty="0"/>
              <a:t>Option 4: Reach out to another trusted adult for help. </a:t>
            </a:r>
          </a:p>
          <a:p>
            <a:pPr algn="l">
              <a:lnSpc>
                <a:spcPct val="110000"/>
              </a:lnSpc>
              <a:spcBef>
                <a:spcPts val="0"/>
              </a:spcBef>
            </a:pPr>
            <a:r>
              <a:rPr lang="en-US" dirty="0"/>
              <a:t>Option 5: Other</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Scenario 4: Getting Help From Adults</a:t>
            </a:r>
          </a:p>
        </p:txBody>
      </p:sp>
    </p:spTree>
    <p:extLst>
      <p:ext uri="{BB962C8B-B14F-4D97-AF65-F5344CB8AC3E}">
        <p14:creationId xmlns:p14="http://schemas.microsoft.com/office/powerpoint/2010/main" val="85172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21892"/>
            <a:ext cx="11115902" cy="4678991"/>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3200" dirty="0"/>
              <a:t>You are playing your favorite computer game and receive a message from someone you go to school with, but who is not your friend. The message says, “Seriously, what makes you think you should be on this game, why do you even bother playing?” You’re not sure if the person is joking or sent the message to the wrong person, so you don’t say anything back and sign off. While you’re playing the game the next day, the same person sends you another message saying, “You’re the worst player. You should delete your account.” </a:t>
            </a:r>
          </a:p>
          <a:p>
            <a:pPr>
              <a:lnSpc>
                <a:spcPct val="120000"/>
              </a:lnSpc>
              <a:spcBef>
                <a:spcPts val="0"/>
              </a:spcBef>
            </a:pPr>
            <a:r>
              <a:rPr lang="en-US" sz="2900" dirty="0"/>
              <a:t> </a:t>
            </a:r>
          </a:p>
          <a:p>
            <a:pPr>
              <a:lnSpc>
                <a:spcPct val="120000"/>
              </a:lnSpc>
              <a:spcBef>
                <a:spcPts val="0"/>
              </a:spcBef>
            </a:pPr>
            <a:r>
              <a:rPr lang="en-US" sz="2900" b="1" dirty="0"/>
              <a:t>Which option would you choose?</a:t>
            </a:r>
          </a:p>
          <a:p>
            <a:pPr>
              <a:lnSpc>
                <a:spcPct val="120000"/>
              </a:lnSpc>
              <a:spcBef>
                <a:spcPts val="0"/>
              </a:spcBef>
            </a:pPr>
            <a:r>
              <a:rPr lang="en-US" sz="2900" dirty="0"/>
              <a:t> </a:t>
            </a:r>
          </a:p>
          <a:p>
            <a:pPr algn="l">
              <a:lnSpc>
                <a:spcPct val="120000"/>
              </a:lnSpc>
              <a:spcBef>
                <a:spcPts val="0"/>
              </a:spcBef>
            </a:pPr>
            <a:r>
              <a:rPr lang="en-US" sz="2900" dirty="0"/>
              <a:t>Option 1: Ignore the messages and hope that it stops </a:t>
            </a:r>
          </a:p>
          <a:p>
            <a:pPr algn="l">
              <a:lnSpc>
                <a:spcPct val="120000"/>
              </a:lnSpc>
              <a:spcBef>
                <a:spcPts val="0"/>
              </a:spcBef>
            </a:pPr>
            <a:r>
              <a:rPr lang="en-US" sz="2900" dirty="0"/>
              <a:t>Option 2: Respond to the message by saying, “You’re the one no one wants to play with. You’d better back off or else.” </a:t>
            </a:r>
          </a:p>
          <a:p>
            <a:pPr algn="l">
              <a:lnSpc>
                <a:spcPct val="120000"/>
              </a:lnSpc>
              <a:spcBef>
                <a:spcPts val="0"/>
              </a:spcBef>
            </a:pPr>
            <a:r>
              <a:rPr lang="en-US" sz="2900" dirty="0"/>
              <a:t>Option 3: Try to avoid the person at school</a:t>
            </a:r>
          </a:p>
          <a:p>
            <a:pPr algn="l">
              <a:lnSpc>
                <a:spcPct val="120000"/>
              </a:lnSpc>
              <a:spcBef>
                <a:spcPts val="0"/>
              </a:spcBef>
            </a:pPr>
            <a:r>
              <a:rPr lang="en-US" sz="2900" dirty="0"/>
              <a:t>Option 4: Block the person. Talk with your parents or a trusted adult to get their advice about how to </a:t>
            </a:r>
          </a:p>
          <a:p>
            <a:pPr algn="l">
              <a:lnSpc>
                <a:spcPct val="120000"/>
              </a:lnSpc>
              <a:spcBef>
                <a:spcPts val="0"/>
              </a:spcBef>
            </a:pPr>
            <a:r>
              <a:rPr lang="en-US" sz="2900" dirty="0"/>
              <a:t>handle the situation.</a:t>
            </a:r>
          </a:p>
          <a:p>
            <a:pPr algn="l">
              <a:lnSpc>
                <a:spcPct val="120000"/>
              </a:lnSpc>
              <a:spcBef>
                <a:spcPts val="0"/>
              </a:spcBef>
            </a:pPr>
            <a:r>
              <a:rPr lang="en-US" sz="2900" dirty="0"/>
              <a:t>Option 5: Other</a:t>
            </a:r>
            <a:endParaRPr lang="en-US" dirty="0"/>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Scenario 5: Being Cyberbullied</a:t>
            </a:r>
          </a:p>
        </p:txBody>
      </p:sp>
    </p:spTree>
    <p:extLst>
      <p:ext uri="{BB962C8B-B14F-4D97-AF65-F5344CB8AC3E}">
        <p14:creationId xmlns:p14="http://schemas.microsoft.com/office/powerpoint/2010/main" val="276573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6" name="Graphic 15">
            <a:extLst>
              <a:ext uri="{FF2B5EF4-FFF2-40B4-BE49-F238E27FC236}">
                <a16:creationId xmlns:a16="http://schemas.microsoft.com/office/drawing/2014/main" id="{87B1E56A-4820-42E9-83C6-02D68C9193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208659">
            <a:off x="321920" y="2661722"/>
            <a:ext cx="3714171" cy="3122056"/>
          </a:xfrm>
          <a:prstGeom prst="rect">
            <a:avLst/>
          </a:prstGeom>
        </p:spPr>
      </p:pic>
      <p:sp>
        <p:nvSpPr>
          <p:cNvPr id="11" name="Content Placeholder 2">
            <a:extLst>
              <a:ext uri="{FF2B5EF4-FFF2-40B4-BE49-F238E27FC236}">
                <a16:creationId xmlns:a16="http://schemas.microsoft.com/office/drawing/2014/main" id="{96CE8D6E-F7AF-1B43-8B8D-79BE087F3B8B}"/>
              </a:ext>
            </a:extLst>
          </p:cNvPr>
          <p:cNvSpPr txBox="1">
            <a:spLocks/>
          </p:cNvSpPr>
          <p:nvPr/>
        </p:nvSpPr>
        <p:spPr>
          <a:xfrm>
            <a:off x="4201390" y="1547996"/>
            <a:ext cx="7833989" cy="435133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en-US" altLang="en-US" sz="800" b="1" dirty="0"/>
          </a:p>
          <a:p>
            <a:pPr>
              <a:lnSpc>
                <a:spcPct val="80000"/>
              </a:lnSpc>
              <a:defRPr/>
            </a:pPr>
            <a:endParaRPr lang="en-US" altLang="en-US" sz="800" b="1" dirty="0"/>
          </a:p>
          <a:p>
            <a:pPr algn="l">
              <a:lnSpc>
                <a:spcPct val="80000"/>
              </a:lnSpc>
              <a:defRPr/>
            </a:pPr>
            <a:r>
              <a:rPr lang="en-US" altLang="en-US" sz="7200" b="1" dirty="0"/>
              <a:t>If you were being bullied, what would you want your peers to do to help out?</a:t>
            </a:r>
            <a:endParaRPr lang="en-US" altLang="en-US" sz="7200" dirty="0"/>
          </a:p>
        </p:txBody>
      </p:sp>
      <p:sp>
        <p:nvSpPr>
          <p:cNvPr id="10" name="Rectangle 9">
            <a:extLst>
              <a:ext uri="{FF2B5EF4-FFF2-40B4-BE49-F238E27FC236}">
                <a16:creationId xmlns:a16="http://schemas.microsoft.com/office/drawing/2014/main" id="{3C792C68-6A59-A94A-B5B2-F57907D7EB9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7F2A2DC-0CEF-2F41-977D-5C99606A07A5}"/>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Reflection Questions</a:t>
            </a:r>
          </a:p>
        </p:txBody>
      </p:sp>
    </p:spTree>
    <p:extLst>
      <p:ext uri="{BB962C8B-B14F-4D97-AF65-F5344CB8AC3E}">
        <p14:creationId xmlns:p14="http://schemas.microsoft.com/office/powerpoint/2010/main" val="202955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2" name="Graphic 11">
            <a:extLst>
              <a:ext uri="{FF2B5EF4-FFF2-40B4-BE49-F238E27FC236}">
                <a16:creationId xmlns:a16="http://schemas.microsoft.com/office/drawing/2014/main" id="{DC44C4E1-4DFD-4650-9A29-A425BC4F19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75790" y="2335570"/>
            <a:ext cx="3203221" cy="2891624"/>
          </a:xfrm>
          <a:prstGeom prst="rect">
            <a:avLst/>
          </a:prstGeom>
        </p:spPr>
      </p:pic>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432867" y="1460457"/>
            <a:ext cx="823918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pPr>
            <a:r>
              <a:rPr lang="en-US" altLang="en-US" sz="2600" dirty="0"/>
              <a:t>NEXT SESSION: Thursday, March 10</a:t>
            </a:r>
            <a:r>
              <a:rPr lang="en-US" altLang="en-US" sz="2600" baseline="30000" dirty="0"/>
              <a:t>th</a:t>
            </a:r>
            <a:r>
              <a:rPr lang="en-US" altLang="en-US" sz="2600" dirty="0"/>
              <a:t> at 2:30 pm CST</a:t>
            </a:r>
          </a:p>
          <a:p>
            <a:pPr eaLnBrk="1" hangingPunct="1">
              <a:lnSpc>
                <a:spcPct val="80000"/>
              </a:lnSpc>
              <a:buFont typeface="Arial" panose="020B0604020202020204" pitchFamily="34" charset="0"/>
              <a:buNone/>
            </a:pPr>
            <a:endParaRPr lang="en-US" altLang="en-US" sz="1000" dirty="0"/>
          </a:p>
          <a:p>
            <a:pPr eaLnBrk="1" hangingPunct="1">
              <a:lnSpc>
                <a:spcPct val="80000"/>
              </a:lnSpc>
              <a:buFont typeface="Arial" panose="020B0604020202020204" pitchFamily="34" charset="0"/>
              <a:buNone/>
            </a:pPr>
            <a:r>
              <a:rPr lang="en-US" altLang="en-US" sz="2600" dirty="0"/>
              <a:t>WHAT TO EXPECT: </a:t>
            </a:r>
          </a:p>
          <a:p>
            <a:pPr marL="457200" indent="-457200">
              <a:lnSpc>
                <a:spcPct val="80000"/>
              </a:lnSpc>
            </a:pPr>
            <a:r>
              <a:rPr lang="en-US" altLang="en-US" sz="2600" dirty="0"/>
              <a:t>Share stories from other kids &amp; teens involved in bullying prevention</a:t>
            </a:r>
          </a:p>
          <a:p>
            <a:pPr marL="457200" indent="-457200">
              <a:lnSpc>
                <a:spcPct val="80000"/>
              </a:lnSpc>
            </a:pPr>
            <a:r>
              <a:rPr lang="en-US" altLang="en-US" sz="2600" dirty="0"/>
              <a:t>Brainstorming Ideas – Thinking more about what we can do</a:t>
            </a:r>
          </a:p>
          <a:p>
            <a:pPr marL="457200" indent="-457200">
              <a:lnSpc>
                <a:spcPct val="80000"/>
              </a:lnSpc>
            </a:pPr>
            <a:endParaRPr lang="en-US" altLang="en-US" sz="1600" dirty="0"/>
          </a:p>
          <a:p>
            <a:pPr>
              <a:lnSpc>
                <a:spcPct val="80000"/>
              </a:lnSpc>
              <a:buNone/>
            </a:pPr>
            <a:r>
              <a:rPr lang="en-US" altLang="en-US" sz="2600" dirty="0"/>
              <a:t>REMINDERS:</a:t>
            </a:r>
          </a:p>
          <a:p>
            <a:pPr marL="457200" indent="-457200">
              <a:lnSpc>
                <a:spcPct val="80000"/>
              </a:lnSpc>
            </a:pPr>
            <a:r>
              <a:rPr lang="en-US" altLang="en-US" sz="2600" dirty="0"/>
              <a:t>This webinar will be archived and posted at </a:t>
            </a:r>
            <a:r>
              <a:rPr lang="en-US" altLang="en-US" sz="2600" dirty="0" err="1"/>
              <a:t>KidsTakeOnBullying.org</a:t>
            </a:r>
            <a:endParaRPr lang="en-US" altLang="en-US" sz="2600" dirty="0"/>
          </a:p>
          <a:p>
            <a:pPr marL="457200" indent="-457200">
              <a:lnSpc>
                <a:spcPct val="80000"/>
              </a:lnSpc>
            </a:pPr>
            <a:r>
              <a:rPr lang="en-US" altLang="en-US" sz="2600" dirty="0"/>
              <a:t>We will be available for the next 15 – 20 minutes if you have any questions!</a:t>
            </a:r>
          </a:p>
          <a:p>
            <a:pPr eaLnBrk="1" hangingPunct="1">
              <a:lnSpc>
                <a:spcPct val="80000"/>
              </a:lnSpc>
              <a:buFont typeface="Arial" panose="020B0604020202020204" pitchFamily="34" charset="0"/>
              <a:buNone/>
            </a:pPr>
            <a:endParaRPr lang="en-US" altLang="en-US" sz="2600" dirty="0"/>
          </a:p>
        </p:txBody>
      </p:sp>
      <p:sp>
        <p:nvSpPr>
          <p:cNvPr id="8" name="Rectangle 7">
            <a:extLst>
              <a:ext uri="{FF2B5EF4-FFF2-40B4-BE49-F238E27FC236}">
                <a16:creationId xmlns:a16="http://schemas.microsoft.com/office/drawing/2014/main" id="{427243BA-9A16-F74A-A0E8-EF5DF9750E08}"/>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1B31752-29B5-7C48-9546-60D1EEF3C88C}"/>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What To Expect Next Week</a:t>
            </a:r>
          </a:p>
        </p:txBody>
      </p:sp>
    </p:spTree>
    <p:extLst>
      <p:ext uri="{BB962C8B-B14F-4D97-AF65-F5344CB8AC3E}">
        <p14:creationId xmlns:p14="http://schemas.microsoft.com/office/powerpoint/2010/main" val="352920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183B99-4DDE-8E4A-967B-BD9D3B67946E}"/>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Title 1">
            <a:extLst>
              <a:ext uri="{FF2B5EF4-FFF2-40B4-BE49-F238E27FC236}">
                <a16:creationId xmlns:a16="http://schemas.microsoft.com/office/drawing/2014/main" id="{C198C18C-822A-7A4B-B12E-F9DC1F11B768}"/>
              </a:ext>
            </a:extLst>
          </p:cNvPr>
          <p:cNvSpPr txBox="1">
            <a:spLocks/>
          </p:cNvSpPr>
          <p:nvPr/>
        </p:nvSpPr>
        <p:spPr>
          <a:xfrm>
            <a:off x="1142568" y="193696"/>
            <a:ext cx="9906861" cy="8238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What will the webinar series include?</a:t>
            </a:r>
            <a:endParaRPr lang="en-US" altLang="en-US" sz="4800" b="1" dirty="0">
              <a:solidFill>
                <a:srgbClr val="FFFFFF"/>
              </a:solidFill>
              <a:latin typeface="+mn-lt"/>
            </a:endParaRPr>
          </a:p>
        </p:txBody>
      </p:sp>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368914" y="1460457"/>
            <a:ext cx="11454171"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pPr>
            <a:r>
              <a:rPr lang="en-US" altLang="en-US" sz="3200" dirty="0"/>
              <a:t>We will be meeting for 6 weeks, on Thursdays at 2:30 – 3:15 pm CST. Remaining dates include:</a:t>
            </a:r>
          </a:p>
          <a:p>
            <a:pPr eaLnBrk="1" hangingPunct="1">
              <a:lnSpc>
                <a:spcPct val="80000"/>
              </a:lnSpc>
              <a:buFont typeface="Arial" panose="020B0604020202020204" pitchFamily="34" charset="0"/>
              <a:buNone/>
            </a:pPr>
            <a:endParaRPr lang="en-US" altLang="en-US" sz="3200" dirty="0"/>
          </a:p>
          <a:p>
            <a:pPr eaLnBrk="1" hangingPunct="1">
              <a:lnSpc>
                <a:spcPct val="100000"/>
              </a:lnSpc>
              <a:buFont typeface="Arial" panose="020B0604020202020204" pitchFamily="34" charset="0"/>
              <a:buNone/>
            </a:pPr>
            <a:endParaRPr lang="en-US" altLang="en-US" dirty="0"/>
          </a:p>
          <a:p>
            <a:pPr lvl="1" indent="0">
              <a:lnSpc>
                <a:spcPct val="80000"/>
              </a:lnSpc>
              <a:buNone/>
            </a:pPr>
            <a:endParaRPr lang="en-US" altLang="en-US" sz="2800" dirty="0"/>
          </a:p>
          <a:p>
            <a:pPr marL="171450" indent="-171450" algn="ctr">
              <a:lnSpc>
                <a:spcPct val="80000"/>
              </a:lnSpc>
            </a:pPr>
            <a:endParaRPr lang="en-US" altLang="en-US" sz="1000" dirty="0"/>
          </a:p>
          <a:p>
            <a:pPr algn="ctr" eaLnBrk="1" hangingPunct="1">
              <a:lnSpc>
                <a:spcPct val="80000"/>
              </a:lnSpc>
              <a:buFont typeface="Arial" panose="020B0604020202020204" pitchFamily="34" charset="0"/>
              <a:buNone/>
            </a:pPr>
            <a:r>
              <a:rPr lang="en-US" altLang="en-US" dirty="0"/>
              <a:t>Note: We are skipping the week of March 14 – 18</a:t>
            </a:r>
            <a:r>
              <a:rPr lang="en-US" altLang="en-US" baseline="30000" dirty="0"/>
              <a:t>th</a:t>
            </a:r>
            <a:r>
              <a:rPr lang="en-US" altLang="en-US" dirty="0"/>
              <a:t> for Spring Break. </a:t>
            </a:r>
          </a:p>
          <a:p>
            <a:pPr algn="ctr" eaLnBrk="1" hangingPunct="1">
              <a:lnSpc>
                <a:spcPct val="80000"/>
              </a:lnSpc>
              <a:buFont typeface="Arial" panose="020B0604020202020204" pitchFamily="34" charset="0"/>
              <a:buNone/>
            </a:pPr>
            <a:r>
              <a:rPr lang="en-US" altLang="en-US" dirty="0"/>
              <a:t> </a:t>
            </a:r>
          </a:p>
          <a:p>
            <a:pPr algn="ctr" eaLnBrk="1" hangingPunct="1">
              <a:lnSpc>
                <a:spcPct val="80000"/>
              </a:lnSpc>
              <a:buFont typeface="Arial" panose="020B0604020202020204" pitchFamily="34" charset="0"/>
              <a:buNone/>
            </a:pPr>
            <a:r>
              <a:rPr lang="en-US" altLang="en-US" dirty="0"/>
              <a:t>Each session will be recorded &amp; available to watch if you aren’t able to make a session. These will be posted on </a:t>
            </a:r>
            <a:r>
              <a:rPr lang="en-US" altLang="en-US" dirty="0" err="1"/>
              <a:t>KidsTakeOnBullying.org</a:t>
            </a:r>
            <a:r>
              <a:rPr lang="en-US" altLang="en-US" dirty="0"/>
              <a:t> the following day. </a:t>
            </a:r>
          </a:p>
          <a:p>
            <a:pPr algn="ctr" eaLnBrk="1" hangingPunct="1">
              <a:lnSpc>
                <a:spcPct val="80000"/>
              </a:lnSpc>
              <a:buFont typeface="Arial" panose="020B0604020202020204" pitchFamily="34" charset="0"/>
              <a:buNone/>
            </a:pPr>
            <a:endParaRPr lang="en-US" altLang="en-US" sz="800" dirty="0"/>
          </a:p>
          <a:p>
            <a:pPr eaLnBrk="1" hangingPunct="1">
              <a:lnSpc>
                <a:spcPct val="80000"/>
              </a:lnSpc>
              <a:buFont typeface="Arial" panose="020B0604020202020204" pitchFamily="34" charset="0"/>
              <a:buNone/>
            </a:pPr>
            <a:endParaRPr lang="en-US" altLang="en-US" sz="2600" dirty="0"/>
          </a:p>
        </p:txBody>
      </p:sp>
      <p:sp>
        <p:nvSpPr>
          <p:cNvPr id="10" name="TextBox 9">
            <a:extLst>
              <a:ext uri="{FF2B5EF4-FFF2-40B4-BE49-F238E27FC236}">
                <a16:creationId xmlns:a16="http://schemas.microsoft.com/office/drawing/2014/main" id="{73B348C9-5B3F-C846-9434-8D8BCD870FFE}"/>
              </a:ext>
            </a:extLst>
          </p:cNvPr>
          <p:cNvSpPr txBox="1"/>
          <p:nvPr/>
        </p:nvSpPr>
        <p:spPr>
          <a:xfrm>
            <a:off x="2418695" y="2409599"/>
            <a:ext cx="3000664" cy="1661993"/>
          </a:xfrm>
          <a:prstGeom prst="rect">
            <a:avLst/>
          </a:prstGeom>
          <a:noFill/>
        </p:spPr>
        <p:txBody>
          <a:bodyPr wrap="square" rtlCol="0">
            <a:spAutoFit/>
          </a:bodyPr>
          <a:lstStyle/>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10</a:t>
            </a:r>
          </a:p>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24</a:t>
            </a:r>
          </a:p>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31</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3896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180434" y="1260453"/>
            <a:ext cx="8528091"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buFont typeface="Arial" panose="020B0604020202020204" pitchFamily="34" charset="0"/>
              <a:buNone/>
            </a:pPr>
            <a:endParaRPr lang="en-US" altLang="en-US" sz="1000" dirty="0"/>
          </a:p>
          <a:p>
            <a:pPr algn="ctr" eaLnBrk="1" hangingPunct="1">
              <a:lnSpc>
                <a:spcPct val="80000"/>
              </a:lnSpc>
              <a:buFont typeface="Arial" panose="020B0604020202020204" pitchFamily="34" charset="0"/>
              <a:buNone/>
            </a:pPr>
            <a:endParaRPr lang="en-US" altLang="en-US" sz="1000" dirty="0"/>
          </a:p>
          <a:p>
            <a:pPr eaLnBrk="1" hangingPunct="1">
              <a:lnSpc>
                <a:spcPct val="80000"/>
              </a:lnSpc>
              <a:buFont typeface="Arial" panose="020B0604020202020204" pitchFamily="34" charset="0"/>
              <a:buNone/>
            </a:pPr>
            <a:r>
              <a:rPr lang="en-US" altLang="en-US" sz="3200" dirty="0"/>
              <a:t>Each session will be 45 minutes and will feature:</a:t>
            </a:r>
          </a:p>
          <a:p>
            <a:pPr marL="457200" indent="-457200">
              <a:lnSpc>
                <a:spcPct val="80000"/>
              </a:lnSpc>
            </a:pPr>
            <a:r>
              <a:rPr lang="en-US" altLang="en-US" sz="3200" dirty="0"/>
              <a:t>Session welcome and ice breaker</a:t>
            </a:r>
          </a:p>
          <a:p>
            <a:pPr marL="457200" indent="-457200">
              <a:lnSpc>
                <a:spcPct val="80000"/>
              </a:lnSpc>
            </a:pPr>
            <a:r>
              <a:rPr lang="en-US" altLang="en-US" sz="3200" dirty="0"/>
              <a:t>Education </a:t>
            </a:r>
          </a:p>
          <a:p>
            <a:pPr marL="457200" indent="-457200">
              <a:lnSpc>
                <a:spcPct val="80000"/>
              </a:lnSpc>
            </a:pPr>
            <a:r>
              <a:rPr lang="en-US" altLang="en-US" sz="3200" dirty="0"/>
              <a:t>Interaction</a:t>
            </a:r>
          </a:p>
          <a:p>
            <a:pPr algn="ctr" eaLnBrk="1" hangingPunct="1">
              <a:lnSpc>
                <a:spcPct val="80000"/>
              </a:lnSpc>
              <a:buFont typeface="Arial" panose="020B0604020202020204" pitchFamily="34" charset="0"/>
              <a:buNone/>
            </a:pPr>
            <a:endParaRPr lang="en-US" altLang="en-US" sz="1000" dirty="0"/>
          </a:p>
          <a:p>
            <a:pPr algn="ctr" eaLnBrk="1" hangingPunct="1">
              <a:lnSpc>
                <a:spcPct val="80000"/>
              </a:lnSpc>
              <a:buFont typeface="Arial" panose="020B0604020202020204" pitchFamily="34" charset="0"/>
              <a:buNone/>
            </a:pPr>
            <a:r>
              <a:rPr lang="en-US" altLang="en-US" sz="3200" dirty="0"/>
              <a:t>At the end of each session, we will stay on the webinar to answer any specific questions you have or topics you want to talk about! This portion will NOT be recorded or shared.</a:t>
            </a:r>
          </a:p>
          <a:p>
            <a:pPr eaLnBrk="1" hangingPunct="1">
              <a:lnSpc>
                <a:spcPct val="80000"/>
              </a:lnSpc>
              <a:buFont typeface="Arial" panose="020B0604020202020204" pitchFamily="34" charset="0"/>
              <a:buNone/>
            </a:pPr>
            <a:endParaRPr lang="en-US" altLang="en-US" sz="2600" dirty="0"/>
          </a:p>
        </p:txBody>
      </p:sp>
      <p:pic>
        <p:nvPicPr>
          <p:cNvPr id="8" name="Graphic 7">
            <a:extLst>
              <a:ext uri="{FF2B5EF4-FFF2-40B4-BE49-F238E27FC236}">
                <a16:creationId xmlns:a16="http://schemas.microsoft.com/office/drawing/2014/main" id="{7CFCA1AA-DDAD-B04D-81A0-EFD2BA41C5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949819">
            <a:off x="8155434" y="1898628"/>
            <a:ext cx="3741280" cy="3377342"/>
          </a:xfrm>
          <a:prstGeom prst="rect">
            <a:avLst/>
          </a:prstGeom>
        </p:spPr>
      </p:pic>
      <p:sp>
        <p:nvSpPr>
          <p:cNvPr id="9" name="Rectangle 8">
            <a:extLst>
              <a:ext uri="{FF2B5EF4-FFF2-40B4-BE49-F238E27FC236}">
                <a16:creationId xmlns:a16="http://schemas.microsoft.com/office/drawing/2014/main" id="{86D67703-AB0F-1648-95D4-8D8B2962D417}"/>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3EEFA5F0-8223-B649-B53A-DF12A83FA1AA}"/>
              </a:ext>
            </a:extLst>
          </p:cNvPr>
          <p:cNvSpPr txBox="1">
            <a:spLocks/>
          </p:cNvSpPr>
          <p:nvPr/>
        </p:nvSpPr>
        <p:spPr>
          <a:xfrm>
            <a:off x="1153202" y="322173"/>
            <a:ext cx="9885596" cy="8238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What will the webinar series include?</a:t>
            </a:r>
            <a:endParaRPr lang="en-US" altLang="en-US" sz="4800" b="1" dirty="0">
              <a:solidFill>
                <a:srgbClr val="FFFFFF"/>
              </a:solidFill>
              <a:latin typeface="+mn-lt"/>
            </a:endParaRPr>
          </a:p>
        </p:txBody>
      </p:sp>
    </p:spTree>
    <p:extLst>
      <p:ext uri="{BB962C8B-B14F-4D97-AF65-F5344CB8AC3E}">
        <p14:creationId xmlns:p14="http://schemas.microsoft.com/office/powerpoint/2010/main" val="283446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3" name="Content Placeholder 2">
            <a:extLst>
              <a:ext uri="{FF2B5EF4-FFF2-40B4-BE49-F238E27FC236}">
                <a16:creationId xmlns:a16="http://schemas.microsoft.com/office/drawing/2014/main" id="{9E5C5CC5-DE5A-5D4E-83B3-38DD6D601309}"/>
              </a:ext>
            </a:extLst>
          </p:cNvPr>
          <p:cNvSpPr txBox="1">
            <a:spLocks/>
          </p:cNvSpPr>
          <p:nvPr/>
        </p:nvSpPr>
        <p:spPr bwMode="auto">
          <a:xfrm>
            <a:off x="1873642" y="1780943"/>
            <a:ext cx="8444716" cy="3296113"/>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None/>
              <a:defRPr/>
            </a:pPr>
            <a:r>
              <a:rPr lang="en-US" altLang="en-US" sz="4000" dirty="0"/>
              <a:t>1) If you are participating as a school, what is your school mascot?</a:t>
            </a:r>
          </a:p>
          <a:p>
            <a:pPr eaLnBrk="1" hangingPunct="1">
              <a:lnSpc>
                <a:spcPct val="80000"/>
              </a:lnSpc>
              <a:buNone/>
              <a:defRPr/>
            </a:pPr>
            <a:endParaRPr lang="en-US" altLang="en-US" sz="4000" dirty="0"/>
          </a:p>
          <a:p>
            <a:pPr eaLnBrk="1" hangingPunct="1">
              <a:lnSpc>
                <a:spcPct val="80000"/>
              </a:lnSpc>
              <a:buNone/>
              <a:defRPr/>
            </a:pPr>
            <a:r>
              <a:rPr lang="en-US" altLang="en-US" sz="4000" dirty="0"/>
              <a:t>2) If you’ve attended a session so far, what has been your favorite part?</a:t>
            </a:r>
          </a:p>
        </p:txBody>
      </p:sp>
      <p:sp>
        <p:nvSpPr>
          <p:cNvPr id="8" name="Rectangle 7">
            <a:extLst>
              <a:ext uri="{FF2B5EF4-FFF2-40B4-BE49-F238E27FC236}">
                <a16:creationId xmlns:a16="http://schemas.microsoft.com/office/drawing/2014/main" id="{2DE14975-DDE1-6C40-91D4-1437F1F6B311}"/>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01FA286-9F9A-A04B-B4D2-1972364AFE5D}"/>
              </a:ext>
            </a:extLst>
          </p:cNvPr>
          <p:cNvSpPr txBox="1">
            <a:spLocks/>
          </p:cNvSpPr>
          <p:nvPr/>
        </p:nvSpPr>
        <p:spPr>
          <a:xfrm>
            <a:off x="2152650" y="206946"/>
            <a:ext cx="7886700" cy="8238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Get To Know You!</a:t>
            </a:r>
            <a:endParaRPr lang="en-US" altLang="en-US" sz="4800" b="1" dirty="0">
              <a:solidFill>
                <a:srgbClr val="FFFFFF"/>
              </a:solidFill>
              <a:latin typeface="+mn-lt"/>
            </a:endParaRPr>
          </a:p>
        </p:txBody>
      </p:sp>
    </p:spTree>
    <p:extLst>
      <p:ext uri="{BB962C8B-B14F-4D97-AF65-F5344CB8AC3E}">
        <p14:creationId xmlns:p14="http://schemas.microsoft.com/office/powerpoint/2010/main" val="71900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AD74F75B-8EC6-024A-A554-6C7A65FBDD78}"/>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206AAB9-DD91-5742-9681-DB2C139BBB48}"/>
              </a:ext>
            </a:extLst>
          </p:cNvPr>
          <p:cNvSpPr txBox="1">
            <a:spLocks/>
          </p:cNvSpPr>
          <p:nvPr/>
        </p:nvSpPr>
        <p:spPr>
          <a:xfrm>
            <a:off x="962923" y="144279"/>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Being There</a:t>
            </a:r>
          </a:p>
        </p:txBody>
      </p:sp>
      <p:sp>
        <p:nvSpPr>
          <p:cNvPr id="9" name="TextBox 8">
            <a:extLst>
              <a:ext uri="{FF2B5EF4-FFF2-40B4-BE49-F238E27FC236}">
                <a16:creationId xmlns:a16="http://schemas.microsoft.com/office/drawing/2014/main" id="{48425E43-DCEF-014C-9F40-4C0DE324F1B1}"/>
              </a:ext>
            </a:extLst>
          </p:cNvPr>
          <p:cNvSpPr txBox="1"/>
          <p:nvPr/>
        </p:nvSpPr>
        <p:spPr>
          <a:xfrm>
            <a:off x="1410825" y="1470074"/>
            <a:ext cx="9144000" cy="4493538"/>
          </a:xfrm>
          <a:prstGeom prst="rect">
            <a:avLst/>
          </a:prstGeom>
          <a:noFill/>
        </p:spPr>
        <p:txBody>
          <a:bodyPr wrap="square">
            <a:spAutoFit/>
          </a:bodyPr>
          <a:lstStyle/>
          <a:p>
            <a:pPr algn="ctr"/>
            <a:r>
              <a:rPr lang="en-US" sz="2000" dirty="0"/>
              <a:t>Think about what it means to feel all alone, to believe that no one cares, to think that there is no way to change what is happening when you are experiencing bullying.</a:t>
            </a:r>
          </a:p>
          <a:p>
            <a:pPr algn="ctr"/>
            <a:endParaRPr lang="en-US" sz="200" dirty="0"/>
          </a:p>
          <a:p>
            <a:pPr algn="ctr"/>
            <a:endParaRPr lang="en-US" sz="200" dirty="0"/>
          </a:p>
          <a:p>
            <a:pPr algn="ctr"/>
            <a:endParaRPr lang="en-US" sz="200" dirty="0"/>
          </a:p>
          <a:p>
            <a:pPr algn="ctr"/>
            <a:r>
              <a:rPr lang="en-US" sz="2000" i="1" dirty="0"/>
              <a:t>That's a lonely place to be.</a:t>
            </a:r>
          </a:p>
          <a:p>
            <a:endParaRPr lang="en-US" sz="2000" dirty="0"/>
          </a:p>
          <a:p>
            <a:pPr algn="ctr"/>
            <a:r>
              <a:rPr lang="en-US" sz="2000" dirty="0"/>
              <a:t>Imagine how all that can be different. Imagine during those times when you feel broken, that someone is there for you.</a:t>
            </a:r>
          </a:p>
          <a:p>
            <a:pPr algn="ctr"/>
            <a:endParaRPr lang="en-US" sz="200" dirty="0"/>
          </a:p>
          <a:p>
            <a:pPr algn="ctr"/>
            <a:endParaRPr lang="en-US" sz="200" dirty="0"/>
          </a:p>
          <a:p>
            <a:pPr algn="ctr"/>
            <a:endParaRPr lang="en-US" sz="200" dirty="0"/>
          </a:p>
          <a:p>
            <a:pPr algn="ctr"/>
            <a:r>
              <a:rPr lang="en-US" sz="2000" i="1" dirty="0"/>
              <a:t>They talk to you, they tell you that it will be ok, that you matter.</a:t>
            </a:r>
          </a:p>
          <a:p>
            <a:pPr algn="ctr"/>
            <a:endParaRPr lang="en-US" sz="2000" dirty="0"/>
          </a:p>
          <a:p>
            <a:pPr algn="just">
              <a:defRPr/>
            </a:pPr>
            <a:r>
              <a:rPr lang="en-US" dirty="0">
                <a:latin typeface="+mn-lt"/>
              </a:rPr>
              <a:t>=====================================================================</a:t>
            </a:r>
          </a:p>
          <a:p>
            <a:pPr algn="just">
              <a:defRPr/>
            </a:pPr>
            <a:endParaRPr lang="en-US" sz="400" dirty="0">
              <a:latin typeface="+mn-lt"/>
            </a:endParaRPr>
          </a:p>
          <a:p>
            <a:pPr algn="just">
              <a:defRPr/>
            </a:pPr>
            <a:endParaRPr lang="en-US" sz="400" dirty="0">
              <a:latin typeface="+mn-lt"/>
            </a:endParaRPr>
          </a:p>
          <a:p>
            <a:pPr algn="just">
              <a:defRPr/>
            </a:pPr>
            <a:endParaRPr lang="en-US" sz="400" dirty="0">
              <a:latin typeface="+mn-lt"/>
            </a:endParaRPr>
          </a:p>
          <a:p>
            <a:pPr algn="ctr">
              <a:defRPr/>
            </a:pPr>
            <a:r>
              <a:rPr lang="en-US" sz="2800" b="1" dirty="0"/>
              <a:t>Your support is meaningful. </a:t>
            </a:r>
          </a:p>
          <a:p>
            <a:pPr algn="ctr">
              <a:defRPr/>
            </a:pPr>
            <a:r>
              <a:rPr lang="en-US" sz="2800" b="1" dirty="0"/>
              <a:t>It can take someone from feeling hopeless </a:t>
            </a:r>
            <a:br>
              <a:rPr lang="en-US" sz="2800" b="1" dirty="0"/>
            </a:br>
            <a:r>
              <a:rPr lang="en-US" sz="2800" b="1" dirty="0"/>
              <a:t>to feeling valued and respected.</a:t>
            </a:r>
            <a:endParaRPr lang="en-US" sz="2800" b="1" dirty="0">
              <a:latin typeface="+mn-lt"/>
            </a:endParaRPr>
          </a:p>
        </p:txBody>
      </p:sp>
    </p:spTree>
    <p:extLst>
      <p:ext uri="{BB962C8B-B14F-4D97-AF65-F5344CB8AC3E}">
        <p14:creationId xmlns:p14="http://schemas.microsoft.com/office/powerpoint/2010/main" val="382953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AD74F75B-8EC6-024A-A554-6C7A65FBDD78}"/>
              </a:ext>
            </a:extLst>
          </p:cNvPr>
          <p:cNvSpPr/>
          <p:nvPr/>
        </p:nvSpPr>
        <p:spPr>
          <a:xfrm>
            <a:off x="-23150" y="0"/>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206AAB9-DD91-5742-9681-DB2C139BBB48}"/>
              </a:ext>
            </a:extLst>
          </p:cNvPr>
          <p:cNvSpPr txBox="1">
            <a:spLocks/>
          </p:cNvSpPr>
          <p:nvPr/>
        </p:nvSpPr>
        <p:spPr>
          <a:xfrm>
            <a:off x="1043258" y="0"/>
            <a:ext cx="10039804" cy="128311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Being There</a:t>
            </a:r>
          </a:p>
          <a:p>
            <a:r>
              <a:rPr lang="en-US" altLang="en-US" sz="5400" b="1" dirty="0">
                <a:latin typeface="+mn-lt"/>
                <a:cs typeface="Times New Roman" panose="02020603050405020304" pitchFamily="18" charset="0"/>
              </a:rPr>
              <a:t>- </a:t>
            </a:r>
            <a:r>
              <a:rPr lang="en-US" altLang="en-US" sz="5400" b="1" i="1" dirty="0">
                <a:latin typeface="+mn-lt"/>
                <a:cs typeface="Times New Roman" panose="02020603050405020304" pitchFamily="18" charset="0"/>
              </a:rPr>
              <a:t>Ideas - </a:t>
            </a:r>
            <a:endParaRPr lang="en-US" altLang="en-US" sz="5400" b="1" dirty="0">
              <a:latin typeface="+mn-lt"/>
              <a:cs typeface="Times New Roman" panose="02020603050405020304" pitchFamily="18" charset="0"/>
            </a:endParaRPr>
          </a:p>
        </p:txBody>
      </p:sp>
      <p:sp>
        <p:nvSpPr>
          <p:cNvPr id="9" name="TextBox 8">
            <a:extLst>
              <a:ext uri="{FF2B5EF4-FFF2-40B4-BE49-F238E27FC236}">
                <a16:creationId xmlns:a16="http://schemas.microsoft.com/office/drawing/2014/main" id="{9932B04B-EE89-6247-9321-B592FFE39148}"/>
              </a:ext>
            </a:extLst>
          </p:cNvPr>
          <p:cNvSpPr txBox="1"/>
          <p:nvPr/>
        </p:nvSpPr>
        <p:spPr>
          <a:xfrm>
            <a:off x="320499" y="1890889"/>
            <a:ext cx="8371945" cy="4062651"/>
          </a:xfrm>
          <a:prstGeom prst="rect">
            <a:avLst/>
          </a:prstGeom>
          <a:noFill/>
        </p:spPr>
        <p:txBody>
          <a:bodyPr wrap="square">
            <a:spAutoFit/>
          </a:bodyPr>
          <a:lstStyle/>
          <a:p>
            <a:pPr marL="285750" indent="-285750">
              <a:buFont typeface="Arial" panose="020B0604020202020204" pitchFamily="34" charset="0"/>
              <a:buChar char="•"/>
            </a:pPr>
            <a:r>
              <a:rPr lang="en-US" sz="2000" dirty="0"/>
              <a:t>When you see something, do something!</a:t>
            </a:r>
          </a:p>
          <a:p>
            <a:endParaRPr lang="en-US" sz="2000" dirty="0"/>
          </a:p>
          <a:p>
            <a:pPr marL="285750" indent="-285750">
              <a:buFont typeface="Arial" panose="020B0604020202020204" pitchFamily="34" charset="0"/>
              <a:buChar char="•"/>
            </a:pPr>
            <a:r>
              <a:rPr lang="en-US" sz="2000" dirty="0"/>
              <a:t>Don’t focus on fixing the problem; focus on how you be supportive.</a:t>
            </a:r>
          </a:p>
          <a:p>
            <a:endParaRPr lang="en-US" sz="2000" dirty="0"/>
          </a:p>
          <a:p>
            <a:pPr marL="285750" indent="-285750">
              <a:buFont typeface="Arial" panose="020B0604020202020204" pitchFamily="34" charset="0"/>
              <a:buChar char="•"/>
            </a:pPr>
            <a:r>
              <a:rPr lang="en-US" sz="2000" dirty="0"/>
              <a:t>Show that you’re listening by allowing them to talk more than you.</a:t>
            </a:r>
          </a:p>
          <a:p>
            <a:endParaRPr lang="en-US" sz="2000" dirty="0"/>
          </a:p>
          <a:p>
            <a:pPr marL="285750" indent="-285750">
              <a:buFont typeface="Arial" panose="020B0604020202020204" pitchFamily="34" charset="0"/>
              <a:buChar char="•"/>
            </a:pPr>
            <a:r>
              <a:rPr lang="en-US" sz="2000" dirty="0"/>
              <a:t>Help them think through how they can tell their parents, and what to do if that doesn’t help.</a:t>
            </a:r>
          </a:p>
          <a:p>
            <a:endParaRPr lang="en-US" sz="2000" dirty="0"/>
          </a:p>
          <a:p>
            <a:pPr marL="285750" indent="-285750">
              <a:buFont typeface="Arial" panose="020B0604020202020204" pitchFamily="34" charset="0"/>
              <a:buChar char="•"/>
            </a:pPr>
            <a:r>
              <a:rPr lang="en-US" sz="2000" dirty="0"/>
              <a:t>Let them know that they can talk with you anytime.</a:t>
            </a:r>
          </a:p>
          <a:p>
            <a:endParaRPr lang="en-US" sz="2000" dirty="0"/>
          </a:p>
          <a:p>
            <a:pPr marL="285750" indent="-285750">
              <a:buFont typeface="Arial" panose="020B0604020202020204" pitchFamily="34" charset="0"/>
              <a:buChar char="•"/>
            </a:pPr>
            <a:r>
              <a:rPr lang="en-US" sz="2000" dirty="0"/>
              <a:t>Never judge or blame them!</a:t>
            </a:r>
          </a:p>
          <a:p>
            <a:pPr algn="just">
              <a:defRPr/>
            </a:pPr>
            <a:endParaRPr lang="en-US" b="1" dirty="0">
              <a:latin typeface="+mn-lt"/>
            </a:endParaRPr>
          </a:p>
        </p:txBody>
      </p:sp>
    </p:spTree>
    <p:extLst>
      <p:ext uri="{BB962C8B-B14F-4D97-AF65-F5344CB8AC3E}">
        <p14:creationId xmlns:p14="http://schemas.microsoft.com/office/powerpoint/2010/main" val="255773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pic>
        <p:nvPicPr>
          <p:cNvPr id="10" name="Graphic 9">
            <a:extLst>
              <a:ext uri="{FF2B5EF4-FFF2-40B4-BE49-F238E27FC236}">
                <a16:creationId xmlns:a16="http://schemas.microsoft.com/office/drawing/2014/main" id="{FB253DDB-393A-4883-97DC-CCFE6645D0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290947">
            <a:off x="9217742" y="2378724"/>
            <a:ext cx="2569501" cy="3239806"/>
          </a:xfrm>
          <a:prstGeom prst="rect">
            <a:avLst/>
          </a:prstGeom>
        </p:spPr>
      </p:pic>
      <p:sp>
        <p:nvSpPr>
          <p:cNvPr id="11" name="Content Placeholder 2">
            <a:extLst>
              <a:ext uri="{FF2B5EF4-FFF2-40B4-BE49-F238E27FC236}">
                <a16:creationId xmlns:a16="http://schemas.microsoft.com/office/drawing/2014/main" id="{D7A2DF36-3AD8-1144-A8B3-ECCB88CCD5AD}"/>
              </a:ext>
            </a:extLst>
          </p:cNvPr>
          <p:cNvSpPr txBox="1">
            <a:spLocks/>
          </p:cNvSpPr>
          <p:nvPr/>
        </p:nvSpPr>
        <p:spPr>
          <a:xfrm>
            <a:off x="287415" y="1601971"/>
            <a:ext cx="8588375" cy="42433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en-US" altLang="en-US" dirty="0"/>
          </a:p>
        </p:txBody>
      </p:sp>
      <p:sp>
        <p:nvSpPr>
          <p:cNvPr id="8" name="Rectangle 7">
            <a:extLst>
              <a:ext uri="{FF2B5EF4-FFF2-40B4-BE49-F238E27FC236}">
                <a16:creationId xmlns:a16="http://schemas.microsoft.com/office/drawing/2014/main" id="{6763123F-0C82-FF46-AF61-7E45A318DFF0}"/>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445AB294-1D08-114F-ADBF-453C66667A55}"/>
              </a:ext>
            </a:extLst>
          </p:cNvPr>
          <p:cNvSpPr txBox="1">
            <a:spLocks/>
          </p:cNvSpPr>
          <p:nvPr/>
        </p:nvSpPr>
        <p:spPr>
          <a:xfrm>
            <a:off x="1064523" y="144279"/>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Build Them Up</a:t>
            </a:r>
          </a:p>
        </p:txBody>
      </p:sp>
      <p:sp>
        <p:nvSpPr>
          <p:cNvPr id="9" name="TextBox 8">
            <a:extLst>
              <a:ext uri="{FF2B5EF4-FFF2-40B4-BE49-F238E27FC236}">
                <a16:creationId xmlns:a16="http://schemas.microsoft.com/office/drawing/2014/main" id="{025DA2D6-0EF9-8840-8A6E-C6F7A63C5A19}"/>
              </a:ext>
            </a:extLst>
          </p:cNvPr>
          <p:cNvSpPr txBox="1"/>
          <p:nvPr/>
        </p:nvSpPr>
        <p:spPr>
          <a:xfrm>
            <a:off x="410810" y="1834445"/>
            <a:ext cx="8091488" cy="4555093"/>
          </a:xfrm>
          <a:prstGeom prst="rect">
            <a:avLst/>
          </a:prstGeom>
          <a:noFill/>
        </p:spPr>
        <p:txBody>
          <a:bodyPr wrap="square">
            <a:spAutoFit/>
          </a:bodyPr>
          <a:lstStyle/>
          <a:p>
            <a:pPr algn="ctr">
              <a:defRPr/>
            </a:pPr>
            <a:r>
              <a:rPr lang="en-US" sz="2000" b="1" dirty="0"/>
              <a:t>Bullying so often tears people down, but you can help build them back up.</a:t>
            </a:r>
          </a:p>
          <a:p>
            <a:pPr algn="ctr">
              <a:defRPr/>
            </a:pPr>
            <a:endParaRPr lang="en-US" dirty="0">
              <a:latin typeface="+mn-lt"/>
            </a:endParaRPr>
          </a:p>
          <a:p>
            <a:pPr algn="ctr">
              <a:defRPr/>
            </a:pPr>
            <a:endParaRPr lang="en-US" sz="1200" dirty="0">
              <a:latin typeface="+mn-lt"/>
            </a:endParaRPr>
          </a:p>
          <a:p>
            <a:pPr algn="just">
              <a:defRPr/>
            </a:pPr>
            <a:r>
              <a:rPr lang="en-US" sz="2000" dirty="0">
                <a:latin typeface="+mn-lt"/>
              </a:rPr>
              <a:t>Building someone up is about:</a:t>
            </a:r>
          </a:p>
          <a:p>
            <a:pPr marL="285750" indent="-285750">
              <a:buFont typeface="Arial" panose="020B0604020202020204" pitchFamily="34" charset="0"/>
              <a:buChar char="•"/>
            </a:pPr>
            <a:r>
              <a:rPr lang="en-US" sz="2000" dirty="0"/>
              <a:t>Letting them know that someone is there to help.</a:t>
            </a:r>
          </a:p>
          <a:p>
            <a:pPr marL="285750" indent="-285750">
              <a:buFont typeface="Arial" panose="020B0604020202020204" pitchFamily="34" charset="0"/>
              <a:buChar char="•"/>
            </a:pPr>
            <a:r>
              <a:rPr lang="en-US" sz="2000" dirty="0"/>
              <a:t>Helping them get back their confidence.</a:t>
            </a:r>
          </a:p>
          <a:p>
            <a:pPr marL="285750" indent="-285750">
              <a:buFont typeface="Arial" panose="020B0604020202020204" pitchFamily="34" charset="0"/>
              <a:buChar char="•"/>
            </a:pPr>
            <a:r>
              <a:rPr lang="en-US" sz="2000" dirty="0"/>
              <a:t>Encouraging them that they are ok just the way they are.</a:t>
            </a:r>
          </a:p>
          <a:p>
            <a:pPr marL="285750" indent="-285750">
              <a:buFont typeface="Arial" panose="020B0604020202020204" pitchFamily="34" charset="0"/>
              <a:buChar char="•"/>
            </a:pPr>
            <a:r>
              <a:rPr lang="en-US" sz="2000" dirty="0"/>
              <a:t>Letting them know that they are important.</a:t>
            </a:r>
          </a:p>
          <a:p>
            <a:pPr marL="285750" indent="-285750">
              <a:buFont typeface="Arial" panose="020B0604020202020204" pitchFamily="34" charset="0"/>
              <a:buChar char="•"/>
            </a:pPr>
            <a:endParaRPr lang="en-US" dirty="0"/>
          </a:p>
          <a:p>
            <a:endParaRPr lang="en-US" sz="1400" dirty="0"/>
          </a:p>
          <a:p>
            <a:r>
              <a:rPr lang="en-US" sz="2000" dirty="0"/>
              <a:t>==============================================================</a:t>
            </a:r>
          </a:p>
          <a:p>
            <a:pPr algn="ctr">
              <a:defRPr/>
            </a:pPr>
            <a:r>
              <a:rPr lang="en-US" sz="2000" dirty="0"/>
              <a:t>Building someone up doesn’t always have to involve compliments, or even words. Letting someone know that they are not alone is one of the most effective interventions, according to those who have been bullied.</a:t>
            </a:r>
            <a:endParaRPr lang="en-US" sz="2000" b="1" dirty="0"/>
          </a:p>
          <a:p>
            <a:pPr marL="285750" indent="-285750" algn="just">
              <a:buFont typeface="Arial" panose="020B0604020202020204" pitchFamily="34" charset="0"/>
              <a:buChar char="•"/>
              <a:defRPr/>
            </a:pPr>
            <a:endParaRPr lang="en-US" dirty="0">
              <a:latin typeface="+mn-lt"/>
            </a:endParaRPr>
          </a:p>
        </p:txBody>
      </p:sp>
    </p:spTree>
    <p:extLst>
      <p:ext uri="{BB962C8B-B14F-4D97-AF65-F5344CB8AC3E}">
        <p14:creationId xmlns:p14="http://schemas.microsoft.com/office/powerpoint/2010/main" val="176916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pic>
        <p:nvPicPr>
          <p:cNvPr id="10" name="Graphic 9">
            <a:extLst>
              <a:ext uri="{FF2B5EF4-FFF2-40B4-BE49-F238E27FC236}">
                <a16:creationId xmlns:a16="http://schemas.microsoft.com/office/drawing/2014/main" id="{FB253DDB-393A-4883-97DC-CCFE6645D0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290947">
            <a:off x="9217742" y="2378724"/>
            <a:ext cx="2569501" cy="3239806"/>
          </a:xfrm>
          <a:prstGeom prst="rect">
            <a:avLst/>
          </a:prstGeom>
        </p:spPr>
      </p:pic>
      <p:sp>
        <p:nvSpPr>
          <p:cNvPr id="11" name="Content Placeholder 2">
            <a:extLst>
              <a:ext uri="{FF2B5EF4-FFF2-40B4-BE49-F238E27FC236}">
                <a16:creationId xmlns:a16="http://schemas.microsoft.com/office/drawing/2014/main" id="{D7A2DF36-3AD8-1144-A8B3-ECCB88CCD5AD}"/>
              </a:ext>
            </a:extLst>
          </p:cNvPr>
          <p:cNvSpPr txBox="1">
            <a:spLocks/>
          </p:cNvSpPr>
          <p:nvPr/>
        </p:nvSpPr>
        <p:spPr>
          <a:xfrm>
            <a:off x="287415" y="1601971"/>
            <a:ext cx="8588375" cy="42433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en-US" altLang="en-US" dirty="0"/>
          </a:p>
        </p:txBody>
      </p:sp>
      <p:sp>
        <p:nvSpPr>
          <p:cNvPr id="8" name="Rectangle 7">
            <a:extLst>
              <a:ext uri="{FF2B5EF4-FFF2-40B4-BE49-F238E27FC236}">
                <a16:creationId xmlns:a16="http://schemas.microsoft.com/office/drawing/2014/main" id="{6763123F-0C82-FF46-AF61-7E45A318DFF0}"/>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445AB294-1D08-114F-ADBF-453C66667A55}"/>
              </a:ext>
            </a:extLst>
          </p:cNvPr>
          <p:cNvSpPr txBox="1">
            <a:spLocks/>
          </p:cNvSpPr>
          <p:nvPr/>
        </p:nvSpPr>
        <p:spPr>
          <a:xfrm>
            <a:off x="1076098" y="0"/>
            <a:ext cx="10039804" cy="12694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b="1" dirty="0">
                <a:latin typeface="+mn-lt"/>
                <a:cs typeface="Times New Roman" panose="02020603050405020304" pitchFamily="18" charset="0"/>
              </a:rPr>
              <a:t>Build Them Up</a:t>
            </a:r>
          </a:p>
          <a:p>
            <a:r>
              <a:rPr lang="en-US" altLang="en-US" sz="4000" b="1" dirty="0">
                <a:latin typeface="+mn-lt"/>
                <a:cs typeface="Times New Roman" panose="02020603050405020304" pitchFamily="18" charset="0"/>
              </a:rPr>
              <a:t>- </a:t>
            </a:r>
            <a:r>
              <a:rPr lang="en-US" altLang="en-US" sz="4000" b="1" i="1" dirty="0">
                <a:latin typeface="+mn-lt"/>
                <a:cs typeface="Times New Roman" panose="02020603050405020304" pitchFamily="18" charset="0"/>
              </a:rPr>
              <a:t>Ideas - </a:t>
            </a:r>
            <a:endParaRPr lang="en-US" altLang="en-US" sz="4000" b="1" dirty="0">
              <a:latin typeface="+mn-lt"/>
              <a:cs typeface="Times New Roman" panose="02020603050405020304" pitchFamily="18" charset="0"/>
            </a:endParaRPr>
          </a:p>
        </p:txBody>
      </p:sp>
      <p:sp>
        <p:nvSpPr>
          <p:cNvPr id="13" name="TextBox 12">
            <a:extLst>
              <a:ext uri="{FF2B5EF4-FFF2-40B4-BE49-F238E27FC236}">
                <a16:creationId xmlns:a16="http://schemas.microsoft.com/office/drawing/2014/main" id="{90FDBED9-4F5C-7248-9511-52514CB0F999}"/>
              </a:ext>
            </a:extLst>
          </p:cNvPr>
          <p:cNvSpPr txBox="1"/>
          <p:nvPr/>
        </p:nvSpPr>
        <p:spPr>
          <a:xfrm>
            <a:off x="382410" y="1829858"/>
            <a:ext cx="8614833" cy="4093428"/>
          </a:xfrm>
          <a:prstGeom prst="rect">
            <a:avLst/>
          </a:prstGeom>
          <a:noFill/>
        </p:spPr>
        <p:txBody>
          <a:bodyPr wrap="square">
            <a:spAutoFit/>
          </a:bodyPr>
          <a:lstStyle/>
          <a:p>
            <a:pPr marL="285750" indent="-285750">
              <a:buFont typeface="Arial" panose="020B0604020202020204" pitchFamily="34" charset="0"/>
              <a:buChar char="•"/>
            </a:pPr>
            <a:r>
              <a:rPr lang="en-US" sz="2000" dirty="0"/>
              <a:t>Invite them into a group activity.</a:t>
            </a:r>
          </a:p>
          <a:p>
            <a:endParaRPr lang="en-US" sz="2000" dirty="0"/>
          </a:p>
          <a:p>
            <a:pPr marL="285750" indent="-285750">
              <a:buFont typeface="Arial" panose="020B0604020202020204" pitchFamily="34" charset="0"/>
              <a:buChar char="•"/>
            </a:pPr>
            <a:r>
              <a:rPr lang="en-US" sz="2000" dirty="0"/>
              <a:t>Remind them that they have you as a friend.</a:t>
            </a:r>
          </a:p>
          <a:p>
            <a:endParaRPr lang="en-US" sz="2000" dirty="0"/>
          </a:p>
          <a:p>
            <a:pPr marL="285750" indent="-285750">
              <a:buFont typeface="Arial" panose="020B0604020202020204" pitchFamily="34" charset="0"/>
              <a:buChar char="•"/>
            </a:pPr>
            <a:r>
              <a:rPr lang="en-US" sz="2000" dirty="0"/>
              <a:t>Include them in conversations. Even if they don’t want to talk, make sure they know they are a part of the discussion.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Strategize positive ways to react if it happens again.</a:t>
            </a:r>
          </a:p>
          <a:p>
            <a:endParaRPr lang="en-US" sz="2000" dirty="0"/>
          </a:p>
          <a:p>
            <a:pPr marL="285750" indent="-285750">
              <a:buFont typeface="Arial" panose="020B0604020202020204" pitchFamily="34" charset="0"/>
              <a:buChar char="•"/>
            </a:pPr>
            <a:r>
              <a:rPr lang="en-US" sz="2000" dirty="0"/>
              <a:t>Tell the person you are there for them, and they didn’t deserve that.</a:t>
            </a:r>
          </a:p>
          <a:p>
            <a:pPr lvl="1"/>
            <a:endParaRPr lang="en-US" sz="2000" dirty="0"/>
          </a:p>
          <a:p>
            <a:pPr marL="285750" indent="-285750">
              <a:buFont typeface="Arial" panose="020B0604020202020204" pitchFamily="34" charset="0"/>
              <a:buChar char="•"/>
            </a:pPr>
            <a:r>
              <a:rPr lang="en-US" sz="2000" dirty="0"/>
              <a:t>Simply listening and showing that you believe and care about what is going on will do wonders!</a:t>
            </a:r>
          </a:p>
        </p:txBody>
      </p:sp>
    </p:spTree>
    <p:extLst>
      <p:ext uri="{BB962C8B-B14F-4D97-AF65-F5344CB8AC3E}">
        <p14:creationId xmlns:p14="http://schemas.microsoft.com/office/powerpoint/2010/main" val="4919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99580A3C-3048-7748-86B5-6FD3F1EE05B2}"/>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6640D3C-A2BD-8648-9EAE-30E29CB94F09}"/>
              </a:ext>
            </a:extLst>
          </p:cNvPr>
          <p:cNvSpPr txBox="1">
            <a:spLocks/>
          </p:cNvSpPr>
          <p:nvPr/>
        </p:nvSpPr>
        <p:spPr>
          <a:xfrm>
            <a:off x="1064523" y="159620"/>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Turn a 180</a:t>
            </a:r>
            <a:endParaRPr lang="en-US" altLang="en-US" sz="5400" b="1" i="1" dirty="0">
              <a:latin typeface="+mn-lt"/>
              <a:cs typeface="Times New Roman" panose="02020603050405020304" pitchFamily="18" charset="0"/>
            </a:endParaRPr>
          </a:p>
        </p:txBody>
      </p:sp>
      <p:pic>
        <p:nvPicPr>
          <p:cNvPr id="11" name="Graphic 10">
            <a:extLst>
              <a:ext uri="{FF2B5EF4-FFF2-40B4-BE49-F238E27FC236}">
                <a16:creationId xmlns:a16="http://schemas.microsoft.com/office/drawing/2014/main" id="{F1CD1EC5-7074-114B-815B-4B5F3B03C4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97597">
            <a:off x="71522" y="2207513"/>
            <a:ext cx="2143754" cy="2055169"/>
          </a:xfrm>
          <a:prstGeom prst="rect">
            <a:avLst/>
          </a:prstGeom>
        </p:spPr>
      </p:pic>
      <p:sp>
        <p:nvSpPr>
          <p:cNvPr id="10" name="TextBox 9">
            <a:extLst>
              <a:ext uri="{FF2B5EF4-FFF2-40B4-BE49-F238E27FC236}">
                <a16:creationId xmlns:a16="http://schemas.microsoft.com/office/drawing/2014/main" id="{6907814D-E7E2-7948-8B74-B60E7D826F71}"/>
              </a:ext>
            </a:extLst>
          </p:cNvPr>
          <p:cNvSpPr txBox="1"/>
          <p:nvPr/>
        </p:nvSpPr>
        <p:spPr>
          <a:xfrm>
            <a:off x="2518545" y="1654740"/>
            <a:ext cx="8237627" cy="4124206"/>
          </a:xfrm>
          <a:prstGeom prst="rect">
            <a:avLst/>
          </a:prstGeom>
          <a:noFill/>
        </p:spPr>
        <p:txBody>
          <a:bodyPr wrap="square" rtlCol="0">
            <a:spAutoFit/>
          </a:bodyPr>
          <a:lstStyle/>
          <a:p>
            <a:pPr algn="ctr"/>
            <a:r>
              <a:rPr lang="en-US" sz="2000" dirty="0"/>
              <a:t>Helping doesn’t always mean directly confronting the person bullying. You can show your support by diverting the situation in a more positive direction.</a:t>
            </a:r>
          </a:p>
          <a:p>
            <a:endParaRPr lang="en-US" sz="1200" dirty="0"/>
          </a:p>
          <a:p>
            <a:endParaRPr lang="en-US" sz="1200" dirty="0"/>
          </a:p>
          <a:p>
            <a:endParaRPr lang="en-US" sz="1200" dirty="0"/>
          </a:p>
          <a:p>
            <a:r>
              <a:rPr lang="en-US" sz="2000" b="1" dirty="0"/>
              <a:t>Turning a 180 is about:</a:t>
            </a:r>
          </a:p>
          <a:p>
            <a:pPr marL="285750" indent="-285750">
              <a:buFont typeface="Arial" panose="020B0604020202020204" pitchFamily="34" charset="0"/>
              <a:buChar char="•"/>
            </a:pPr>
            <a:r>
              <a:rPr lang="en-US" sz="2000" dirty="0"/>
              <a:t>Redirecting a negative situation</a:t>
            </a:r>
          </a:p>
          <a:p>
            <a:pPr marL="285750" indent="-285750">
              <a:buFont typeface="Arial" panose="020B0604020202020204" pitchFamily="34" charset="0"/>
              <a:buChar char="•"/>
            </a:pPr>
            <a:r>
              <a:rPr lang="en-US" sz="2000" dirty="0"/>
              <a:t>Creating a more supportive school environment</a:t>
            </a:r>
          </a:p>
          <a:p>
            <a:pPr marL="285750" indent="-285750">
              <a:buFont typeface="Arial" panose="020B0604020202020204" pitchFamily="34" charset="0"/>
              <a:buChar char="•"/>
            </a:pPr>
            <a:r>
              <a:rPr lang="en-US" sz="2000" dirty="0"/>
              <a:t>Deescalating bullying situations</a:t>
            </a:r>
          </a:p>
          <a:p>
            <a:endParaRPr lang="en-US" sz="1000" dirty="0"/>
          </a:p>
          <a:p>
            <a:endParaRPr lang="en-US" sz="1000" dirty="0"/>
          </a:p>
          <a:p>
            <a:r>
              <a:rPr lang="en-US" sz="2000" dirty="0"/>
              <a:t>===============================================================</a:t>
            </a:r>
          </a:p>
          <a:p>
            <a:endParaRPr lang="en-US" sz="800" dirty="0"/>
          </a:p>
          <a:p>
            <a:pPr algn="ctr"/>
            <a:r>
              <a:rPr lang="en-US" sz="2000" b="1" dirty="0"/>
              <a:t>It’s not easy to be one person against a wave of negativity, but when one person speaks up, others will follow.</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44843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3020</Words>
  <Application>Microsoft Macintosh PowerPoint</Application>
  <PresentationFormat>Widescreen</PresentationFormat>
  <Paragraphs>291</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Okerstrom</dc:creator>
  <cp:lastModifiedBy>Bailey Huston</cp:lastModifiedBy>
  <cp:revision>27</cp:revision>
  <dcterms:created xsi:type="dcterms:W3CDTF">2022-01-21T19:18:41Z</dcterms:created>
  <dcterms:modified xsi:type="dcterms:W3CDTF">2022-03-03T21:17:31Z</dcterms:modified>
</cp:coreProperties>
</file>