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9" r:id="rId6"/>
    <p:sldId id="278" r:id="rId7"/>
    <p:sldId id="260" r:id="rId8"/>
    <p:sldId id="261" r:id="rId9"/>
    <p:sldId id="298" r:id="rId10"/>
    <p:sldId id="262" r:id="rId11"/>
    <p:sldId id="299" r:id="rId12"/>
    <p:sldId id="258" r:id="rId13"/>
    <p:sldId id="270" r:id="rId14"/>
    <p:sldId id="286" r:id="rId15"/>
    <p:sldId id="302" r:id="rId16"/>
    <p:sldId id="303" r:id="rId17"/>
    <p:sldId id="304" r:id="rId18"/>
    <p:sldId id="305" r:id="rId19"/>
    <p:sldId id="306" r:id="rId20"/>
    <p:sldId id="307" r:id="rId21"/>
    <p:sldId id="308" r:id="rId22"/>
    <p:sldId id="309" r:id="rId23"/>
    <p:sldId id="273"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0D80"/>
    <a:srgbClr val="FFD74B"/>
    <a:srgbClr val="069C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70" autoAdjust="0"/>
    <p:restoredTop sz="80431"/>
  </p:normalViewPr>
  <p:slideViewPr>
    <p:cSldViewPr snapToGrid="0">
      <p:cViewPr varScale="1">
        <p:scale>
          <a:sx n="91" d="100"/>
          <a:sy n="91"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0BA1A-6003-934A-8C5B-43BC6812A1F3}" type="datetimeFigureOut">
              <a:rPr lang="en-US" smtClean="0"/>
              <a:t>3/12/2022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CEB39-2130-9445-A149-AF445A9832C9}" type="slidenum">
              <a:rPr lang="en-US" smtClean="0"/>
              <a:t>‹#›</a:t>
            </a:fld>
            <a:endParaRPr lang="en-US"/>
          </a:p>
        </p:txBody>
      </p:sp>
    </p:spTree>
    <p:extLst>
      <p:ext uri="{BB962C8B-B14F-4D97-AF65-F5344CB8AC3E}">
        <p14:creationId xmlns:p14="http://schemas.microsoft.com/office/powerpoint/2010/main" val="208540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a:t>
            </a:fld>
            <a:endParaRPr lang="en-US"/>
          </a:p>
        </p:txBody>
      </p:sp>
    </p:spTree>
    <p:extLst>
      <p:ext uri="{BB962C8B-B14F-4D97-AF65-F5344CB8AC3E}">
        <p14:creationId xmlns:p14="http://schemas.microsoft.com/office/powerpoint/2010/main" val="3498381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12</a:t>
            </a:fld>
            <a:endParaRPr lang="en-US"/>
          </a:p>
        </p:txBody>
      </p:sp>
    </p:spTree>
    <p:extLst>
      <p:ext uri="{BB962C8B-B14F-4D97-AF65-F5344CB8AC3E}">
        <p14:creationId xmlns:p14="http://schemas.microsoft.com/office/powerpoint/2010/main" val="135311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video submission will be entered in a random drawing for FREE PRIZES including t-shirts, resource kits, poster series + include someone kits from Cartoon </a:t>
            </a:r>
            <a:r>
              <a:rPr lang="en-US" dirty="0" err="1"/>
              <a:t>Netowrk</a:t>
            </a:r>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13</a:t>
            </a:fld>
            <a:endParaRPr lang="en-US"/>
          </a:p>
        </p:txBody>
      </p:sp>
    </p:spTree>
    <p:extLst>
      <p:ext uri="{BB962C8B-B14F-4D97-AF65-F5344CB8AC3E}">
        <p14:creationId xmlns:p14="http://schemas.microsoft.com/office/powerpoint/2010/main" val="141242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14</a:t>
            </a:fld>
            <a:endParaRPr lang="en-US"/>
          </a:p>
        </p:txBody>
      </p:sp>
    </p:spTree>
    <p:extLst>
      <p:ext uri="{BB962C8B-B14F-4D97-AF65-F5344CB8AC3E}">
        <p14:creationId xmlns:p14="http://schemas.microsoft.com/office/powerpoint/2010/main" val="1778745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15</a:t>
            </a:fld>
            <a:endParaRPr lang="en-US"/>
          </a:p>
        </p:txBody>
      </p:sp>
    </p:spTree>
    <p:extLst>
      <p:ext uri="{BB962C8B-B14F-4D97-AF65-F5344CB8AC3E}">
        <p14:creationId xmlns:p14="http://schemas.microsoft.com/office/powerpoint/2010/main" val="1365277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16</a:t>
            </a:fld>
            <a:endParaRPr lang="en-US"/>
          </a:p>
        </p:txBody>
      </p:sp>
    </p:spTree>
    <p:extLst>
      <p:ext uri="{BB962C8B-B14F-4D97-AF65-F5344CB8AC3E}">
        <p14:creationId xmlns:p14="http://schemas.microsoft.com/office/powerpoint/2010/main" val="2565503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17</a:t>
            </a:fld>
            <a:endParaRPr lang="en-US"/>
          </a:p>
        </p:txBody>
      </p:sp>
    </p:spTree>
    <p:extLst>
      <p:ext uri="{BB962C8B-B14F-4D97-AF65-F5344CB8AC3E}">
        <p14:creationId xmlns:p14="http://schemas.microsoft.com/office/powerpoint/2010/main" val="1978783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18</a:t>
            </a:fld>
            <a:endParaRPr lang="en-US"/>
          </a:p>
        </p:txBody>
      </p:sp>
    </p:spTree>
    <p:extLst>
      <p:ext uri="{BB962C8B-B14F-4D97-AF65-F5344CB8AC3E}">
        <p14:creationId xmlns:p14="http://schemas.microsoft.com/office/powerpoint/2010/main" val="3467447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19</a:t>
            </a:fld>
            <a:endParaRPr lang="en-US"/>
          </a:p>
        </p:txBody>
      </p:sp>
    </p:spTree>
    <p:extLst>
      <p:ext uri="{BB962C8B-B14F-4D97-AF65-F5344CB8AC3E}">
        <p14:creationId xmlns:p14="http://schemas.microsoft.com/office/powerpoint/2010/main" val="420518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4</a:t>
            </a:fld>
            <a:endParaRPr lang="en-US"/>
          </a:p>
        </p:txBody>
      </p:sp>
    </p:spTree>
    <p:extLst>
      <p:ext uri="{BB962C8B-B14F-4D97-AF65-F5344CB8AC3E}">
        <p14:creationId xmlns:p14="http://schemas.microsoft.com/office/powerpoint/2010/main" val="311603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Upstander's Club are student leaders in grades 4 – 6 who exemplify standing up for what's right, reporting bullying and spreading kindness while assisting with creating a positive school climate. The Upstander's Club choose projects to create and promote. Last year, they created the kindness pledge and an accompanying animation video. This year, they participated in PACER’s Run, Walk, and Roll Against Bullying as the Fairview Upstanders to help promote bullying prevention. Their next initiative was to create a fundraiser to help homeless youth and families at Fairview Elementary. They extended this philanthropic work to include a local homeless shelter and nonprofit organization that also supports homeless youth and families. The Upstanders set out to raise $1,000 for this fundraiser. In their words: "There are many people on the streets and in shelters, and we hope to reduce that number to a minimum with your donations. Their goal is to raise funds so homeless individuals can eventually secure permanent housing and nutritious food." They created flyers, videos, spoke at our staff meeting, and strategized to raise funds for over a month! In less than a month, they surpassed their goal and raised $1,445 to help support multiple homeless families! As a result, their fundraiser gained recognition from district administrators and district board members and will be presented as one possible solution to supporting homeless youth and families in our school district. These students created this fundraiser out of the kindness of their humongous, selfless hearts! As one student exclaimed, “Upstanders are superheroes!”</a:t>
            </a:r>
            <a:endParaRPr lang="en-US" sz="1200" b="1" dirty="0">
              <a:latin typeface="+mn-lt"/>
            </a:endParaRPr>
          </a:p>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5</a:t>
            </a:fld>
            <a:endParaRPr lang="en-US"/>
          </a:p>
        </p:txBody>
      </p:sp>
    </p:spTree>
    <p:extLst>
      <p:ext uri="{BB962C8B-B14F-4D97-AF65-F5344CB8AC3E}">
        <p14:creationId xmlns:p14="http://schemas.microsoft.com/office/powerpoint/2010/main" val="335166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6</a:t>
            </a:fld>
            <a:endParaRPr lang="en-US"/>
          </a:p>
        </p:txBody>
      </p:sp>
    </p:spTree>
    <p:extLst>
      <p:ext uri="{BB962C8B-B14F-4D97-AF65-F5344CB8AC3E}">
        <p14:creationId xmlns:p14="http://schemas.microsoft.com/office/powerpoint/2010/main" val="2247309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7</a:t>
            </a:fld>
            <a:endParaRPr lang="en-US"/>
          </a:p>
        </p:txBody>
      </p:sp>
    </p:spTree>
    <p:extLst>
      <p:ext uri="{BB962C8B-B14F-4D97-AF65-F5344CB8AC3E}">
        <p14:creationId xmlns:p14="http://schemas.microsoft.com/office/powerpoint/2010/main" val="938097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8</a:t>
            </a:fld>
            <a:endParaRPr lang="en-US"/>
          </a:p>
        </p:txBody>
      </p:sp>
    </p:spTree>
    <p:extLst>
      <p:ext uri="{BB962C8B-B14F-4D97-AF65-F5344CB8AC3E}">
        <p14:creationId xmlns:p14="http://schemas.microsoft.com/office/powerpoint/2010/main" val="339240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9</a:t>
            </a:fld>
            <a:endParaRPr lang="en-US"/>
          </a:p>
        </p:txBody>
      </p:sp>
    </p:spTree>
    <p:extLst>
      <p:ext uri="{BB962C8B-B14F-4D97-AF65-F5344CB8AC3E}">
        <p14:creationId xmlns:p14="http://schemas.microsoft.com/office/powerpoint/2010/main" val="84793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10</a:t>
            </a:fld>
            <a:endParaRPr lang="en-US"/>
          </a:p>
        </p:txBody>
      </p:sp>
    </p:spTree>
    <p:extLst>
      <p:ext uri="{BB962C8B-B14F-4D97-AF65-F5344CB8AC3E}">
        <p14:creationId xmlns:p14="http://schemas.microsoft.com/office/powerpoint/2010/main" val="677564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11</a:t>
            </a:fld>
            <a:endParaRPr lang="en-US"/>
          </a:p>
        </p:txBody>
      </p:sp>
    </p:spTree>
    <p:extLst>
      <p:ext uri="{BB962C8B-B14F-4D97-AF65-F5344CB8AC3E}">
        <p14:creationId xmlns:p14="http://schemas.microsoft.com/office/powerpoint/2010/main" val="14274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3142-EC25-4BDC-A5B0-2CA79E3566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C0AC98-5FBA-46BD-9930-00F0A0E3DB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43B0F5-1529-4421-8111-04526D28786A}"/>
              </a:ext>
            </a:extLst>
          </p:cNvPr>
          <p:cNvSpPr>
            <a:spLocks noGrp="1"/>
          </p:cNvSpPr>
          <p:nvPr>
            <p:ph type="dt" sz="half" idx="10"/>
          </p:nvPr>
        </p:nvSpPr>
        <p:spPr/>
        <p:txBody>
          <a:bodyPr/>
          <a:lstStyle/>
          <a:p>
            <a:fld id="{BE4DBA11-AC30-4911-919D-FD6488673D15}" type="datetimeFigureOut">
              <a:rPr lang="en-US" smtClean="0"/>
              <a:t>3/12/2022</a:t>
            </a:fld>
            <a:endParaRPr lang="en-US"/>
          </a:p>
        </p:txBody>
      </p:sp>
      <p:sp>
        <p:nvSpPr>
          <p:cNvPr id="5" name="Footer Placeholder 4">
            <a:extLst>
              <a:ext uri="{FF2B5EF4-FFF2-40B4-BE49-F238E27FC236}">
                <a16:creationId xmlns:a16="http://schemas.microsoft.com/office/drawing/2014/main" id="{ED43DD59-65A7-4C3D-A4A4-232E4EFC1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98327-2AFB-46C6-A0C7-0F12DB07F05E}"/>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188684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BC6B-16D9-4648-91B5-29EBC4160C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212A17-3DA3-4147-81FB-8FF879A674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8F714-BF86-47CC-B2E6-4BFC647E30F9}"/>
              </a:ext>
            </a:extLst>
          </p:cNvPr>
          <p:cNvSpPr>
            <a:spLocks noGrp="1"/>
          </p:cNvSpPr>
          <p:nvPr>
            <p:ph type="dt" sz="half" idx="10"/>
          </p:nvPr>
        </p:nvSpPr>
        <p:spPr/>
        <p:txBody>
          <a:bodyPr/>
          <a:lstStyle/>
          <a:p>
            <a:fld id="{BE4DBA11-AC30-4911-919D-FD6488673D15}" type="datetimeFigureOut">
              <a:rPr lang="en-US" smtClean="0"/>
              <a:t>3/12/2022</a:t>
            </a:fld>
            <a:endParaRPr lang="en-US"/>
          </a:p>
        </p:txBody>
      </p:sp>
      <p:sp>
        <p:nvSpPr>
          <p:cNvPr id="5" name="Footer Placeholder 4">
            <a:extLst>
              <a:ext uri="{FF2B5EF4-FFF2-40B4-BE49-F238E27FC236}">
                <a16:creationId xmlns:a16="http://schemas.microsoft.com/office/drawing/2014/main" id="{C10C2D44-B149-4AB0-B5EF-4351FC840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99EEC-E1AE-4DD6-9720-32288E0C57F3}"/>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253297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543A74-28F1-4C9C-AFB3-9D2D88DF9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109576-3FB0-4314-A49C-152564806E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70BFC-8297-4B19-B90A-AB5DEA612EB1}"/>
              </a:ext>
            </a:extLst>
          </p:cNvPr>
          <p:cNvSpPr>
            <a:spLocks noGrp="1"/>
          </p:cNvSpPr>
          <p:nvPr>
            <p:ph type="dt" sz="half" idx="10"/>
          </p:nvPr>
        </p:nvSpPr>
        <p:spPr/>
        <p:txBody>
          <a:bodyPr/>
          <a:lstStyle/>
          <a:p>
            <a:fld id="{BE4DBA11-AC30-4911-919D-FD6488673D15}" type="datetimeFigureOut">
              <a:rPr lang="en-US" smtClean="0"/>
              <a:t>3/12/2022</a:t>
            </a:fld>
            <a:endParaRPr lang="en-US"/>
          </a:p>
        </p:txBody>
      </p:sp>
      <p:sp>
        <p:nvSpPr>
          <p:cNvPr id="5" name="Footer Placeholder 4">
            <a:extLst>
              <a:ext uri="{FF2B5EF4-FFF2-40B4-BE49-F238E27FC236}">
                <a16:creationId xmlns:a16="http://schemas.microsoft.com/office/drawing/2014/main" id="{7FA088F4-CCBA-4CC2-B552-D42C5A52B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1FF9C-4F5E-44D7-82CA-E2794D26A744}"/>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422330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8A07-FB75-480D-90B3-9D9AEB6ED0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B7A1A-34D3-4535-9D0D-BBFFD37A3F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A1995-1A85-4895-A27E-2BFD956E9CF5}"/>
              </a:ext>
            </a:extLst>
          </p:cNvPr>
          <p:cNvSpPr>
            <a:spLocks noGrp="1"/>
          </p:cNvSpPr>
          <p:nvPr>
            <p:ph type="dt" sz="half" idx="10"/>
          </p:nvPr>
        </p:nvSpPr>
        <p:spPr/>
        <p:txBody>
          <a:bodyPr/>
          <a:lstStyle/>
          <a:p>
            <a:fld id="{BE4DBA11-AC30-4911-919D-FD6488673D15}" type="datetimeFigureOut">
              <a:rPr lang="en-US" smtClean="0"/>
              <a:t>3/12/2022</a:t>
            </a:fld>
            <a:endParaRPr lang="en-US"/>
          </a:p>
        </p:txBody>
      </p:sp>
      <p:sp>
        <p:nvSpPr>
          <p:cNvPr id="5" name="Footer Placeholder 4">
            <a:extLst>
              <a:ext uri="{FF2B5EF4-FFF2-40B4-BE49-F238E27FC236}">
                <a16:creationId xmlns:a16="http://schemas.microsoft.com/office/drawing/2014/main" id="{3648B690-B9E3-4547-A783-22A435526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800F0-533E-445E-A20E-81C0BBD38AEA}"/>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354324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8D89-A851-4C64-B550-BA8E62113B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1B0362-942B-4B1D-807E-4EA32C744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F04E75-B966-4DC1-B89A-11FB6965C7E4}"/>
              </a:ext>
            </a:extLst>
          </p:cNvPr>
          <p:cNvSpPr>
            <a:spLocks noGrp="1"/>
          </p:cNvSpPr>
          <p:nvPr>
            <p:ph type="dt" sz="half" idx="10"/>
          </p:nvPr>
        </p:nvSpPr>
        <p:spPr/>
        <p:txBody>
          <a:bodyPr/>
          <a:lstStyle/>
          <a:p>
            <a:fld id="{BE4DBA11-AC30-4911-919D-FD6488673D15}" type="datetimeFigureOut">
              <a:rPr lang="en-US" smtClean="0"/>
              <a:t>3/12/2022</a:t>
            </a:fld>
            <a:endParaRPr lang="en-US"/>
          </a:p>
        </p:txBody>
      </p:sp>
      <p:sp>
        <p:nvSpPr>
          <p:cNvPr id="5" name="Footer Placeholder 4">
            <a:extLst>
              <a:ext uri="{FF2B5EF4-FFF2-40B4-BE49-F238E27FC236}">
                <a16:creationId xmlns:a16="http://schemas.microsoft.com/office/drawing/2014/main" id="{E11D502E-91B1-467C-8F74-DC41E7D92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EA94C-EB37-45D8-98ED-A6A995A04F15}"/>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86900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BCA7-0D71-4C1B-BCB3-A44E74868E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49572-092B-4087-809B-1EC353E9A5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C452F-C132-45B7-9EF2-D054D8FE6E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89B5EB-43B1-46BD-A79E-CA776B13AB63}"/>
              </a:ext>
            </a:extLst>
          </p:cNvPr>
          <p:cNvSpPr>
            <a:spLocks noGrp="1"/>
          </p:cNvSpPr>
          <p:nvPr>
            <p:ph type="dt" sz="half" idx="10"/>
          </p:nvPr>
        </p:nvSpPr>
        <p:spPr/>
        <p:txBody>
          <a:bodyPr/>
          <a:lstStyle/>
          <a:p>
            <a:fld id="{BE4DBA11-AC30-4911-919D-FD6488673D15}" type="datetimeFigureOut">
              <a:rPr lang="en-US" smtClean="0"/>
              <a:t>3/12/2022</a:t>
            </a:fld>
            <a:endParaRPr lang="en-US"/>
          </a:p>
        </p:txBody>
      </p:sp>
      <p:sp>
        <p:nvSpPr>
          <p:cNvPr id="6" name="Footer Placeholder 5">
            <a:extLst>
              <a:ext uri="{FF2B5EF4-FFF2-40B4-BE49-F238E27FC236}">
                <a16:creationId xmlns:a16="http://schemas.microsoft.com/office/drawing/2014/main" id="{8EC5D100-D3AE-4035-83FD-115FBF4DE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C4FEB-37F6-46F2-83EB-88960E0EE59E}"/>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242677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157C-4054-4589-B071-A8CE3B7DFB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75E08-8877-4481-AE5E-A546A11C3F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20D6F5-C1F6-4464-913E-979544CDF3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732993-DC24-4DB6-ABE3-7DC7ABBE6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C041BA-633B-486A-83CF-6B351BEDAE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C7700-21F6-41EE-B47A-A1D8A5AA1D82}"/>
              </a:ext>
            </a:extLst>
          </p:cNvPr>
          <p:cNvSpPr>
            <a:spLocks noGrp="1"/>
          </p:cNvSpPr>
          <p:nvPr>
            <p:ph type="dt" sz="half" idx="10"/>
          </p:nvPr>
        </p:nvSpPr>
        <p:spPr/>
        <p:txBody>
          <a:bodyPr/>
          <a:lstStyle/>
          <a:p>
            <a:fld id="{BE4DBA11-AC30-4911-919D-FD6488673D15}" type="datetimeFigureOut">
              <a:rPr lang="en-US" smtClean="0"/>
              <a:t>3/12/2022</a:t>
            </a:fld>
            <a:endParaRPr lang="en-US"/>
          </a:p>
        </p:txBody>
      </p:sp>
      <p:sp>
        <p:nvSpPr>
          <p:cNvPr id="8" name="Footer Placeholder 7">
            <a:extLst>
              <a:ext uri="{FF2B5EF4-FFF2-40B4-BE49-F238E27FC236}">
                <a16:creationId xmlns:a16="http://schemas.microsoft.com/office/drawing/2014/main" id="{33615CD9-B7D6-40E4-84CF-A2DB779E5C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6EEE7E-FE9F-4CCD-BA8F-A2FEF4E3DC2D}"/>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46878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655D-9C5B-4000-91DC-52B172311C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D1A502-7F46-4735-99F3-BD49CF03AAD8}"/>
              </a:ext>
            </a:extLst>
          </p:cNvPr>
          <p:cNvSpPr>
            <a:spLocks noGrp="1"/>
          </p:cNvSpPr>
          <p:nvPr>
            <p:ph type="dt" sz="half" idx="10"/>
          </p:nvPr>
        </p:nvSpPr>
        <p:spPr/>
        <p:txBody>
          <a:bodyPr/>
          <a:lstStyle/>
          <a:p>
            <a:fld id="{BE4DBA11-AC30-4911-919D-FD6488673D15}" type="datetimeFigureOut">
              <a:rPr lang="en-US" smtClean="0"/>
              <a:t>3/12/2022</a:t>
            </a:fld>
            <a:endParaRPr lang="en-US"/>
          </a:p>
        </p:txBody>
      </p:sp>
      <p:sp>
        <p:nvSpPr>
          <p:cNvPr id="4" name="Footer Placeholder 3">
            <a:extLst>
              <a:ext uri="{FF2B5EF4-FFF2-40B4-BE49-F238E27FC236}">
                <a16:creationId xmlns:a16="http://schemas.microsoft.com/office/drawing/2014/main" id="{C01047D4-3620-46CF-8CC7-0F0F8FC4DD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2C1863-1C6D-4CB0-B0F4-26E3004F3C54}"/>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33548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2E63A0-564B-4DDB-B16B-94DC7EA79A6F}"/>
              </a:ext>
            </a:extLst>
          </p:cNvPr>
          <p:cNvSpPr>
            <a:spLocks noGrp="1"/>
          </p:cNvSpPr>
          <p:nvPr>
            <p:ph type="dt" sz="half" idx="10"/>
          </p:nvPr>
        </p:nvSpPr>
        <p:spPr/>
        <p:txBody>
          <a:bodyPr/>
          <a:lstStyle/>
          <a:p>
            <a:fld id="{BE4DBA11-AC30-4911-919D-FD6488673D15}" type="datetimeFigureOut">
              <a:rPr lang="en-US" smtClean="0"/>
              <a:t>3/12/2022</a:t>
            </a:fld>
            <a:endParaRPr lang="en-US"/>
          </a:p>
        </p:txBody>
      </p:sp>
      <p:sp>
        <p:nvSpPr>
          <p:cNvPr id="3" name="Footer Placeholder 2">
            <a:extLst>
              <a:ext uri="{FF2B5EF4-FFF2-40B4-BE49-F238E27FC236}">
                <a16:creationId xmlns:a16="http://schemas.microsoft.com/office/drawing/2014/main" id="{F7F4CED8-E9D9-40E4-BF7E-2833288A7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3C1FE-4561-44F7-952B-569B1158444D}"/>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106733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0514-22B7-4911-81EE-6C0396763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1226BD-FD65-4071-8235-24A8403E9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172D59-B621-45E5-9720-47FC8A212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28F3E-E610-4F48-97AA-46AE63FF4D03}"/>
              </a:ext>
            </a:extLst>
          </p:cNvPr>
          <p:cNvSpPr>
            <a:spLocks noGrp="1"/>
          </p:cNvSpPr>
          <p:nvPr>
            <p:ph type="dt" sz="half" idx="10"/>
          </p:nvPr>
        </p:nvSpPr>
        <p:spPr/>
        <p:txBody>
          <a:bodyPr/>
          <a:lstStyle/>
          <a:p>
            <a:fld id="{BE4DBA11-AC30-4911-919D-FD6488673D15}" type="datetimeFigureOut">
              <a:rPr lang="en-US" smtClean="0"/>
              <a:t>3/12/2022</a:t>
            </a:fld>
            <a:endParaRPr lang="en-US"/>
          </a:p>
        </p:txBody>
      </p:sp>
      <p:sp>
        <p:nvSpPr>
          <p:cNvPr id="6" name="Footer Placeholder 5">
            <a:extLst>
              <a:ext uri="{FF2B5EF4-FFF2-40B4-BE49-F238E27FC236}">
                <a16:creationId xmlns:a16="http://schemas.microsoft.com/office/drawing/2014/main" id="{231A69CA-F0AF-4D91-820B-E83349F8E2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9321F-72EC-4DD5-B9E8-12E72ABCCC61}"/>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341608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CC89-46A6-4B24-894C-FBD9F9F57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83C075-1091-42AA-8773-399400081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EB4030-98C9-41D6-B086-030ACB31B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C436C1-70D5-44B0-9D46-728C9CA71D14}"/>
              </a:ext>
            </a:extLst>
          </p:cNvPr>
          <p:cNvSpPr>
            <a:spLocks noGrp="1"/>
          </p:cNvSpPr>
          <p:nvPr>
            <p:ph type="dt" sz="half" idx="10"/>
          </p:nvPr>
        </p:nvSpPr>
        <p:spPr/>
        <p:txBody>
          <a:bodyPr/>
          <a:lstStyle/>
          <a:p>
            <a:fld id="{BE4DBA11-AC30-4911-919D-FD6488673D15}" type="datetimeFigureOut">
              <a:rPr lang="en-US" smtClean="0"/>
              <a:t>3/12/2022</a:t>
            </a:fld>
            <a:endParaRPr lang="en-US"/>
          </a:p>
        </p:txBody>
      </p:sp>
      <p:sp>
        <p:nvSpPr>
          <p:cNvPr id="6" name="Footer Placeholder 5">
            <a:extLst>
              <a:ext uri="{FF2B5EF4-FFF2-40B4-BE49-F238E27FC236}">
                <a16:creationId xmlns:a16="http://schemas.microsoft.com/office/drawing/2014/main" id="{38C69796-E678-4699-84A4-7BB6FD7D8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03607-048B-46ED-B59E-52445F54FCCA}"/>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308174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35DCE1-6B3B-42F9-B3F0-715AA882F2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B16857-8684-4442-88EE-D103F1BBD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B2500-024A-45A6-BD76-AAE36086BD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DBA11-AC30-4911-919D-FD6488673D15}" type="datetimeFigureOut">
              <a:rPr lang="en-US" smtClean="0"/>
              <a:t>3/12/2022</a:t>
            </a:fld>
            <a:endParaRPr lang="en-US"/>
          </a:p>
        </p:txBody>
      </p:sp>
      <p:sp>
        <p:nvSpPr>
          <p:cNvPr id="5" name="Footer Placeholder 4">
            <a:extLst>
              <a:ext uri="{FF2B5EF4-FFF2-40B4-BE49-F238E27FC236}">
                <a16:creationId xmlns:a16="http://schemas.microsoft.com/office/drawing/2014/main" id="{53A35488-0530-42C2-8ED8-494686D3F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B97FCF-B8F2-4099-A8D1-DF1890342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361B7-72E3-4703-93FD-B1FFEA7A5F11}" type="slidenum">
              <a:rPr lang="en-US" smtClean="0"/>
              <a:t>‹#›</a:t>
            </a:fld>
            <a:endParaRPr lang="en-US"/>
          </a:p>
        </p:txBody>
      </p:sp>
    </p:spTree>
    <p:extLst>
      <p:ext uri="{BB962C8B-B14F-4D97-AF65-F5344CB8AC3E}">
        <p14:creationId xmlns:p14="http://schemas.microsoft.com/office/powerpoint/2010/main" val="946439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35.png"/><Relationship Id="rId5" Type="http://schemas.openxmlformats.org/officeDocument/2006/relationships/image" Target="../media/image4.png"/><Relationship Id="rId10" Type="http://schemas.openxmlformats.org/officeDocument/2006/relationships/image" Target="../media/image34.png"/><Relationship Id="rId4" Type="http://schemas.openxmlformats.org/officeDocument/2006/relationships/image" Target="../media/image3.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9.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DB66E595-F3A5-D246-BF44-5A386A650289}"/>
              </a:ext>
            </a:extLst>
          </p:cNvPr>
          <p:cNvPicPr>
            <a:picLocks noChangeAspect="1"/>
          </p:cNvPicPr>
          <p:nvPr/>
        </p:nvPicPr>
        <p:blipFill rotWithShape="1">
          <a:blip r:embed="rId3">
            <a:extLst>
              <a:ext uri="{28A0092B-C50C-407E-A947-70E740481C1C}">
                <a14:useLocalDpi xmlns:a14="http://schemas.microsoft.com/office/drawing/2010/main" val="0"/>
              </a:ext>
            </a:extLst>
          </a:blip>
          <a:srcRect l="2260"/>
          <a:stretch/>
        </p:blipFill>
        <p:spPr>
          <a:xfrm>
            <a:off x="0" y="0"/>
            <a:ext cx="12192000" cy="4321213"/>
          </a:xfrm>
          <a:prstGeom prst="rect">
            <a:avLst/>
          </a:prstGeom>
        </p:spPr>
      </p:pic>
      <p:sp>
        <p:nvSpPr>
          <p:cNvPr id="19" name="Rectangle 18">
            <a:extLst>
              <a:ext uri="{FF2B5EF4-FFF2-40B4-BE49-F238E27FC236}">
                <a16:creationId xmlns:a16="http://schemas.microsoft.com/office/drawing/2014/main" id="{2603CAA3-201C-F949-AB96-09530253991A}"/>
              </a:ext>
            </a:extLst>
          </p:cNvPr>
          <p:cNvSpPr/>
          <p:nvPr/>
        </p:nvSpPr>
        <p:spPr>
          <a:xfrm>
            <a:off x="2286000" y="4549676"/>
            <a:ext cx="7620000" cy="2308324"/>
          </a:xfrm>
          <a:prstGeom prst="rect">
            <a:avLst/>
          </a:prstGeom>
        </p:spPr>
        <p:txBody>
          <a:bodyPr wrap="square">
            <a:spAutoFit/>
          </a:bodyPr>
          <a:lstStyle/>
          <a:p>
            <a:pPr algn="ctr"/>
            <a:r>
              <a:rPr lang="en-US" altLang="en-US" sz="4800" b="1" i="1" dirty="0">
                <a:cs typeface="Times New Roman" panose="02020603050405020304" pitchFamily="18" charset="0"/>
              </a:rPr>
              <a:t>Kids Take On Bullying </a:t>
            </a:r>
          </a:p>
          <a:p>
            <a:pPr algn="ctr"/>
            <a:r>
              <a:rPr lang="en-US" altLang="en-US" sz="4800" b="1" dirty="0">
                <a:cs typeface="Times New Roman" panose="02020603050405020304" pitchFamily="18" charset="0"/>
              </a:rPr>
              <a:t>Webinar Series</a:t>
            </a:r>
          </a:p>
          <a:p>
            <a:pPr algn="ctr"/>
            <a:r>
              <a:rPr lang="en-US" sz="4800" b="1" dirty="0">
                <a:cs typeface="Times New Roman" panose="02020603050405020304" pitchFamily="18" charset="0"/>
              </a:rPr>
              <a:t>Session 4</a:t>
            </a:r>
            <a:endParaRPr lang="en-US" sz="4800" dirty="0"/>
          </a:p>
        </p:txBody>
      </p:sp>
    </p:spTree>
    <p:extLst>
      <p:ext uri="{BB962C8B-B14F-4D97-AF65-F5344CB8AC3E}">
        <p14:creationId xmlns:p14="http://schemas.microsoft.com/office/powerpoint/2010/main" val="95193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Unity Day!</a:t>
            </a:r>
          </a:p>
        </p:txBody>
      </p:sp>
      <p:pic>
        <p:nvPicPr>
          <p:cNvPr id="3" name="Picture 2" descr="Company name&#10;&#10;Description automatically generated with low confidence">
            <a:extLst>
              <a:ext uri="{FF2B5EF4-FFF2-40B4-BE49-F238E27FC236}">
                <a16:creationId xmlns:a16="http://schemas.microsoft.com/office/drawing/2014/main" id="{80F6F68E-F318-8B4B-9096-D4D7833CDF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10" y="1472950"/>
            <a:ext cx="5148470" cy="5148470"/>
          </a:xfrm>
          <a:prstGeom prst="rect">
            <a:avLst/>
          </a:prstGeom>
        </p:spPr>
      </p:pic>
      <p:pic>
        <p:nvPicPr>
          <p:cNvPr id="4" name="Picture 3" descr="A group of children wearing party hats&#10;&#10;Description automatically generated with low confidence">
            <a:extLst>
              <a:ext uri="{FF2B5EF4-FFF2-40B4-BE49-F238E27FC236}">
                <a16:creationId xmlns:a16="http://schemas.microsoft.com/office/drawing/2014/main" id="{3A88F366-A2F7-E543-8ADF-6740C892C0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848246"/>
            <a:ext cx="5863836" cy="4397877"/>
          </a:xfrm>
          <a:prstGeom prst="rect">
            <a:avLst/>
          </a:prstGeom>
        </p:spPr>
      </p:pic>
    </p:spTree>
    <p:extLst>
      <p:ext uri="{BB962C8B-B14F-4D97-AF65-F5344CB8AC3E}">
        <p14:creationId xmlns:p14="http://schemas.microsoft.com/office/powerpoint/2010/main" val="222978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School Kindness Notes</a:t>
            </a:r>
          </a:p>
        </p:txBody>
      </p:sp>
      <p:sp>
        <p:nvSpPr>
          <p:cNvPr id="2" name="Rectangle 3">
            <a:extLst>
              <a:ext uri="{FF2B5EF4-FFF2-40B4-BE49-F238E27FC236}">
                <a16:creationId xmlns:a16="http://schemas.microsoft.com/office/drawing/2014/main" id="{17563CA9-2DFA-C84E-A91B-A60B7493DE58}"/>
              </a:ext>
            </a:extLst>
          </p:cNvPr>
          <p:cNvSpPr>
            <a:spLocks noChangeArrowheads="1"/>
          </p:cNvSpPr>
          <p:nvPr/>
        </p:nvSpPr>
        <p:spPr bwMode="auto">
          <a:xfrm>
            <a:off x="0" y="-184666"/>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4" name="Picture 3" descr="A picture containing text, indoor&#10;&#10;Description automatically generated">
            <a:extLst>
              <a:ext uri="{FF2B5EF4-FFF2-40B4-BE49-F238E27FC236}">
                <a16:creationId xmlns:a16="http://schemas.microsoft.com/office/drawing/2014/main" id="{6BB1E843-ACFD-A94E-9913-8BAC8C696BDC}"/>
              </a:ext>
            </a:extLst>
          </p:cNvPr>
          <p:cNvPicPr>
            <a:picLocks noChangeAspect="1"/>
          </p:cNvPicPr>
          <p:nvPr/>
        </p:nvPicPr>
        <p:blipFill rotWithShape="1">
          <a:blip r:embed="rId7">
            <a:extLst>
              <a:ext uri="{28A0092B-C50C-407E-A947-70E740481C1C}">
                <a14:useLocalDpi xmlns:a14="http://schemas.microsoft.com/office/drawing/2010/main" val="0"/>
              </a:ext>
            </a:extLst>
          </a:blip>
          <a:srcRect r="17186"/>
          <a:stretch/>
        </p:blipFill>
        <p:spPr>
          <a:xfrm>
            <a:off x="160639" y="1713415"/>
            <a:ext cx="5258720" cy="4229100"/>
          </a:xfrm>
          <a:prstGeom prst="rect">
            <a:avLst/>
          </a:prstGeom>
        </p:spPr>
      </p:pic>
      <p:pic>
        <p:nvPicPr>
          <p:cNvPr id="9" name="Picture 8" descr="A group of people in a room&#10;&#10;Description automatically generated with low confidence">
            <a:extLst>
              <a:ext uri="{FF2B5EF4-FFF2-40B4-BE49-F238E27FC236}">
                <a16:creationId xmlns:a16="http://schemas.microsoft.com/office/drawing/2014/main" id="{3DDB17DE-7CA5-C84F-B154-D7635FB80C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6277" y="1911407"/>
            <a:ext cx="6052713" cy="4031107"/>
          </a:xfrm>
          <a:prstGeom prst="rect">
            <a:avLst/>
          </a:prstGeom>
        </p:spPr>
      </p:pic>
    </p:spTree>
    <p:extLst>
      <p:ext uri="{BB962C8B-B14F-4D97-AF65-F5344CB8AC3E}">
        <p14:creationId xmlns:p14="http://schemas.microsoft.com/office/powerpoint/2010/main" val="285922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Pledge Signing</a:t>
            </a:r>
          </a:p>
        </p:txBody>
      </p:sp>
      <p:pic>
        <p:nvPicPr>
          <p:cNvPr id="3" name="Picture 2" descr="Text&#10;&#10;Description automatically generated">
            <a:extLst>
              <a:ext uri="{FF2B5EF4-FFF2-40B4-BE49-F238E27FC236}">
                <a16:creationId xmlns:a16="http://schemas.microsoft.com/office/drawing/2014/main" id="{D76125CF-6F5A-2142-A58E-FAFB5A19E4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321" y="2446213"/>
            <a:ext cx="6207336" cy="2554904"/>
          </a:xfrm>
          <a:prstGeom prst="rect">
            <a:avLst/>
          </a:prstGeom>
        </p:spPr>
      </p:pic>
      <p:pic>
        <p:nvPicPr>
          <p:cNvPr id="4" name="Picture 3" descr="A picture containing text, person, orange, working&#10;&#10;Description automatically generated">
            <a:extLst>
              <a:ext uri="{FF2B5EF4-FFF2-40B4-BE49-F238E27FC236}">
                <a16:creationId xmlns:a16="http://schemas.microsoft.com/office/drawing/2014/main" id="{48349921-DAE8-B44B-95F0-F0CAA53756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7282" y="1871217"/>
            <a:ext cx="5428397" cy="4071298"/>
          </a:xfrm>
          <a:prstGeom prst="rect">
            <a:avLst/>
          </a:prstGeom>
        </p:spPr>
      </p:pic>
    </p:spTree>
    <p:extLst>
      <p:ext uri="{BB962C8B-B14F-4D97-AF65-F5344CB8AC3E}">
        <p14:creationId xmlns:p14="http://schemas.microsoft.com/office/powerpoint/2010/main" val="4267199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Students With Solutions</a:t>
            </a:r>
          </a:p>
        </p:txBody>
      </p:sp>
      <p:pic>
        <p:nvPicPr>
          <p:cNvPr id="3" name="Picture 2" descr="Graphical user interface, text&#10;&#10;Description automatically generated">
            <a:extLst>
              <a:ext uri="{FF2B5EF4-FFF2-40B4-BE49-F238E27FC236}">
                <a16:creationId xmlns:a16="http://schemas.microsoft.com/office/drawing/2014/main" id="{3D327900-1DE9-4640-8D61-8DD55AE85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1686642"/>
            <a:ext cx="11379200" cy="4838700"/>
          </a:xfrm>
          <a:prstGeom prst="rect">
            <a:avLst/>
          </a:prstGeom>
        </p:spPr>
      </p:pic>
    </p:spTree>
    <p:extLst>
      <p:ext uri="{BB962C8B-B14F-4D97-AF65-F5344CB8AC3E}">
        <p14:creationId xmlns:p14="http://schemas.microsoft.com/office/powerpoint/2010/main" val="409945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Celebrate </a:t>
            </a:r>
          </a:p>
          <a:p>
            <a:r>
              <a:rPr lang="en-US" altLang="en-US" sz="5400" b="1" dirty="0">
                <a:solidFill>
                  <a:srgbClr val="FFFFFF"/>
                </a:solidFill>
                <a:latin typeface="+mn-lt"/>
                <a:cs typeface="Times New Roman" panose="02020603050405020304" pitchFamily="18" charset="0"/>
              </a:rPr>
              <a:t>National Bullying Prevention Month</a:t>
            </a:r>
          </a:p>
        </p:txBody>
      </p:sp>
      <p:pic>
        <p:nvPicPr>
          <p:cNvPr id="3" name="Picture 2" descr="A picture containing text, outdoor, accessory, sign&#10;&#10;Description automatically generated">
            <a:extLst>
              <a:ext uri="{FF2B5EF4-FFF2-40B4-BE49-F238E27FC236}">
                <a16:creationId xmlns:a16="http://schemas.microsoft.com/office/drawing/2014/main" id="{C1BCA310-A849-8345-AF55-CAB1F225A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65" y="1619687"/>
            <a:ext cx="4773133" cy="4773133"/>
          </a:xfrm>
          <a:prstGeom prst="rect">
            <a:avLst/>
          </a:prstGeom>
        </p:spPr>
      </p:pic>
      <p:pic>
        <p:nvPicPr>
          <p:cNvPr id="5" name="Picture 4">
            <a:extLst>
              <a:ext uri="{FF2B5EF4-FFF2-40B4-BE49-F238E27FC236}">
                <a16:creationId xmlns:a16="http://schemas.microsoft.com/office/drawing/2014/main" id="{C1CB7DB5-23E1-DC40-AFDF-8114F422B3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800" y="1690863"/>
            <a:ext cx="4701957" cy="4701957"/>
          </a:xfrm>
          <a:prstGeom prst="rect">
            <a:avLst/>
          </a:prstGeom>
        </p:spPr>
      </p:pic>
    </p:spTree>
    <p:extLst>
      <p:ext uri="{BB962C8B-B14F-4D97-AF65-F5344CB8AC3E}">
        <p14:creationId xmlns:p14="http://schemas.microsoft.com/office/powerpoint/2010/main" val="3622625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Run Walk Roll</a:t>
            </a:r>
          </a:p>
        </p:txBody>
      </p:sp>
      <p:pic>
        <p:nvPicPr>
          <p:cNvPr id="4" name="Picture 3" descr="A group of people walking in a hallway&#10;&#10;Description automatically generated with medium confidence">
            <a:extLst>
              <a:ext uri="{FF2B5EF4-FFF2-40B4-BE49-F238E27FC236}">
                <a16:creationId xmlns:a16="http://schemas.microsoft.com/office/drawing/2014/main" id="{9B82CD7B-4802-D64E-A1A3-1160C9B5E61A}"/>
              </a:ext>
            </a:extLst>
          </p:cNvPr>
          <p:cNvPicPr>
            <a:picLocks noChangeAspect="1"/>
          </p:cNvPicPr>
          <p:nvPr/>
        </p:nvPicPr>
        <p:blipFill rotWithShape="1">
          <a:blip r:embed="rId3">
            <a:extLst>
              <a:ext uri="{28A0092B-C50C-407E-A947-70E740481C1C}">
                <a14:useLocalDpi xmlns:a14="http://schemas.microsoft.com/office/drawing/2010/main" val="0"/>
              </a:ext>
            </a:extLst>
          </a:blip>
          <a:srcRect t="25421" r="12293" b="11559"/>
          <a:stretch/>
        </p:blipFill>
        <p:spPr>
          <a:xfrm>
            <a:off x="120869" y="1473764"/>
            <a:ext cx="3719015" cy="3563006"/>
          </a:xfrm>
          <a:prstGeom prst="rect">
            <a:avLst/>
          </a:prstGeom>
        </p:spPr>
      </p:pic>
      <p:pic>
        <p:nvPicPr>
          <p:cNvPr id="6" name="Picture 5" descr="A picture containing person, outdoor&#10;&#10;Description automatically generated">
            <a:extLst>
              <a:ext uri="{FF2B5EF4-FFF2-40B4-BE49-F238E27FC236}">
                <a16:creationId xmlns:a16="http://schemas.microsoft.com/office/drawing/2014/main" id="{897F2B1B-BFAC-774B-A195-45BB8721A93A}"/>
              </a:ext>
            </a:extLst>
          </p:cNvPr>
          <p:cNvPicPr>
            <a:picLocks noChangeAspect="1"/>
          </p:cNvPicPr>
          <p:nvPr/>
        </p:nvPicPr>
        <p:blipFill rotWithShape="1">
          <a:blip r:embed="rId4">
            <a:extLst>
              <a:ext uri="{28A0092B-C50C-407E-A947-70E740481C1C}">
                <a14:useLocalDpi xmlns:a14="http://schemas.microsoft.com/office/drawing/2010/main" val="0"/>
              </a:ext>
            </a:extLst>
          </a:blip>
          <a:srcRect l="7203" r="14005"/>
          <a:stretch/>
        </p:blipFill>
        <p:spPr>
          <a:xfrm>
            <a:off x="8346188" y="1473764"/>
            <a:ext cx="3583053" cy="3563007"/>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19C7CB7B-0EBA-BB44-B940-1CB490987A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1525" y="2549824"/>
            <a:ext cx="4148949" cy="4148949"/>
          </a:xfrm>
          <a:prstGeom prst="rect">
            <a:avLst/>
          </a:prstGeom>
        </p:spPr>
      </p:pic>
    </p:spTree>
    <p:extLst>
      <p:ext uri="{BB962C8B-B14F-4D97-AF65-F5344CB8AC3E}">
        <p14:creationId xmlns:p14="http://schemas.microsoft.com/office/powerpoint/2010/main" val="2400174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Mix It Up Days</a:t>
            </a:r>
          </a:p>
        </p:txBody>
      </p:sp>
      <p:pic>
        <p:nvPicPr>
          <p:cNvPr id="3" name="Picture 2" descr="A group of people sitting at a table&#10;&#10;Description automatically generated with medium confidence">
            <a:extLst>
              <a:ext uri="{FF2B5EF4-FFF2-40B4-BE49-F238E27FC236}">
                <a16:creationId xmlns:a16="http://schemas.microsoft.com/office/drawing/2014/main" id="{3C0119C3-FE01-AC4C-8024-3341A1005C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016" y="1518154"/>
            <a:ext cx="5609967" cy="3164205"/>
          </a:xfrm>
          <a:prstGeom prst="rect">
            <a:avLst/>
          </a:prstGeom>
        </p:spPr>
      </p:pic>
      <p:pic>
        <p:nvPicPr>
          <p:cNvPr id="5" name="Picture 4" descr="A picture containing sky, person, outdoor, group&#10;&#10;Description automatically generated">
            <a:extLst>
              <a:ext uri="{FF2B5EF4-FFF2-40B4-BE49-F238E27FC236}">
                <a16:creationId xmlns:a16="http://schemas.microsoft.com/office/drawing/2014/main" id="{0DB187DB-EBA2-9641-A94D-8BCDB81155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1469" y="2006034"/>
            <a:ext cx="5248641" cy="3936481"/>
          </a:xfrm>
          <a:prstGeom prst="rect">
            <a:avLst/>
          </a:prstGeom>
        </p:spPr>
      </p:pic>
    </p:spTree>
    <p:extLst>
      <p:ext uri="{BB962C8B-B14F-4D97-AF65-F5344CB8AC3E}">
        <p14:creationId xmlns:p14="http://schemas.microsoft.com/office/powerpoint/2010/main" val="155490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School Kindness Club</a:t>
            </a:r>
          </a:p>
        </p:txBody>
      </p:sp>
      <p:pic>
        <p:nvPicPr>
          <p:cNvPr id="5" name="Picture 4" descr="A group of people sitting at a table&#10;&#10;Description automatically generated with medium confidence">
            <a:extLst>
              <a:ext uri="{FF2B5EF4-FFF2-40B4-BE49-F238E27FC236}">
                <a16:creationId xmlns:a16="http://schemas.microsoft.com/office/drawing/2014/main" id="{4CF9C0AC-2BFA-6E45-9BFC-D0194415BF1A}"/>
              </a:ext>
            </a:extLst>
          </p:cNvPr>
          <p:cNvPicPr>
            <a:picLocks noChangeAspect="1"/>
          </p:cNvPicPr>
          <p:nvPr/>
        </p:nvPicPr>
        <p:blipFill rotWithShape="1">
          <a:blip r:embed="rId3">
            <a:extLst>
              <a:ext uri="{28A0092B-C50C-407E-A947-70E740481C1C}">
                <a14:useLocalDpi xmlns:a14="http://schemas.microsoft.com/office/drawing/2010/main" val="0"/>
              </a:ext>
            </a:extLst>
          </a:blip>
          <a:srcRect t="8932" r="24790"/>
          <a:stretch/>
        </p:blipFill>
        <p:spPr>
          <a:xfrm>
            <a:off x="8251262" y="2053967"/>
            <a:ext cx="3794329" cy="3445783"/>
          </a:xfrm>
          <a:prstGeom prst="rect">
            <a:avLst/>
          </a:prstGeom>
        </p:spPr>
      </p:pic>
      <p:pic>
        <p:nvPicPr>
          <p:cNvPr id="11" name="Picture 10" descr="A group of people in clothing&#10;&#10;Description automatically generated with low confidence">
            <a:extLst>
              <a:ext uri="{FF2B5EF4-FFF2-40B4-BE49-F238E27FC236}">
                <a16:creationId xmlns:a16="http://schemas.microsoft.com/office/drawing/2014/main" id="{5EF38C46-F37C-B043-99A5-2ADFC3586314}"/>
              </a:ext>
            </a:extLst>
          </p:cNvPr>
          <p:cNvPicPr>
            <a:picLocks noChangeAspect="1"/>
          </p:cNvPicPr>
          <p:nvPr/>
        </p:nvPicPr>
        <p:blipFill rotWithShape="1">
          <a:blip r:embed="rId4">
            <a:extLst>
              <a:ext uri="{28A0092B-C50C-407E-A947-70E740481C1C}">
                <a14:useLocalDpi xmlns:a14="http://schemas.microsoft.com/office/drawing/2010/main" val="0"/>
              </a:ext>
            </a:extLst>
          </a:blip>
          <a:srcRect t="9406"/>
          <a:stretch/>
        </p:blipFill>
        <p:spPr>
          <a:xfrm rot="5400000">
            <a:off x="3785696" y="2231542"/>
            <a:ext cx="5188825" cy="3525563"/>
          </a:xfrm>
          <a:prstGeom prst="rect">
            <a:avLst/>
          </a:prstGeom>
        </p:spPr>
      </p:pic>
      <p:pic>
        <p:nvPicPr>
          <p:cNvPr id="13" name="Picture 12" descr="A picture containing text, outdoor, people&#10;&#10;Description automatically generated">
            <a:extLst>
              <a:ext uri="{FF2B5EF4-FFF2-40B4-BE49-F238E27FC236}">
                <a16:creationId xmlns:a16="http://schemas.microsoft.com/office/drawing/2014/main" id="{6C750104-5572-3846-B36C-2ED89B529256}"/>
              </a:ext>
            </a:extLst>
          </p:cNvPr>
          <p:cNvPicPr>
            <a:picLocks noChangeAspect="1"/>
          </p:cNvPicPr>
          <p:nvPr/>
        </p:nvPicPr>
        <p:blipFill rotWithShape="1">
          <a:blip r:embed="rId5">
            <a:extLst>
              <a:ext uri="{28A0092B-C50C-407E-A947-70E740481C1C}">
                <a14:useLocalDpi xmlns:a14="http://schemas.microsoft.com/office/drawing/2010/main" val="0"/>
              </a:ext>
            </a:extLst>
          </a:blip>
          <a:srcRect b="15811"/>
          <a:stretch/>
        </p:blipFill>
        <p:spPr>
          <a:xfrm>
            <a:off x="53041" y="2370082"/>
            <a:ext cx="4455914" cy="2813554"/>
          </a:xfrm>
          <a:prstGeom prst="rect">
            <a:avLst/>
          </a:prstGeom>
        </p:spPr>
      </p:pic>
    </p:spTree>
    <p:extLst>
      <p:ext uri="{BB962C8B-B14F-4D97-AF65-F5344CB8AC3E}">
        <p14:creationId xmlns:p14="http://schemas.microsoft.com/office/powerpoint/2010/main" val="3965026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Themed Months</a:t>
            </a:r>
          </a:p>
        </p:txBody>
      </p:sp>
      <p:pic>
        <p:nvPicPr>
          <p:cNvPr id="3" name="Picture 2" descr="A picture containing text&#10;&#10;Description automatically generated">
            <a:extLst>
              <a:ext uri="{FF2B5EF4-FFF2-40B4-BE49-F238E27FC236}">
                <a16:creationId xmlns:a16="http://schemas.microsoft.com/office/drawing/2014/main" id="{9D90C25F-631B-7D48-9D23-AE22EF55FDDC}"/>
              </a:ext>
            </a:extLst>
          </p:cNvPr>
          <p:cNvPicPr>
            <a:picLocks noChangeAspect="1"/>
          </p:cNvPicPr>
          <p:nvPr/>
        </p:nvPicPr>
        <p:blipFill rotWithShape="1">
          <a:blip r:embed="rId7">
            <a:extLst>
              <a:ext uri="{28A0092B-C50C-407E-A947-70E740481C1C}">
                <a14:useLocalDpi xmlns:a14="http://schemas.microsoft.com/office/drawing/2010/main" val="0"/>
              </a:ext>
            </a:extLst>
          </a:blip>
          <a:srcRect t="17558"/>
          <a:stretch/>
        </p:blipFill>
        <p:spPr>
          <a:xfrm>
            <a:off x="3698336" y="2845261"/>
            <a:ext cx="5030081" cy="1514117"/>
          </a:xfrm>
          <a:prstGeom prst="rect">
            <a:avLst/>
          </a:prstGeom>
        </p:spPr>
      </p:pic>
      <p:pic>
        <p:nvPicPr>
          <p:cNvPr id="11" name="Picture 10" descr="Text&#10;&#10;Description automatically generated">
            <a:extLst>
              <a:ext uri="{FF2B5EF4-FFF2-40B4-BE49-F238E27FC236}">
                <a16:creationId xmlns:a16="http://schemas.microsoft.com/office/drawing/2014/main" id="{9CDCB643-6C8C-7D48-B014-E39BD7DBE006}"/>
              </a:ext>
            </a:extLst>
          </p:cNvPr>
          <p:cNvPicPr>
            <a:picLocks noChangeAspect="1"/>
          </p:cNvPicPr>
          <p:nvPr/>
        </p:nvPicPr>
        <p:blipFill rotWithShape="1">
          <a:blip r:embed="rId8">
            <a:extLst>
              <a:ext uri="{28A0092B-C50C-407E-A947-70E740481C1C}">
                <a14:useLocalDpi xmlns:a14="http://schemas.microsoft.com/office/drawing/2010/main" val="0"/>
              </a:ext>
            </a:extLst>
          </a:blip>
          <a:srcRect b="13684"/>
          <a:stretch/>
        </p:blipFill>
        <p:spPr>
          <a:xfrm>
            <a:off x="127315" y="1705415"/>
            <a:ext cx="3451281" cy="1474137"/>
          </a:xfrm>
          <a:prstGeom prst="rect">
            <a:avLst/>
          </a:prstGeom>
        </p:spPr>
      </p:pic>
      <p:pic>
        <p:nvPicPr>
          <p:cNvPr id="17" name="Picture 16" descr="A blue sign with white text&#10;&#10;Description automatically generated with low confidence">
            <a:extLst>
              <a:ext uri="{FF2B5EF4-FFF2-40B4-BE49-F238E27FC236}">
                <a16:creationId xmlns:a16="http://schemas.microsoft.com/office/drawing/2014/main" id="{77773BE5-23F4-7548-AD26-6CCD15C796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95529" y="1721809"/>
            <a:ext cx="3069156" cy="1514117"/>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B7F11D74-1105-914B-9D38-60BD80F3C5D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95530" y="4360636"/>
            <a:ext cx="3069155" cy="1914097"/>
          </a:xfrm>
          <a:prstGeom prst="rect">
            <a:avLst/>
          </a:prstGeom>
        </p:spPr>
      </p:pic>
      <p:pic>
        <p:nvPicPr>
          <p:cNvPr id="21" name="Picture 20" descr="A picture containing shape&#10;&#10;Description automatically generated">
            <a:extLst>
              <a:ext uri="{FF2B5EF4-FFF2-40B4-BE49-F238E27FC236}">
                <a16:creationId xmlns:a16="http://schemas.microsoft.com/office/drawing/2014/main" id="{7C5A26ED-35C5-A64F-92D0-60DA68836C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315" y="4581083"/>
            <a:ext cx="3849136" cy="1474137"/>
          </a:xfrm>
          <a:prstGeom prst="rect">
            <a:avLst/>
          </a:prstGeom>
        </p:spPr>
      </p:pic>
    </p:spTree>
    <p:extLst>
      <p:ext uri="{BB962C8B-B14F-4D97-AF65-F5344CB8AC3E}">
        <p14:creationId xmlns:p14="http://schemas.microsoft.com/office/powerpoint/2010/main" val="1777263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Student Advice Column</a:t>
            </a:r>
          </a:p>
        </p:txBody>
      </p:sp>
      <p:pic>
        <p:nvPicPr>
          <p:cNvPr id="3" name="Picture 2" descr="A picture containing text, screenshot, document&#10;&#10;Description automatically generated">
            <a:extLst>
              <a:ext uri="{FF2B5EF4-FFF2-40B4-BE49-F238E27FC236}">
                <a16:creationId xmlns:a16="http://schemas.microsoft.com/office/drawing/2014/main" id="{18306055-D8D7-0D49-B143-825B87403D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949" y="1548355"/>
            <a:ext cx="3198813" cy="4322720"/>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83BBE807-9835-F144-99EA-B383723CE8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5848" y="2062706"/>
            <a:ext cx="8231203" cy="2966493"/>
          </a:xfrm>
          <a:prstGeom prst="rect">
            <a:avLst/>
          </a:prstGeom>
        </p:spPr>
      </p:pic>
    </p:spTree>
    <p:extLst>
      <p:ext uri="{BB962C8B-B14F-4D97-AF65-F5344CB8AC3E}">
        <p14:creationId xmlns:p14="http://schemas.microsoft.com/office/powerpoint/2010/main" val="1503819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1183B99-4DDE-8E4A-967B-BD9D3B67946E}"/>
              </a:ext>
            </a:extLst>
          </p:cNvPr>
          <p:cNvSpPr/>
          <p:nvPr/>
        </p:nvSpPr>
        <p:spPr>
          <a:xfrm>
            <a:off x="0" y="0"/>
            <a:ext cx="12192000" cy="1348230"/>
          </a:xfrm>
          <a:prstGeom prst="rect">
            <a:avLst/>
          </a:prstGeom>
          <a:solidFill>
            <a:srgbClr val="ED0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1" name="Title 1">
            <a:extLst>
              <a:ext uri="{FF2B5EF4-FFF2-40B4-BE49-F238E27FC236}">
                <a16:creationId xmlns:a16="http://schemas.microsoft.com/office/drawing/2014/main" id="{C198C18C-822A-7A4B-B12E-F9DC1F11B768}"/>
              </a:ext>
            </a:extLst>
          </p:cNvPr>
          <p:cNvSpPr txBox="1">
            <a:spLocks/>
          </p:cNvSpPr>
          <p:nvPr/>
        </p:nvSpPr>
        <p:spPr>
          <a:xfrm>
            <a:off x="1142568" y="193696"/>
            <a:ext cx="9906861" cy="8238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800" b="1" dirty="0">
                <a:solidFill>
                  <a:srgbClr val="FFFFFF"/>
                </a:solidFill>
                <a:latin typeface="+mn-lt"/>
                <a:cs typeface="Times New Roman" panose="02020603050405020304" pitchFamily="18" charset="0"/>
              </a:rPr>
              <a:t>What will the webinar series include?</a:t>
            </a:r>
            <a:endParaRPr lang="en-US" altLang="en-US" sz="4800" b="1" dirty="0">
              <a:solidFill>
                <a:srgbClr val="FFFFFF"/>
              </a:solidFill>
              <a:latin typeface="+mn-lt"/>
            </a:endParaRPr>
          </a:p>
        </p:txBody>
      </p:sp>
      <p:sp>
        <p:nvSpPr>
          <p:cNvPr id="13" name="Content Placeholder 2">
            <a:extLst>
              <a:ext uri="{FF2B5EF4-FFF2-40B4-BE49-F238E27FC236}">
                <a16:creationId xmlns:a16="http://schemas.microsoft.com/office/drawing/2014/main" id="{2AE96192-24C3-3141-BC94-17FCD8FFFA48}"/>
              </a:ext>
            </a:extLst>
          </p:cNvPr>
          <p:cNvSpPr txBox="1">
            <a:spLocks/>
          </p:cNvSpPr>
          <p:nvPr/>
        </p:nvSpPr>
        <p:spPr bwMode="auto">
          <a:xfrm>
            <a:off x="368914" y="1460457"/>
            <a:ext cx="11454171"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 typeface="Arial" panose="020B0604020202020204" pitchFamily="34" charset="0"/>
              <a:buNone/>
            </a:pPr>
            <a:r>
              <a:rPr lang="en-US" altLang="en-US" sz="3200" dirty="0"/>
              <a:t>We will be meeting for 6 weeks, on Thursdays at 2:30 – 3:15 pm CST. Remaining dates include:</a:t>
            </a:r>
          </a:p>
          <a:p>
            <a:pPr eaLnBrk="1" hangingPunct="1">
              <a:lnSpc>
                <a:spcPct val="80000"/>
              </a:lnSpc>
              <a:buFont typeface="Arial" panose="020B0604020202020204" pitchFamily="34" charset="0"/>
              <a:buNone/>
            </a:pPr>
            <a:endParaRPr lang="en-US" altLang="en-US" sz="3200" dirty="0"/>
          </a:p>
          <a:p>
            <a:pPr eaLnBrk="1" hangingPunct="1">
              <a:lnSpc>
                <a:spcPct val="100000"/>
              </a:lnSpc>
              <a:buFont typeface="Arial" panose="020B0604020202020204" pitchFamily="34" charset="0"/>
              <a:buNone/>
            </a:pPr>
            <a:endParaRPr lang="en-US" altLang="en-US" dirty="0"/>
          </a:p>
          <a:p>
            <a:pPr lvl="1" indent="0">
              <a:lnSpc>
                <a:spcPct val="80000"/>
              </a:lnSpc>
              <a:buNone/>
            </a:pPr>
            <a:endParaRPr lang="en-US" altLang="en-US" sz="2800" dirty="0"/>
          </a:p>
          <a:p>
            <a:pPr marL="171450" indent="-171450" algn="ctr">
              <a:lnSpc>
                <a:spcPct val="80000"/>
              </a:lnSpc>
            </a:pPr>
            <a:endParaRPr lang="en-US" altLang="en-US" sz="1000" dirty="0"/>
          </a:p>
          <a:p>
            <a:pPr algn="ctr" eaLnBrk="1" hangingPunct="1">
              <a:lnSpc>
                <a:spcPct val="80000"/>
              </a:lnSpc>
              <a:buFont typeface="Arial" panose="020B0604020202020204" pitchFamily="34" charset="0"/>
              <a:buNone/>
            </a:pPr>
            <a:r>
              <a:rPr lang="en-US" altLang="en-US" dirty="0"/>
              <a:t>Note: We are skipping the week of March 14 – 18</a:t>
            </a:r>
            <a:r>
              <a:rPr lang="en-US" altLang="en-US" baseline="30000" dirty="0"/>
              <a:t>th</a:t>
            </a:r>
            <a:r>
              <a:rPr lang="en-US" altLang="en-US" dirty="0"/>
              <a:t> for Spring Break. </a:t>
            </a:r>
          </a:p>
          <a:p>
            <a:pPr algn="ctr" eaLnBrk="1" hangingPunct="1">
              <a:lnSpc>
                <a:spcPct val="80000"/>
              </a:lnSpc>
              <a:buFont typeface="Arial" panose="020B0604020202020204" pitchFamily="34" charset="0"/>
              <a:buNone/>
            </a:pPr>
            <a:r>
              <a:rPr lang="en-US" altLang="en-US" dirty="0"/>
              <a:t> </a:t>
            </a:r>
          </a:p>
          <a:p>
            <a:pPr algn="ctr" eaLnBrk="1" hangingPunct="1">
              <a:lnSpc>
                <a:spcPct val="80000"/>
              </a:lnSpc>
              <a:buFont typeface="Arial" panose="020B0604020202020204" pitchFamily="34" charset="0"/>
              <a:buNone/>
            </a:pPr>
            <a:r>
              <a:rPr lang="en-US" altLang="en-US" dirty="0"/>
              <a:t>Each session will be recorded &amp; available to watch if you aren’t able to make a session. These will be posted on </a:t>
            </a:r>
            <a:r>
              <a:rPr lang="en-US" altLang="en-US" dirty="0" err="1"/>
              <a:t>KidsTakeOnBullying.org</a:t>
            </a:r>
            <a:r>
              <a:rPr lang="en-US" altLang="en-US" dirty="0"/>
              <a:t> the following day. </a:t>
            </a:r>
          </a:p>
          <a:p>
            <a:pPr algn="ctr" eaLnBrk="1" hangingPunct="1">
              <a:lnSpc>
                <a:spcPct val="80000"/>
              </a:lnSpc>
              <a:buFont typeface="Arial" panose="020B0604020202020204" pitchFamily="34" charset="0"/>
              <a:buNone/>
            </a:pPr>
            <a:endParaRPr lang="en-US" altLang="en-US" sz="800" dirty="0"/>
          </a:p>
          <a:p>
            <a:pPr eaLnBrk="1" hangingPunct="1">
              <a:lnSpc>
                <a:spcPct val="80000"/>
              </a:lnSpc>
              <a:buFont typeface="Arial" panose="020B0604020202020204" pitchFamily="34" charset="0"/>
              <a:buNone/>
            </a:pPr>
            <a:endParaRPr lang="en-US" altLang="en-US" sz="2600" dirty="0"/>
          </a:p>
        </p:txBody>
      </p:sp>
      <p:sp>
        <p:nvSpPr>
          <p:cNvPr id="10" name="TextBox 9">
            <a:extLst>
              <a:ext uri="{FF2B5EF4-FFF2-40B4-BE49-F238E27FC236}">
                <a16:creationId xmlns:a16="http://schemas.microsoft.com/office/drawing/2014/main" id="{73B348C9-5B3F-C846-9434-8D8BCD870FFE}"/>
              </a:ext>
            </a:extLst>
          </p:cNvPr>
          <p:cNvSpPr txBox="1"/>
          <p:nvPr/>
        </p:nvSpPr>
        <p:spPr>
          <a:xfrm>
            <a:off x="3919027" y="2598003"/>
            <a:ext cx="3000664" cy="1231106"/>
          </a:xfrm>
          <a:prstGeom prst="rect">
            <a:avLst/>
          </a:prstGeom>
          <a:noFill/>
        </p:spPr>
        <p:txBody>
          <a:bodyPr wrap="square" rtlCol="0">
            <a:spAutoFit/>
          </a:bodyPr>
          <a:lstStyle/>
          <a:p>
            <a:pPr marL="920750" lvl="1" indent="-4572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March 24</a:t>
            </a:r>
          </a:p>
          <a:p>
            <a:pPr marL="920750" lvl="1" indent="-4572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March 31</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38965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pic>
        <p:nvPicPr>
          <p:cNvPr id="16" name="Graphic 15">
            <a:extLst>
              <a:ext uri="{FF2B5EF4-FFF2-40B4-BE49-F238E27FC236}">
                <a16:creationId xmlns:a16="http://schemas.microsoft.com/office/drawing/2014/main" id="{87B1E56A-4820-42E9-83C6-02D68C9193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208659">
            <a:off x="321920" y="2661722"/>
            <a:ext cx="3714171" cy="3122056"/>
          </a:xfrm>
          <a:prstGeom prst="rect">
            <a:avLst/>
          </a:prstGeom>
        </p:spPr>
      </p:pic>
      <p:sp>
        <p:nvSpPr>
          <p:cNvPr id="11" name="Content Placeholder 2">
            <a:extLst>
              <a:ext uri="{FF2B5EF4-FFF2-40B4-BE49-F238E27FC236}">
                <a16:creationId xmlns:a16="http://schemas.microsoft.com/office/drawing/2014/main" id="{96CE8D6E-F7AF-1B43-8B8D-79BE087F3B8B}"/>
              </a:ext>
            </a:extLst>
          </p:cNvPr>
          <p:cNvSpPr txBox="1">
            <a:spLocks/>
          </p:cNvSpPr>
          <p:nvPr/>
        </p:nvSpPr>
        <p:spPr>
          <a:xfrm>
            <a:off x="4201390" y="1547996"/>
            <a:ext cx="783398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defRPr/>
            </a:pPr>
            <a:endParaRPr lang="en-US" altLang="en-US" sz="800" b="1" dirty="0"/>
          </a:p>
          <a:p>
            <a:pPr>
              <a:lnSpc>
                <a:spcPct val="80000"/>
              </a:lnSpc>
              <a:defRPr/>
            </a:pPr>
            <a:endParaRPr lang="en-US" altLang="en-US" sz="800" b="1" dirty="0"/>
          </a:p>
          <a:p>
            <a:pPr algn="l">
              <a:lnSpc>
                <a:spcPct val="80000"/>
              </a:lnSpc>
              <a:defRPr/>
            </a:pPr>
            <a:r>
              <a:rPr lang="en-US" altLang="en-US" sz="7200" b="1" dirty="0"/>
              <a:t>What other ideas do you have to prevent bullying at your school?</a:t>
            </a:r>
            <a:endParaRPr lang="en-US" altLang="en-US" sz="7200" dirty="0"/>
          </a:p>
        </p:txBody>
      </p:sp>
      <p:sp>
        <p:nvSpPr>
          <p:cNvPr id="10" name="Rectangle 9">
            <a:extLst>
              <a:ext uri="{FF2B5EF4-FFF2-40B4-BE49-F238E27FC236}">
                <a16:creationId xmlns:a16="http://schemas.microsoft.com/office/drawing/2014/main" id="{3C792C68-6A59-A94A-B5B2-F57907D7EB9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77F2A2DC-0CEF-2F41-977D-5C99606A07A5}"/>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Reflection Questions</a:t>
            </a:r>
          </a:p>
        </p:txBody>
      </p:sp>
    </p:spTree>
    <p:extLst>
      <p:ext uri="{BB962C8B-B14F-4D97-AF65-F5344CB8AC3E}">
        <p14:creationId xmlns:p14="http://schemas.microsoft.com/office/powerpoint/2010/main" val="2029552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pic>
        <p:nvPicPr>
          <p:cNvPr id="12" name="Graphic 11">
            <a:extLst>
              <a:ext uri="{FF2B5EF4-FFF2-40B4-BE49-F238E27FC236}">
                <a16:creationId xmlns:a16="http://schemas.microsoft.com/office/drawing/2014/main" id="{DC44C4E1-4DFD-4650-9A29-A425BC4F19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75790" y="2335570"/>
            <a:ext cx="3203221" cy="2891624"/>
          </a:xfrm>
          <a:prstGeom prst="rect">
            <a:avLst/>
          </a:prstGeom>
        </p:spPr>
      </p:pic>
      <p:sp>
        <p:nvSpPr>
          <p:cNvPr id="13" name="Content Placeholder 2">
            <a:extLst>
              <a:ext uri="{FF2B5EF4-FFF2-40B4-BE49-F238E27FC236}">
                <a16:creationId xmlns:a16="http://schemas.microsoft.com/office/drawing/2014/main" id="{2AE96192-24C3-3141-BC94-17FCD8FFFA48}"/>
              </a:ext>
            </a:extLst>
          </p:cNvPr>
          <p:cNvSpPr txBox="1">
            <a:spLocks/>
          </p:cNvSpPr>
          <p:nvPr/>
        </p:nvSpPr>
        <p:spPr bwMode="auto">
          <a:xfrm>
            <a:off x="432867" y="1460457"/>
            <a:ext cx="823918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 typeface="Arial" panose="020B0604020202020204" pitchFamily="34" charset="0"/>
              <a:buNone/>
            </a:pPr>
            <a:endParaRPr lang="en-US" altLang="en-US" sz="2600" dirty="0"/>
          </a:p>
          <a:p>
            <a:pPr eaLnBrk="1" hangingPunct="1">
              <a:lnSpc>
                <a:spcPct val="80000"/>
              </a:lnSpc>
              <a:buFont typeface="Arial" panose="020B0604020202020204" pitchFamily="34" charset="0"/>
              <a:buNone/>
            </a:pPr>
            <a:r>
              <a:rPr lang="en-US" altLang="en-US" sz="2600" dirty="0"/>
              <a:t>NEXT SESSION: Thursday, March 24</a:t>
            </a:r>
            <a:r>
              <a:rPr lang="en-US" altLang="en-US" sz="2600" baseline="30000" dirty="0"/>
              <a:t>th</a:t>
            </a:r>
            <a:r>
              <a:rPr lang="en-US" altLang="en-US" sz="2600" dirty="0"/>
              <a:t> at 2:30 pm CST</a:t>
            </a:r>
            <a:endParaRPr lang="en-US" altLang="en-US" sz="1000" dirty="0"/>
          </a:p>
          <a:p>
            <a:pPr>
              <a:lnSpc>
                <a:spcPct val="80000"/>
              </a:lnSpc>
              <a:buNone/>
            </a:pPr>
            <a:endParaRPr lang="en-US" altLang="en-US" sz="1600" dirty="0"/>
          </a:p>
          <a:p>
            <a:pPr>
              <a:lnSpc>
                <a:spcPct val="80000"/>
              </a:lnSpc>
              <a:buNone/>
            </a:pPr>
            <a:endParaRPr lang="en-US" altLang="en-US" sz="1600" dirty="0"/>
          </a:p>
          <a:p>
            <a:pPr>
              <a:lnSpc>
                <a:spcPct val="80000"/>
              </a:lnSpc>
              <a:buNone/>
            </a:pPr>
            <a:r>
              <a:rPr lang="en-US" altLang="en-US" sz="2600" dirty="0"/>
              <a:t>REMINDERS:</a:t>
            </a:r>
          </a:p>
          <a:p>
            <a:pPr marL="457200" indent="-457200">
              <a:lnSpc>
                <a:spcPct val="80000"/>
              </a:lnSpc>
            </a:pPr>
            <a:r>
              <a:rPr lang="en-US" altLang="en-US" sz="2600" dirty="0"/>
              <a:t>We will be skipping next week for Spring Break</a:t>
            </a:r>
          </a:p>
          <a:p>
            <a:pPr marL="457200" indent="-457200">
              <a:lnSpc>
                <a:spcPct val="80000"/>
              </a:lnSpc>
            </a:pPr>
            <a:r>
              <a:rPr lang="en-US" altLang="en-US" sz="2600" dirty="0"/>
              <a:t>This webinar will be archived and posted at </a:t>
            </a:r>
            <a:r>
              <a:rPr lang="en-US" altLang="en-US" sz="2600" dirty="0" err="1"/>
              <a:t>KidsTakeOnBullying.org</a:t>
            </a:r>
            <a:r>
              <a:rPr lang="en-US" altLang="en-US" sz="2600" dirty="0"/>
              <a:t> + the PowerPoints!</a:t>
            </a:r>
          </a:p>
          <a:p>
            <a:pPr marL="457200" indent="-457200">
              <a:lnSpc>
                <a:spcPct val="80000"/>
              </a:lnSpc>
            </a:pPr>
            <a:r>
              <a:rPr lang="en-US" altLang="en-US" sz="2600" dirty="0"/>
              <a:t>We will be available for the next 15 – 20 minutes if you have any questions!</a:t>
            </a:r>
          </a:p>
          <a:p>
            <a:pPr eaLnBrk="1" hangingPunct="1">
              <a:lnSpc>
                <a:spcPct val="80000"/>
              </a:lnSpc>
              <a:buFont typeface="Arial" panose="020B0604020202020204" pitchFamily="34" charset="0"/>
              <a:buNone/>
            </a:pPr>
            <a:endParaRPr lang="en-US" altLang="en-US" sz="2600" dirty="0"/>
          </a:p>
        </p:txBody>
      </p:sp>
      <p:sp>
        <p:nvSpPr>
          <p:cNvPr id="8" name="Rectangle 7">
            <a:extLst>
              <a:ext uri="{FF2B5EF4-FFF2-40B4-BE49-F238E27FC236}">
                <a16:creationId xmlns:a16="http://schemas.microsoft.com/office/drawing/2014/main" id="{427243BA-9A16-F74A-A0E8-EF5DF9750E08}"/>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1B31752-29B5-7C48-9546-60D1EEF3C88C}"/>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What To Expect Next Week</a:t>
            </a:r>
          </a:p>
        </p:txBody>
      </p:sp>
    </p:spTree>
    <p:extLst>
      <p:ext uri="{BB962C8B-B14F-4D97-AF65-F5344CB8AC3E}">
        <p14:creationId xmlns:p14="http://schemas.microsoft.com/office/powerpoint/2010/main" val="352920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3" name="Content Placeholder 2">
            <a:extLst>
              <a:ext uri="{FF2B5EF4-FFF2-40B4-BE49-F238E27FC236}">
                <a16:creationId xmlns:a16="http://schemas.microsoft.com/office/drawing/2014/main" id="{2AE96192-24C3-3141-BC94-17FCD8FFFA48}"/>
              </a:ext>
            </a:extLst>
          </p:cNvPr>
          <p:cNvSpPr txBox="1">
            <a:spLocks/>
          </p:cNvSpPr>
          <p:nvPr/>
        </p:nvSpPr>
        <p:spPr bwMode="auto">
          <a:xfrm>
            <a:off x="180434" y="1260453"/>
            <a:ext cx="8528091"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buFont typeface="Arial" panose="020B0604020202020204" pitchFamily="34" charset="0"/>
              <a:buNone/>
            </a:pPr>
            <a:endParaRPr lang="en-US" altLang="en-US" sz="1000" dirty="0"/>
          </a:p>
          <a:p>
            <a:pPr algn="ctr" eaLnBrk="1" hangingPunct="1">
              <a:lnSpc>
                <a:spcPct val="80000"/>
              </a:lnSpc>
              <a:buFont typeface="Arial" panose="020B0604020202020204" pitchFamily="34" charset="0"/>
              <a:buNone/>
            </a:pPr>
            <a:endParaRPr lang="en-US" altLang="en-US" sz="1000" dirty="0"/>
          </a:p>
          <a:p>
            <a:pPr eaLnBrk="1" hangingPunct="1">
              <a:lnSpc>
                <a:spcPct val="80000"/>
              </a:lnSpc>
              <a:buFont typeface="Arial" panose="020B0604020202020204" pitchFamily="34" charset="0"/>
              <a:buNone/>
            </a:pPr>
            <a:r>
              <a:rPr lang="en-US" altLang="en-US" sz="3200" dirty="0"/>
              <a:t>Each session will be 45 minutes and will feature:</a:t>
            </a:r>
          </a:p>
          <a:p>
            <a:pPr marL="457200" indent="-457200">
              <a:lnSpc>
                <a:spcPct val="80000"/>
              </a:lnSpc>
            </a:pPr>
            <a:r>
              <a:rPr lang="en-US" altLang="en-US" sz="3200" dirty="0"/>
              <a:t>Session welcome and ice breaker</a:t>
            </a:r>
          </a:p>
          <a:p>
            <a:pPr marL="457200" indent="-457200">
              <a:lnSpc>
                <a:spcPct val="80000"/>
              </a:lnSpc>
            </a:pPr>
            <a:r>
              <a:rPr lang="en-US" altLang="en-US" sz="3200" dirty="0"/>
              <a:t>Education </a:t>
            </a:r>
          </a:p>
          <a:p>
            <a:pPr marL="457200" indent="-457200">
              <a:lnSpc>
                <a:spcPct val="80000"/>
              </a:lnSpc>
            </a:pPr>
            <a:r>
              <a:rPr lang="en-US" altLang="en-US" sz="3200" dirty="0"/>
              <a:t>Interaction</a:t>
            </a:r>
          </a:p>
          <a:p>
            <a:pPr algn="ctr" eaLnBrk="1" hangingPunct="1">
              <a:lnSpc>
                <a:spcPct val="80000"/>
              </a:lnSpc>
              <a:buFont typeface="Arial" panose="020B0604020202020204" pitchFamily="34" charset="0"/>
              <a:buNone/>
            </a:pPr>
            <a:endParaRPr lang="en-US" altLang="en-US" sz="1000" dirty="0"/>
          </a:p>
          <a:p>
            <a:pPr algn="ctr" eaLnBrk="1" hangingPunct="1">
              <a:lnSpc>
                <a:spcPct val="80000"/>
              </a:lnSpc>
              <a:buFont typeface="Arial" panose="020B0604020202020204" pitchFamily="34" charset="0"/>
              <a:buNone/>
            </a:pPr>
            <a:r>
              <a:rPr lang="en-US" altLang="en-US" sz="3200" dirty="0"/>
              <a:t>At the end of each session, we will stay on the webinar to answer any specific questions you have or topics you want to talk about! This portion will NOT be recorded or shared.</a:t>
            </a:r>
          </a:p>
          <a:p>
            <a:pPr eaLnBrk="1" hangingPunct="1">
              <a:lnSpc>
                <a:spcPct val="80000"/>
              </a:lnSpc>
              <a:buFont typeface="Arial" panose="020B0604020202020204" pitchFamily="34" charset="0"/>
              <a:buNone/>
            </a:pPr>
            <a:endParaRPr lang="en-US" altLang="en-US" sz="2600" dirty="0"/>
          </a:p>
        </p:txBody>
      </p:sp>
      <p:pic>
        <p:nvPicPr>
          <p:cNvPr id="8" name="Graphic 7">
            <a:extLst>
              <a:ext uri="{FF2B5EF4-FFF2-40B4-BE49-F238E27FC236}">
                <a16:creationId xmlns:a16="http://schemas.microsoft.com/office/drawing/2014/main" id="{7CFCA1AA-DDAD-B04D-81A0-EFD2BA41C5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949819">
            <a:off x="8155434" y="1898628"/>
            <a:ext cx="3741280" cy="3377342"/>
          </a:xfrm>
          <a:prstGeom prst="rect">
            <a:avLst/>
          </a:prstGeom>
        </p:spPr>
      </p:pic>
      <p:sp>
        <p:nvSpPr>
          <p:cNvPr id="9" name="Rectangle 8">
            <a:extLst>
              <a:ext uri="{FF2B5EF4-FFF2-40B4-BE49-F238E27FC236}">
                <a16:creationId xmlns:a16="http://schemas.microsoft.com/office/drawing/2014/main" id="{86D67703-AB0F-1648-95D4-8D8B2962D417}"/>
              </a:ext>
            </a:extLst>
          </p:cNvPr>
          <p:cNvSpPr/>
          <p:nvPr/>
        </p:nvSpPr>
        <p:spPr>
          <a:xfrm>
            <a:off x="0" y="0"/>
            <a:ext cx="12192000" cy="1348230"/>
          </a:xfrm>
          <a:prstGeom prst="rect">
            <a:avLst/>
          </a:prstGeom>
          <a:solidFill>
            <a:srgbClr val="ED0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3EEFA5F0-8223-B649-B53A-DF12A83FA1AA}"/>
              </a:ext>
            </a:extLst>
          </p:cNvPr>
          <p:cNvSpPr txBox="1">
            <a:spLocks/>
          </p:cNvSpPr>
          <p:nvPr/>
        </p:nvSpPr>
        <p:spPr>
          <a:xfrm>
            <a:off x="1153202" y="322173"/>
            <a:ext cx="9885596" cy="8238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800" b="1" dirty="0">
                <a:solidFill>
                  <a:srgbClr val="FFFFFF"/>
                </a:solidFill>
                <a:latin typeface="+mn-lt"/>
                <a:cs typeface="Times New Roman" panose="02020603050405020304" pitchFamily="18" charset="0"/>
              </a:rPr>
              <a:t>What will the webinar series include?</a:t>
            </a:r>
            <a:endParaRPr lang="en-US" altLang="en-US" sz="4800" b="1" dirty="0">
              <a:solidFill>
                <a:srgbClr val="FFFFFF"/>
              </a:solidFill>
              <a:latin typeface="+mn-lt"/>
            </a:endParaRPr>
          </a:p>
        </p:txBody>
      </p:sp>
    </p:spTree>
    <p:extLst>
      <p:ext uri="{BB962C8B-B14F-4D97-AF65-F5344CB8AC3E}">
        <p14:creationId xmlns:p14="http://schemas.microsoft.com/office/powerpoint/2010/main" val="2834461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3" name="Content Placeholder 2">
            <a:extLst>
              <a:ext uri="{FF2B5EF4-FFF2-40B4-BE49-F238E27FC236}">
                <a16:creationId xmlns:a16="http://schemas.microsoft.com/office/drawing/2014/main" id="{9E5C5CC5-DE5A-5D4E-83B3-38DD6D601309}"/>
              </a:ext>
            </a:extLst>
          </p:cNvPr>
          <p:cNvSpPr txBox="1">
            <a:spLocks/>
          </p:cNvSpPr>
          <p:nvPr/>
        </p:nvSpPr>
        <p:spPr bwMode="auto">
          <a:xfrm>
            <a:off x="1873642" y="2108168"/>
            <a:ext cx="8444716" cy="3296113"/>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buNone/>
              <a:defRPr/>
            </a:pPr>
            <a:r>
              <a:rPr lang="en-US" altLang="en-US" sz="6600" dirty="0"/>
              <a:t>What is one thing your school currently does for bullying prevention?</a:t>
            </a:r>
          </a:p>
        </p:txBody>
      </p:sp>
      <p:sp>
        <p:nvSpPr>
          <p:cNvPr id="8" name="Rectangle 7">
            <a:extLst>
              <a:ext uri="{FF2B5EF4-FFF2-40B4-BE49-F238E27FC236}">
                <a16:creationId xmlns:a16="http://schemas.microsoft.com/office/drawing/2014/main" id="{2DE14975-DDE1-6C40-91D4-1437F1F6B311}"/>
              </a:ext>
            </a:extLst>
          </p:cNvPr>
          <p:cNvSpPr/>
          <p:nvPr/>
        </p:nvSpPr>
        <p:spPr>
          <a:xfrm>
            <a:off x="0" y="0"/>
            <a:ext cx="12192000" cy="1348230"/>
          </a:xfrm>
          <a:prstGeom prst="rect">
            <a:avLst/>
          </a:prstGeom>
          <a:solidFill>
            <a:srgbClr val="ED0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01FA286-9F9A-A04B-B4D2-1972364AFE5D}"/>
              </a:ext>
            </a:extLst>
          </p:cNvPr>
          <p:cNvSpPr txBox="1">
            <a:spLocks/>
          </p:cNvSpPr>
          <p:nvPr/>
        </p:nvSpPr>
        <p:spPr>
          <a:xfrm>
            <a:off x="2152650" y="206946"/>
            <a:ext cx="7886700" cy="8238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800" b="1" dirty="0">
                <a:solidFill>
                  <a:srgbClr val="FFFFFF"/>
                </a:solidFill>
                <a:latin typeface="+mn-lt"/>
                <a:cs typeface="Times New Roman" panose="02020603050405020304" pitchFamily="18" charset="0"/>
              </a:rPr>
              <a:t>Get To Know You!</a:t>
            </a:r>
            <a:endParaRPr lang="en-US" altLang="en-US" sz="4800" b="1" dirty="0">
              <a:solidFill>
                <a:srgbClr val="FFFFFF"/>
              </a:solidFill>
              <a:latin typeface="+mn-lt"/>
            </a:endParaRPr>
          </a:p>
        </p:txBody>
      </p:sp>
    </p:spTree>
    <p:extLst>
      <p:ext uri="{BB962C8B-B14F-4D97-AF65-F5344CB8AC3E}">
        <p14:creationId xmlns:p14="http://schemas.microsoft.com/office/powerpoint/2010/main" val="71900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7" name="Rectangle 6">
            <a:extLst>
              <a:ext uri="{FF2B5EF4-FFF2-40B4-BE49-F238E27FC236}">
                <a16:creationId xmlns:a16="http://schemas.microsoft.com/office/drawing/2014/main" id="{AD74F75B-8EC6-024A-A554-6C7A65FBDD78}"/>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206AAB9-DD91-5742-9681-DB2C139BBB48}"/>
              </a:ext>
            </a:extLst>
          </p:cNvPr>
          <p:cNvSpPr txBox="1">
            <a:spLocks/>
          </p:cNvSpPr>
          <p:nvPr/>
        </p:nvSpPr>
        <p:spPr>
          <a:xfrm>
            <a:off x="962923" y="144279"/>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Upstander’s Club</a:t>
            </a:r>
          </a:p>
        </p:txBody>
      </p:sp>
      <p:sp>
        <p:nvSpPr>
          <p:cNvPr id="9" name="TextBox 8">
            <a:extLst>
              <a:ext uri="{FF2B5EF4-FFF2-40B4-BE49-F238E27FC236}">
                <a16:creationId xmlns:a16="http://schemas.microsoft.com/office/drawing/2014/main" id="{48425E43-DCEF-014C-9F40-4C0DE324F1B1}"/>
              </a:ext>
            </a:extLst>
          </p:cNvPr>
          <p:cNvSpPr txBox="1"/>
          <p:nvPr/>
        </p:nvSpPr>
        <p:spPr>
          <a:xfrm>
            <a:off x="142676" y="1358441"/>
            <a:ext cx="6964164" cy="4524315"/>
          </a:xfrm>
          <a:prstGeom prst="rect">
            <a:avLst/>
          </a:prstGeom>
          <a:noFill/>
        </p:spPr>
        <p:txBody>
          <a:bodyPr wrap="square">
            <a:spAutoFit/>
          </a:bodyPr>
          <a:lstStyle/>
          <a:p>
            <a:pPr marL="285750" lvl="0" indent="-285750">
              <a:buFont typeface="Arial" panose="020B0604020202020204" pitchFamily="34" charset="0"/>
              <a:buChar char="•"/>
            </a:pPr>
            <a:r>
              <a:rPr lang="en-US" sz="2400" dirty="0"/>
              <a:t>The Upstander's Club (4-6</a:t>
            </a:r>
            <a:r>
              <a:rPr lang="en-US" sz="2400" baseline="30000" dirty="0"/>
              <a:t>th</a:t>
            </a:r>
            <a:r>
              <a:rPr lang="en-US" sz="2400" dirty="0"/>
              <a:t> grade students) choose projects to create and promote. </a:t>
            </a:r>
          </a:p>
          <a:p>
            <a:pPr marL="285750" lvl="0" indent="-285750">
              <a:buFont typeface="Arial" panose="020B0604020202020204" pitchFamily="34" charset="0"/>
              <a:buChar char="•"/>
            </a:pPr>
            <a:r>
              <a:rPr lang="en-US" sz="2400" dirty="0"/>
              <a:t>Last year, they created the kindness pledge, an accompanying animation video + participated in PACER’s Run, Walk, and Roll Against Bullying.</a:t>
            </a:r>
          </a:p>
          <a:p>
            <a:pPr marL="285750" lvl="0" indent="-285750">
              <a:buFont typeface="Arial" panose="020B0604020202020204" pitchFamily="34" charset="0"/>
              <a:buChar char="•"/>
            </a:pPr>
            <a:r>
              <a:rPr lang="en-US" sz="2400" dirty="0"/>
              <a:t>They also created a fundraiser to help homeless youth and families at Fairview Elementary. </a:t>
            </a:r>
          </a:p>
          <a:p>
            <a:pPr marL="285750" lvl="0" indent="-285750">
              <a:buFont typeface="Arial" panose="020B0604020202020204" pitchFamily="34" charset="0"/>
              <a:buChar char="•"/>
            </a:pPr>
            <a:r>
              <a:rPr lang="en-US" sz="2400" dirty="0"/>
              <a:t>They created flyers, videos, spoke at our staff meeting, and strategized to raise funds for over a month! In less than a month, they surpassed their goal and raised $1,445 to help support multiple homeless families! </a:t>
            </a:r>
          </a:p>
        </p:txBody>
      </p:sp>
      <p:pic>
        <p:nvPicPr>
          <p:cNvPr id="3" name="Picture 2">
            <a:extLst>
              <a:ext uri="{FF2B5EF4-FFF2-40B4-BE49-F238E27FC236}">
                <a16:creationId xmlns:a16="http://schemas.microsoft.com/office/drawing/2014/main" id="{8F59DF55-9F45-774D-99D2-C08930C7C98C}"/>
              </a:ext>
            </a:extLst>
          </p:cNvPr>
          <p:cNvPicPr>
            <a:picLocks noChangeAspect="1"/>
          </p:cNvPicPr>
          <p:nvPr/>
        </p:nvPicPr>
        <p:blipFill rotWithShape="1">
          <a:blip r:embed="rId7"/>
          <a:srcRect r="34068"/>
          <a:stretch/>
        </p:blipFill>
        <p:spPr>
          <a:xfrm>
            <a:off x="7275442" y="1636506"/>
            <a:ext cx="4724547" cy="4034808"/>
          </a:xfrm>
          <a:prstGeom prst="rect">
            <a:avLst/>
          </a:prstGeom>
        </p:spPr>
      </p:pic>
    </p:spTree>
    <p:extLst>
      <p:ext uri="{BB962C8B-B14F-4D97-AF65-F5344CB8AC3E}">
        <p14:creationId xmlns:p14="http://schemas.microsoft.com/office/powerpoint/2010/main" val="382953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7" name="Rectangle 6">
            <a:extLst>
              <a:ext uri="{FF2B5EF4-FFF2-40B4-BE49-F238E27FC236}">
                <a16:creationId xmlns:a16="http://schemas.microsoft.com/office/drawing/2014/main" id="{AD74F75B-8EC6-024A-A554-6C7A65FBDD78}"/>
              </a:ext>
            </a:extLst>
          </p:cNvPr>
          <p:cNvSpPr/>
          <p:nvPr/>
        </p:nvSpPr>
        <p:spPr>
          <a:xfrm>
            <a:off x="-23150" y="0"/>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206AAB9-DD91-5742-9681-DB2C139BBB48}"/>
              </a:ext>
            </a:extLst>
          </p:cNvPr>
          <p:cNvSpPr txBox="1">
            <a:spLocks/>
          </p:cNvSpPr>
          <p:nvPr/>
        </p:nvSpPr>
        <p:spPr>
          <a:xfrm>
            <a:off x="1064523" y="118290"/>
            <a:ext cx="10039804" cy="10465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Riverhead Peacemakers</a:t>
            </a:r>
          </a:p>
        </p:txBody>
      </p:sp>
      <p:sp>
        <p:nvSpPr>
          <p:cNvPr id="9" name="TextBox 8">
            <a:extLst>
              <a:ext uri="{FF2B5EF4-FFF2-40B4-BE49-F238E27FC236}">
                <a16:creationId xmlns:a16="http://schemas.microsoft.com/office/drawing/2014/main" id="{9932B04B-EE89-6247-9321-B592FFE39148}"/>
              </a:ext>
            </a:extLst>
          </p:cNvPr>
          <p:cNvSpPr txBox="1"/>
          <p:nvPr/>
        </p:nvSpPr>
        <p:spPr>
          <a:xfrm>
            <a:off x="5950226" y="1411322"/>
            <a:ext cx="6146562" cy="4770537"/>
          </a:xfrm>
          <a:prstGeom prst="rect">
            <a:avLst/>
          </a:prstGeom>
          <a:noFill/>
        </p:spPr>
        <p:txBody>
          <a:bodyPr wrap="square">
            <a:spAutoFit/>
          </a:bodyPr>
          <a:lstStyle/>
          <a:p>
            <a:pPr marL="285750" indent="-285750">
              <a:buFont typeface="Arial" panose="020B0604020202020204" pitchFamily="34" charset="0"/>
              <a:buChar char="•"/>
            </a:pPr>
            <a:r>
              <a:rPr lang="en-US" sz="2200" dirty="0"/>
              <a:t>Every year this group of dedicated fourth graders acts as role models in their schools. </a:t>
            </a:r>
          </a:p>
          <a:p>
            <a:pPr marL="285750" indent="-285750">
              <a:buFont typeface="Arial" panose="020B0604020202020204" pitchFamily="34" charset="0"/>
              <a:buChar char="•"/>
            </a:pPr>
            <a:r>
              <a:rPr lang="en-US" sz="2200" dirty="0"/>
              <a:t>They read every class a book about not bullying and have them sign a pledge not to bully and to be kind. </a:t>
            </a:r>
          </a:p>
          <a:p>
            <a:pPr marL="285750" indent="-285750">
              <a:buFont typeface="Arial" panose="020B0604020202020204" pitchFamily="34" charset="0"/>
              <a:buChar char="•"/>
            </a:pPr>
            <a:r>
              <a:rPr lang="en-US" sz="2200" dirty="0"/>
              <a:t>They have every school in our district participate in an event called the Great Kindness Challenge where they complete as many kind deeds as they can. </a:t>
            </a:r>
          </a:p>
          <a:p>
            <a:pPr marL="285750" indent="-285750">
              <a:buFont typeface="Arial" panose="020B0604020202020204" pitchFamily="34" charset="0"/>
              <a:buChar char="•"/>
            </a:pPr>
            <a:r>
              <a:rPr lang="en-US" sz="2200" dirty="0"/>
              <a:t>Since its inception, the Peacemakers have grown and have become an integral part of our school community spreading their message of inclusion and kindness.</a:t>
            </a:r>
          </a:p>
          <a:p>
            <a:pPr algn="just">
              <a:defRPr/>
            </a:pPr>
            <a:endParaRPr lang="en-US" b="1" dirty="0">
              <a:latin typeface="+mn-lt"/>
            </a:endParaRPr>
          </a:p>
        </p:txBody>
      </p:sp>
      <p:pic>
        <p:nvPicPr>
          <p:cNvPr id="2050" name="Picture 2" descr="page1image3903362288">
            <a:extLst>
              <a:ext uri="{FF2B5EF4-FFF2-40B4-BE49-F238E27FC236}">
                <a16:creationId xmlns:a16="http://schemas.microsoft.com/office/drawing/2014/main" id="{DACF3708-91A0-144B-8C92-94626C1136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859" y="2365545"/>
            <a:ext cx="5496220" cy="287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73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D7A2DF36-3AD8-1144-A8B3-ECCB88CCD5AD}"/>
              </a:ext>
            </a:extLst>
          </p:cNvPr>
          <p:cNvSpPr txBox="1">
            <a:spLocks/>
          </p:cNvSpPr>
          <p:nvPr/>
        </p:nvSpPr>
        <p:spPr>
          <a:xfrm>
            <a:off x="287415" y="1601971"/>
            <a:ext cx="8588375" cy="42433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en-US" altLang="en-US" dirty="0"/>
          </a:p>
        </p:txBody>
      </p:sp>
      <p:sp>
        <p:nvSpPr>
          <p:cNvPr id="8" name="Rectangle 7">
            <a:extLst>
              <a:ext uri="{FF2B5EF4-FFF2-40B4-BE49-F238E27FC236}">
                <a16:creationId xmlns:a16="http://schemas.microsoft.com/office/drawing/2014/main" id="{6763123F-0C82-FF46-AF61-7E45A318DFF0}"/>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445AB294-1D08-114F-ADBF-453C66667A55}"/>
              </a:ext>
            </a:extLst>
          </p:cNvPr>
          <p:cNvSpPr txBox="1">
            <a:spLocks/>
          </p:cNvSpPr>
          <p:nvPr/>
        </p:nvSpPr>
        <p:spPr>
          <a:xfrm>
            <a:off x="1064523" y="144279"/>
            <a:ext cx="10039804" cy="9672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Marley Middle School Kindness Club</a:t>
            </a:r>
          </a:p>
        </p:txBody>
      </p:sp>
      <p:sp>
        <p:nvSpPr>
          <p:cNvPr id="9" name="TextBox 8">
            <a:extLst>
              <a:ext uri="{FF2B5EF4-FFF2-40B4-BE49-F238E27FC236}">
                <a16:creationId xmlns:a16="http://schemas.microsoft.com/office/drawing/2014/main" id="{025DA2D6-0EF9-8840-8A6E-C6F7A63C5A19}"/>
              </a:ext>
            </a:extLst>
          </p:cNvPr>
          <p:cNvSpPr txBox="1"/>
          <p:nvPr/>
        </p:nvSpPr>
        <p:spPr>
          <a:xfrm>
            <a:off x="353207" y="1646172"/>
            <a:ext cx="8091488" cy="4154984"/>
          </a:xfrm>
          <a:prstGeom prst="rect">
            <a:avLst/>
          </a:prstGeom>
          <a:noFill/>
        </p:spPr>
        <p:txBody>
          <a:bodyPr wrap="square">
            <a:spAutoFit/>
          </a:bodyPr>
          <a:lstStyle/>
          <a:p>
            <a:pPr marL="285750" lvl="0" indent="-285750">
              <a:buFont typeface="Arial" panose="020B0604020202020204" pitchFamily="34" charset="0"/>
              <a:buChar char="•"/>
            </a:pPr>
            <a:r>
              <a:rPr lang="en-US" sz="2400" dirty="0"/>
              <a:t>The club started with a little over 20 students in grade 6 – 8 and have grown to 95 members and counting. </a:t>
            </a:r>
          </a:p>
          <a:p>
            <a:pPr marL="285750" lvl="0" indent="-285750">
              <a:buFont typeface="Arial" panose="020B0604020202020204" pitchFamily="34" charset="0"/>
              <a:buChar char="•"/>
            </a:pPr>
            <a:r>
              <a:rPr lang="en-US" sz="2400" dirty="0"/>
              <a:t>They started the year by designing a monthly Kindness tracker with different "look </a:t>
            </a:r>
            <a:r>
              <a:rPr lang="en-US" sz="2400" dirty="0" err="1"/>
              <a:t>fors</a:t>
            </a:r>
            <a:r>
              <a:rPr lang="en-US" sz="2400" dirty="0"/>
              <a:t>” (to look for compliments, look for kindness, look for inclusion, etc.). Teachers stamp the card for every time they see a student complete a kind act. </a:t>
            </a:r>
          </a:p>
          <a:p>
            <a:pPr marL="285750" lvl="0" indent="-285750">
              <a:buFont typeface="Arial" panose="020B0604020202020204" pitchFamily="34" charset="0"/>
              <a:buChar char="•"/>
            </a:pPr>
            <a:r>
              <a:rPr lang="en-US" sz="2400" dirty="0"/>
              <a:t>Once the student fills the card, they turn it into the Kindness Club members at the table outside the cafeteria for a caught being kind sticker and an entry into the monthly raffle. </a:t>
            </a:r>
          </a:p>
          <a:p>
            <a:pPr marL="285750" lvl="0" indent="-285750">
              <a:buFont typeface="Arial" panose="020B0604020202020204" pitchFamily="34" charset="0"/>
              <a:buChar char="•"/>
            </a:pPr>
            <a:r>
              <a:rPr lang="en-US" sz="2400" dirty="0"/>
              <a:t>During the kindness challenge, they reached over 1,000 acts of kindness at their school!</a:t>
            </a:r>
          </a:p>
        </p:txBody>
      </p:sp>
      <p:pic>
        <p:nvPicPr>
          <p:cNvPr id="1030" name="Picture 6" descr="page1image3992945152">
            <a:extLst>
              <a:ext uri="{FF2B5EF4-FFF2-40B4-BE49-F238E27FC236}">
                <a16:creationId xmlns:a16="http://schemas.microsoft.com/office/drawing/2014/main" id="{E860F76C-2691-3542-84D0-DBB7CAD854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5693" y="2423073"/>
            <a:ext cx="3213100"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16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D7A2DF36-3AD8-1144-A8B3-ECCB88CCD5AD}"/>
              </a:ext>
            </a:extLst>
          </p:cNvPr>
          <p:cNvSpPr txBox="1">
            <a:spLocks/>
          </p:cNvSpPr>
          <p:nvPr/>
        </p:nvSpPr>
        <p:spPr>
          <a:xfrm>
            <a:off x="287415" y="1601971"/>
            <a:ext cx="8588375" cy="42433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en-US" altLang="en-US" dirty="0"/>
          </a:p>
        </p:txBody>
      </p:sp>
      <p:sp>
        <p:nvSpPr>
          <p:cNvPr id="8" name="Rectangle 7">
            <a:extLst>
              <a:ext uri="{FF2B5EF4-FFF2-40B4-BE49-F238E27FC236}">
                <a16:creationId xmlns:a16="http://schemas.microsoft.com/office/drawing/2014/main" id="{6763123F-0C82-FF46-AF61-7E45A318DFF0}"/>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445AB294-1D08-114F-ADBF-453C66667A55}"/>
              </a:ext>
            </a:extLst>
          </p:cNvPr>
          <p:cNvSpPr txBox="1">
            <a:spLocks/>
          </p:cNvSpPr>
          <p:nvPr/>
        </p:nvSpPr>
        <p:spPr>
          <a:xfrm>
            <a:off x="1076098" y="0"/>
            <a:ext cx="10039804" cy="12694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000" b="1" dirty="0">
                <a:latin typeface="+mn-lt"/>
                <a:cs typeface="Times New Roman" panose="02020603050405020304" pitchFamily="18" charset="0"/>
              </a:rPr>
              <a:t>Marshall Elementary School Bullying Prevention Club</a:t>
            </a:r>
          </a:p>
        </p:txBody>
      </p:sp>
      <p:sp>
        <p:nvSpPr>
          <p:cNvPr id="13" name="TextBox 12">
            <a:extLst>
              <a:ext uri="{FF2B5EF4-FFF2-40B4-BE49-F238E27FC236}">
                <a16:creationId xmlns:a16="http://schemas.microsoft.com/office/drawing/2014/main" id="{90FDBED9-4F5C-7248-9511-52514CB0F999}"/>
              </a:ext>
            </a:extLst>
          </p:cNvPr>
          <p:cNvSpPr txBox="1"/>
          <p:nvPr/>
        </p:nvSpPr>
        <p:spPr>
          <a:xfrm>
            <a:off x="227270" y="1525664"/>
            <a:ext cx="6482216" cy="4524315"/>
          </a:xfrm>
          <a:prstGeom prst="rect">
            <a:avLst/>
          </a:prstGeom>
          <a:noFill/>
        </p:spPr>
        <p:txBody>
          <a:bodyPr wrap="square">
            <a:spAutoFit/>
          </a:bodyPr>
          <a:lstStyle/>
          <a:p>
            <a:pPr marL="285750" lvl="0" indent="-285750">
              <a:buFont typeface="Arial" panose="020B0604020202020204" pitchFamily="34" charset="0"/>
              <a:buChar char="•"/>
            </a:pPr>
            <a:r>
              <a:rPr lang="en-US" dirty="0"/>
              <a:t>This group is made up of dedicated fourth-graders who want to make a difference in our school. They work together to make sure our school remains bully free. They have addressed the definition of bullying and taught our school the rules we are to follow if they feel they are being bullied. </a:t>
            </a:r>
          </a:p>
          <a:p>
            <a:pPr marL="285750" lvl="0" indent="-285750">
              <a:buFont typeface="Arial" panose="020B0604020202020204" pitchFamily="34" charset="0"/>
              <a:buChar char="•"/>
            </a:pPr>
            <a:r>
              <a:rPr lang="en-US" dirty="0"/>
              <a:t>Each month they have created a schoolwide theme, like Friendship or Respect. They display the theme on a poster and hang quotes around the school that relate to the theme. </a:t>
            </a:r>
          </a:p>
          <a:p>
            <a:pPr marL="285750" lvl="0" indent="-285750">
              <a:buFont typeface="Arial" panose="020B0604020202020204" pitchFamily="34" charset="0"/>
              <a:buChar char="•"/>
            </a:pPr>
            <a:r>
              <a:rPr lang="en-US" dirty="0"/>
              <a:t>This month they are creating lessons to teach to the younger students about being a good friend. They will read a story to other students about how to help your friends if you are the bystander + an activity the group created!</a:t>
            </a:r>
          </a:p>
          <a:p>
            <a:pPr marL="285750" lvl="0" indent="-285750">
              <a:buFont typeface="Arial" panose="020B0604020202020204" pitchFamily="34" charset="0"/>
              <a:buChar char="•"/>
            </a:pPr>
            <a:r>
              <a:rPr lang="en-US" dirty="0"/>
              <a:t>For their theme next month, they are going to have students create a poster to fit the schoolwide theme + the school winner will have their poster made into a banner which will be hung outside our school next year.</a:t>
            </a:r>
          </a:p>
        </p:txBody>
      </p:sp>
      <p:pic>
        <p:nvPicPr>
          <p:cNvPr id="3" name="Picture 2" descr="A group of people posing for a photo&#10;&#10;Description automatically generated with medium confidence">
            <a:extLst>
              <a:ext uri="{FF2B5EF4-FFF2-40B4-BE49-F238E27FC236}">
                <a16:creationId xmlns:a16="http://schemas.microsoft.com/office/drawing/2014/main" id="{EBCC0D71-F6EF-1243-BA1E-47D28FCD3E7C}"/>
              </a:ext>
            </a:extLst>
          </p:cNvPr>
          <p:cNvPicPr>
            <a:picLocks noChangeAspect="1"/>
          </p:cNvPicPr>
          <p:nvPr/>
        </p:nvPicPr>
        <p:blipFill rotWithShape="1">
          <a:blip r:embed="rId7">
            <a:extLst>
              <a:ext uri="{28A0092B-C50C-407E-A947-70E740481C1C}">
                <a14:useLocalDpi xmlns:a14="http://schemas.microsoft.com/office/drawing/2010/main" val="0"/>
              </a:ext>
            </a:extLst>
          </a:blip>
          <a:srcRect l="3129"/>
          <a:stretch/>
        </p:blipFill>
        <p:spPr>
          <a:xfrm>
            <a:off x="6959623" y="1664634"/>
            <a:ext cx="5005107" cy="4243388"/>
          </a:xfrm>
          <a:prstGeom prst="rect">
            <a:avLst/>
          </a:prstGeom>
        </p:spPr>
      </p:pic>
    </p:spTree>
    <p:extLst>
      <p:ext uri="{BB962C8B-B14F-4D97-AF65-F5344CB8AC3E}">
        <p14:creationId xmlns:p14="http://schemas.microsoft.com/office/powerpoint/2010/main" val="4919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pic>
        <p:nvPicPr>
          <p:cNvPr id="10" name="Graphic 9">
            <a:extLst>
              <a:ext uri="{FF2B5EF4-FFF2-40B4-BE49-F238E27FC236}">
                <a16:creationId xmlns:a16="http://schemas.microsoft.com/office/drawing/2014/main" id="{844EDD9B-5790-47A6-B9BD-BADB49873D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48529">
            <a:off x="212481" y="2465408"/>
            <a:ext cx="3113191" cy="3009418"/>
          </a:xfrm>
          <a:prstGeom prst="rect">
            <a:avLst/>
          </a:prstGeom>
        </p:spPr>
      </p:pic>
      <p:sp>
        <p:nvSpPr>
          <p:cNvPr id="11" name="Content Placeholder 2">
            <a:extLst>
              <a:ext uri="{FF2B5EF4-FFF2-40B4-BE49-F238E27FC236}">
                <a16:creationId xmlns:a16="http://schemas.microsoft.com/office/drawing/2014/main" id="{62198616-26F9-C94B-91F7-B67A98E9303F}"/>
              </a:ext>
            </a:extLst>
          </p:cNvPr>
          <p:cNvSpPr txBox="1">
            <a:spLocks/>
          </p:cNvSpPr>
          <p:nvPr/>
        </p:nvSpPr>
        <p:spPr>
          <a:xfrm>
            <a:off x="3580238" y="1589996"/>
            <a:ext cx="8358084" cy="37319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n-US" altLang="en-US" sz="3600" b="1" dirty="0"/>
              <a:t>In this week’s activity, we are going to talk through different ideas that you could implement at your school or in your community!</a:t>
            </a:r>
          </a:p>
          <a:p>
            <a:pPr>
              <a:lnSpc>
                <a:spcPct val="80000"/>
              </a:lnSpc>
            </a:pPr>
            <a:endParaRPr lang="en-US" altLang="en-US" sz="3600" b="1" dirty="0"/>
          </a:p>
          <a:p>
            <a:pPr>
              <a:lnSpc>
                <a:spcPct val="80000"/>
              </a:lnSpc>
            </a:pPr>
            <a:r>
              <a:rPr lang="en-US" altLang="en-US" sz="3600" dirty="0"/>
              <a:t>For each idea, think about:</a:t>
            </a:r>
          </a:p>
          <a:p>
            <a:pPr marL="742950" indent="-742950">
              <a:lnSpc>
                <a:spcPct val="80000"/>
              </a:lnSpc>
              <a:buFont typeface="+mj-lt"/>
              <a:buAutoNum type="arabicPeriod"/>
            </a:pPr>
            <a:r>
              <a:rPr lang="en-US" altLang="en-US" sz="2800" dirty="0"/>
              <a:t>Do you think this idea would help prevent bullying?</a:t>
            </a:r>
          </a:p>
          <a:p>
            <a:pPr marL="742950" indent="-742950">
              <a:lnSpc>
                <a:spcPct val="80000"/>
              </a:lnSpc>
              <a:buFont typeface="+mj-lt"/>
              <a:buAutoNum type="arabicPeriod"/>
            </a:pPr>
            <a:r>
              <a:rPr lang="en-US" altLang="en-US" sz="2800" dirty="0"/>
              <a:t>Is this an idea you are interested in starting at your school?</a:t>
            </a:r>
          </a:p>
        </p:txBody>
      </p:sp>
      <p:sp>
        <p:nvSpPr>
          <p:cNvPr id="12" name="Rectangle 11">
            <a:extLst>
              <a:ext uri="{FF2B5EF4-FFF2-40B4-BE49-F238E27FC236}">
                <a16:creationId xmlns:a16="http://schemas.microsoft.com/office/drawing/2014/main" id="{18A39662-6254-9D47-94E3-FB8E718BC359}"/>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5B7B8E11-3703-AE41-9041-007701BFF2CD}"/>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Let’s Brainstorm!</a:t>
            </a:r>
          </a:p>
        </p:txBody>
      </p:sp>
    </p:spTree>
    <p:extLst>
      <p:ext uri="{BB962C8B-B14F-4D97-AF65-F5344CB8AC3E}">
        <p14:creationId xmlns:p14="http://schemas.microsoft.com/office/powerpoint/2010/main" val="2844655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523A61E7638942BA7E1B97523CB867" ma:contentTypeVersion="13" ma:contentTypeDescription="Create a new document." ma:contentTypeScope="" ma:versionID="26f48f609a72abef90d14ca2af431e92">
  <xsd:schema xmlns:xsd="http://www.w3.org/2001/XMLSchema" xmlns:xs="http://www.w3.org/2001/XMLSchema" xmlns:p="http://schemas.microsoft.com/office/2006/metadata/properties" xmlns:ns2="83b0b2bb-7adf-4019-93de-3b48a5511939" xmlns:ns3="54b3bab1-bf7f-493d-8f83-c4d874f89bb2" targetNamespace="http://schemas.microsoft.com/office/2006/metadata/properties" ma:root="true" ma:fieldsID="8bdda8b956d7eb838cc26a0bcb9dd14f" ns2:_="" ns3:_="">
    <xsd:import namespace="83b0b2bb-7adf-4019-93de-3b48a5511939"/>
    <xsd:import namespace="54b3bab1-bf7f-493d-8f83-c4d874f89b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0b2bb-7adf-4019-93de-3b48a551193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b3bab1-bf7f-493d-8f83-c4d874f89bb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3C371E-9329-469E-A702-247B6658B18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8086A06-13A2-485E-88F8-7617E44AE267}">
  <ds:schemaRefs>
    <ds:schemaRef ds:uri="http://schemas.microsoft.com/sharepoint/v3/contenttype/forms"/>
  </ds:schemaRefs>
</ds:datastoreItem>
</file>

<file path=customXml/itemProps3.xml><?xml version="1.0" encoding="utf-8"?>
<ds:datastoreItem xmlns:ds="http://schemas.openxmlformats.org/officeDocument/2006/customXml" ds:itemID="{167CAD60-A46C-433B-B879-DB40FB9242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b0b2bb-7adf-4019-93de-3b48a5511939"/>
    <ds:schemaRef ds:uri="54b3bab1-bf7f-493d-8f83-c4d874f89b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2248</TotalTime>
  <Words>1161</Words>
  <Application>Microsoft Office PowerPoint</Application>
  <PresentationFormat>Widescreen</PresentationFormat>
  <Paragraphs>95</Paragraphs>
  <Slides>21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Okerstrom</dc:creator>
  <cp:lastModifiedBy>Jeff Okerstrom</cp:lastModifiedBy>
  <cp:revision>37</cp:revision>
  <dcterms:created xsi:type="dcterms:W3CDTF">2022-01-21T19:18:41Z</dcterms:created>
  <dcterms:modified xsi:type="dcterms:W3CDTF">2022-03-12T15:20:42Z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0x01010055523A61E7638942BA7E1B97523CB867</vt:lpwstr>
  </property>
</Properties>
</file>