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01" r:id="rId2"/>
    <p:sldId id="279" r:id="rId3"/>
    <p:sldId id="293" r:id="rId4"/>
    <p:sldId id="278" r:id="rId5"/>
    <p:sldId id="300" r:id="rId6"/>
    <p:sldId id="274" r:id="rId7"/>
    <p:sldId id="277" r:id="rId8"/>
    <p:sldId id="294" r:id="rId9"/>
    <p:sldId id="298" r:id="rId10"/>
    <p:sldId id="282" r:id="rId11"/>
    <p:sldId id="262" r:id="rId12"/>
    <p:sldId id="275" r:id="rId13"/>
    <p:sldId id="296" r:id="rId14"/>
    <p:sldId id="299" r:id="rId15"/>
    <p:sldId id="284" r:id="rId16"/>
    <p:sldId id="297" r:id="rId17"/>
    <p:sldId id="285" r:id="rId18"/>
    <p:sldId id="288" r:id="rId19"/>
  </p:sldIdLst>
  <p:sldSz cx="12192000" cy="6858000"/>
  <p:notesSz cx="7010400" cy="92964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52756" autoAdjust="0"/>
  </p:normalViewPr>
  <p:slideViewPr>
    <p:cSldViewPr snapToGrid="0">
      <p:cViewPr varScale="1">
        <p:scale>
          <a:sx n="38" d="100"/>
          <a:sy n="38" d="100"/>
        </p:scale>
        <p:origin x="204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C628A36-46A1-46AA-BBC4-88F84363436E}" type="datetimeFigureOut">
              <a:rPr lang="en-US" smtClean="0"/>
              <a:t>7/12/2023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55C1DC5-AF2D-431A-961A-DAB6EC9FB89B}" type="slidenum">
              <a:rPr lang="en-US" smtClean="0"/>
              <a:t>‹#›</a:t>
            </a:fld>
            <a:endParaRPr lang="en-US"/>
          </a:p>
        </p:txBody>
      </p:sp>
    </p:spTree>
    <p:extLst>
      <p:ext uri="{BB962C8B-B14F-4D97-AF65-F5344CB8AC3E}">
        <p14:creationId xmlns:p14="http://schemas.microsoft.com/office/powerpoint/2010/main" val="1339289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Presenter Notes</a:t>
            </a:r>
          </a:p>
          <a:p>
            <a:r>
              <a:rPr lang="en-US" sz="1400" dirty="0"/>
              <a:t>&lt;&lt;Insert your Parent Center’s webinar procedures&gt;&gt;</a:t>
            </a:r>
          </a:p>
          <a:p>
            <a:endParaRPr lang="en-US" sz="1600" dirty="0"/>
          </a:p>
          <a:p>
            <a:pPr eaLnBrk="0" fontAlgn="base" hangingPunct="0"/>
            <a:r>
              <a:rPr lang="en-US" sz="1600" b="1" dirty="0"/>
              <a:t>---------------------------------------------------------------------------</a:t>
            </a:r>
            <a:endParaRPr lang="en-US" sz="1600" dirty="0"/>
          </a:p>
          <a:p>
            <a:pPr lvl="0" eaLnBrk="0" fontAlgn="base" hangingPunct="0"/>
            <a:r>
              <a:rPr lang="en-US" sz="1600" b="1" dirty="0"/>
              <a:t>Welcome everyone to this &lt;&lt;YOUR PARENT CENTER&gt;&gt; Webinar</a:t>
            </a:r>
            <a:r>
              <a:rPr lang="en-US" sz="1600" dirty="0"/>
              <a:t>.</a:t>
            </a:r>
          </a:p>
          <a:p>
            <a:pPr lvl="1" eaLnBrk="0" fontAlgn="base" hangingPunct="0"/>
            <a:r>
              <a:rPr lang="en-US" sz="1600" dirty="0"/>
              <a:t>This is &lt;&lt;PRESENTER’S NAME &amp; TITLE&gt;&gt;” </a:t>
            </a:r>
          </a:p>
          <a:p>
            <a:endParaRPr lang="en-US" dirty="0"/>
          </a:p>
        </p:txBody>
      </p:sp>
      <p:sp>
        <p:nvSpPr>
          <p:cNvPr id="4" name="Slide Number Placeholder 3"/>
          <p:cNvSpPr>
            <a:spLocks noGrp="1"/>
          </p:cNvSpPr>
          <p:nvPr>
            <p:ph type="sldNum" sz="quarter" idx="5"/>
          </p:nvPr>
        </p:nvSpPr>
        <p:spPr/>
        <p:txBody>
          <a:bodyPr/>
          <a:lstStyle/>
          <a:p>
            <a:fld id="{555C1DC5-AF2D-431A-961A-DAB6EC9FB89B}" type="slidenum">
              <a:rPr lang="en-US" smtClean="0"/>
              <a:t>1</a:t>
            </a:fld>
            <a:endParaRPr lang="en-US"/>
          </a:p>
        </p:txBody>
      </p:sp>
    </p:spTree>
    <p:extLst>
      <p:ext uri="{BB962C8B-B14F-4D97-AF65-F5344CB8AC3E}">
        <p14:creationId xmlns:p14="http://schemas.microsoft.com/office/powerpoint/2010/main" val="828844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During the Transition meeting: FOR STUDENTS</a:t>
            </a:r>
          </a:p>
          <a:p>
            <a:endParaRPr lang="en-US" dirty="0"/>
          </a:p>
          <a:p>
            <a:r>
              <a:rPr lang="en-US" dirty="0"/>
              <a:t>Starting at age </a:t>
            </a:r>
            <a:r>
              <a:rPr lang="en-US" b="1" dirty="0"/>
              <a:t>&lt;&lt;INSERT AGE&gt;&gt;</a:t>
            </a:r>
            <a:r>
              <a:rPr lang="en-US" dirty="0"/>
              <a:t> you will receive a formal invitation to the IEP meeting.  If you haven’t already attended your IEP meetings before, it is encouraged but not required that you attend.  Speak with your parents, teachers or a trusted adult if you have any questions or feel unsure about attending.  Even if you don’t attend in person you can still participate by preparing something beforehand.  You can be creative and participate in whatever way you feel comfortable! </a:t>
            </a:r>
          </a:p>
          <a:p>
            <a:endParaRPr lang="en-US" dirty="0"/>
          </a:p>
          <a:p>
            <a:r>
              <a:rPr lang="en-US" dirty="0"/>
              <a:t>Participation could be through videos, letters you write, drawings and more! If you participate in person, challenge yourself and if you feel confident and ready, take the lead! </a:t>
            </a:r>
          </a:p>
          <a:p>
            <a:endParaRPr lang="en-US" dirty="0"/>
          </a:p>
          <a:p>
            <a:r>
              <a:rPr lang="en-US" dirty="0"/>
              <a:t>Remember that you are the most important member of the IEP team!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35BFE3-A300-4C2A-BEA6-01779448C75A}" type="slidenum">
              <a:rPr lang="en-US" smtClean="0"/>
              <a:t>10</a:t>
            </a:fld>
            <a:endParaRPr lang="en-US"/>
          </a:p>
        </p:txBody>
      </p:sp>
    </p:spTree>
    <p:extLst>
      <p:ext uri="{BB962C8B-B14F-4D97-AF65-F5344CB8AC3E}">
        <p14:creationId xmlns:p14="http://schemas.microsoft.com/office/powerpoint/2010/main" val="371635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During the Transition meeting: FOR STUDENTS</a:t>
            </a:r>
          </a:p>
          <a:p>
            <a:pPr defTabSz="931774">
              <a:defRPr/>
            </a:pPr>
            <a:endParaRPr lang="en-US" b="0" dirty="0"/>
          </a:p>
          <a:p>
            <a:pPr defTabSz="931774">
              <a:defRPr/>
            </a:pPr>
            <a:r>
              <a:rPr lang="en-US" b="0" dirty="0"/>
              <a:t>Come prepared to share what you like about school, including what you are good at, what accommodations work for you, and what you need help with.  Share your future goals and plans.  If speaking at the meeting is not something you feel comfortable with, share your ideas with a trusted adult beforehand.  </a:t>
            </a:r>
          </a:p>
          <a:p>
            <a:pPr defTabSz="931774">
              <a:defRPr/>
            </a:pPr>
            <a:endParaRPr lang="en-US" b="0" dirty="0"/>
          </a:p>
          <a:p>
            <a:pPr defTabSz="931774">
              <a:defRPr/>
            </a:pPr>
            <a:r>
              <a:rPr lang="en-US" b="0" dirty="0"/>
              <a:t>If you have prepared your own plan, walk the team through it yourself.  Your information has the most impact coming from you as a self-advocate.</a:t>
            </a:r>
          </a:p>
          <a:p>
            <a:pPr defTabSz="931774">
              <a:defRPr/>
            </a:pPr>
            <a:endParaRPr lang="en-US" b="0" dirty="0"/>
          </a:p>
          <a:p>
            <a:pPr defTabSz="931774">
              <a:defRPr/>
            </a:pPr>
            <a:r>
              <a:rPr lang="en-US" b="0" dirty="0"/>
              <a:t>Don’t be afraid to ask questions if things are moving too fast or if you don’t understand something.</a:t>
            </a:r>
          </a:p>
          <a:p>
            <a:pPr defTabSz="931774">
              <a:defRPr/>
            </a:pPr>
            <a:endParaRPr lang="en-US" b="0" dirty="0"/>
          </a:p>
          <a:p>
            <a:pPr defTabSz="931774">
              <a:defRPr/>
            </a:pPr>
            <a:r>
              <a:rPr lang="en-US" b="0" dirty="0"/>
              <a:t>Remember that the members of your transition IEP team care about your well being and your future! </a:t>
            </a:r>
          </a:p>
        </p:txBody>
      </p:sp>
      <p:sp>
        <p:nvSpPr>
          <p:cNvPr id="4" name="Slide Number Placeholder 3"/>
          <p:cNvSpPr>
            <a:spLocks noGrp="1"/>
          </p:cNvSpPr>
          <p:nvPr>
            <p:ph type="sldNum" sz="quarter" idx="10"/>
          </p:nvPr>
        </p:nvSpPr>
        <p:spPr/>
        <p:txBody>
          <a:bodyPr/>
          <a:lstStyle/>
          <a:p>
            <a:fld id="{8B35BFE3-A300-4C2A-BEA6-01779448C75A}" type="slidenum">
              <a:rPr lang="en-US" smtClean="0"/>
              <a:t>11</a:t>
            </a:fld>
            <a:endParaRPr lang="en-US"/>
          </a:p>
        </p:txBody>
      </p:sp>
    </p:spTree>
    <p:extLst>
      <p:ext uri="{BB962C8B-B14F-4D97-AF65-F5344CB8AC3E}">
        <p14:creationId xmlns:p14="http://schemas.microsoft.com/office/powerpoint/2010/main" val="3716350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After the Transition IEP meeting: FOR PARENTS</a:t>
            </a:r>
          </a:p>
          <a:p>
            <a:pPr defTabSz="931774">
              <a:defRPr/>
            </a:pPr>
            <a:endParaRPr lang="en-US" dirty="0"/>
          </a:p>
          <a:p>
            <a:pPr defTabSz="931774">
              <a:defRPr/>
            </a:pPr>
            <a:r>
              <a:rPr lang="en-US" dirty="0"/>
              <a:t>Congratulations, you have completed an important step in your child’s transition planning.  Now, the hard work truly begins!  </a:t>
            </a:r>
          </a:p>
          <a:p>
            <a:pPr defTabSz="931774">
              <a:defRPr/>
            </a:pPr>
            <a:endParaRPr lang="en-US" dirty="0"/>
          </a:p>
          <a:p>
            <a:pPr defTabSz="931774">
              <a:defRPr/>
            </a:pPr>
            <a:r>
              <a:rPr lang="en-US" dirty="0"/>
              <a:t>Remember transition is not just one meeting, stay engaged throughout the year.  Keep in mind that the transition IEP is a work in progress and expect your child’s interests and post secondary goals to change.  Don’t be discouraged if things don’t work as planned. </a:t>
            </a:r>
            <a:r>
              <a:rPr lang="en-US" u="none" dirty="0"/>
              <a:t>Trial and error are a part of life and challenges should be expected throughout this process. </a:t>
            </a:r>
          </a:p>
          <a:p>
            <a:pPr defTabSz="931774">
              <a:defRPr/>
            </a:pPr>
            <a:endParaRPr lang="en-US" u="none" dirty="0"/>
          </a:p>
          <a:p>
            <a:pPr defTabSz="931774">
              <a:defRPr/>
            </a:pPr>
            <a:r>
              <a:rPr lang="en-US" dirty="0"/>
              <a:t>Keep your child motivated to do the things they are responsible for in the IEP by reminding them what those are, supporting their success, and encouraging them through struggles. </a:t>
            </a:r>
            <a:r>
              <a:rPr lang="en-US" u="none" dirty="0"/>
              <a:t>Come back to the team with questions and concerns. You have a team of people to help; remind yourself to use them.</a:t>
            </a:r>
          </a:p>
          <a:p>
            <a:endParaRPr lang="en-US" dirty="0"/>
          </a:p>
        </p:txBody>
      </p:sp>
      <p:sp>
        <p:nvSpPr>
          <p:cNvPr id="4" name="Slide Number Placeholder 3"/>
          <p:cNvSpPr>
            <a:spLocks noGrp="1"/>
          </p:cNvSpPr>
          <p:nvPr>
            <p:ph type="sldNum" sz="quarter" idx="10"/>
          </p:nvPr>
        </p:nvSpPr>
        <p:spPr/>
        <p:txBody>
          <a:bodyPr/>
          <a:lstStyle/>
          <a:p>
            <a:fld id="{8B35BFE3-A300-4C2A-BEA6-01779448C75A}" type="slidenum">
              <a:rPr lang="en-US" smtClean="0"/>
              <a:t>12</a:t>
            </a:fld>
            <a:endParaRPr lang="en-US"/>
          </a:p>
        </p:txBody>
      </p:sp>
    </p:spTree>
    <p:extLst>
      <p:ext uri="{BB962C8B-B14F-4D97-AF65-F5344CB8AC3E}">
        <p14:creationId xmlns:p14="http://schemas.microsoft.com/office/powerpoint/2010/main" val="3716350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After the Transition IEP meeting: FOR PARENTS</a:t>
            </a:r>
          </a:p>
          <a:p>
            <a:endParaRPr lang="en-US" dirty="0"/>
          </a:p>
          <a:p>
            <a:pPr defTabSz="931774">
              <a:defRPr/>
            </a:pPr>
            <a:r>
              <a:rPr lang="en-US" dirty="0"/>
              <a:t>If your student applies to college and/or services from state agencies, a Summary of Performance, or </a:t>
            </a:r>
            <a:r>
              <a:rPr lang="en-US" b="1" dirty="0"/>
              <a:t>&lt;&lt;IF CALLED SOMETHING DIFFERENT, INSERT HERE&gt;&gt; </a:t>
            </a:r>
            <a:r>
              <a:rPr lang="en-US" dirty="0"/>
              <a:t>may be necessary as the information may help support or back up the types of accommodations that you could qualify for in college.  </a:t>
            </a:r>
          </a:p>
          <a:p>
            <a:pPr defTabSz="931774">
              <a:defRPr/>
            </a:pPr>
            <a:endParaRPr lang="en-US" dirty="0"/>
          </a:p>
          <a:p>
            <a:pPr defTabSz="931774">
              <a:defRPr/>
            </a:pPr>
            <a:r>
              <a:rPr lang="en-US" dirty="0"/>
              <a:t>The &lt;&lt;</a:t>
            </a:r>
            <a:r>
              <a:rPr lang="en-US" dirty="0" err="1"/>
              <a:t>SoP</a:t>
            </a:r>
            <a:r>
              <a:rPr lang="en-US" dirty="0"/>
              <a:t>&gt;&gt; documents a student’s academic achievement and functional performance, including recommendations on how to assist the student in meeting their post secondary goals.  Parents or guardians should receive a copy of the &lt;&lt;</a:t>
            </a:r>
            <a:r>
              <a:rPr lang="en-US" dirty="0" err="1"/>
              <a:t>SoP</a:t>
            </a:r>
            <a:r>
              <a:rPr lang="en-US" dirty="0"/>
              <a:t>&gt;&gt; during the student's final year in high school. The IEP team should be working on and updating the &lt;&lt;</a:t>
            </a:r>
            <a:r>
              <a:rPr lang="en-US" dirty="0" err="1"/>
              <a:t>SoP</a:t>
            </a:r>
            <a:r>
              <a:rPr lang="en-US" dirty="0"/>
              <a:t>&gt;&gt; at each IEP meeting throughout high school.</a:t>
            </a:r>
          </a:p>
          <a:p>
            <a:pPr defTabSz="931774">
              <a:defRPr/>
            </a:pPr>
            <a:endParaRPr lang="en-US" dirty="0"/>
          </a:p>
          <a:p>
            <a:r>
              <a:rPr lang="en-US" dirty="0"/>
              <a:t>Parents be sure your child understands the information and keeps a copy of the &lt;&lt;</a:t>
            </a:r>
            <a:r>
              <a:rPr lang="en-US" dirty="0" err="1"/>
              <a:t>SoP</a:t>
            </a:r>
            <a:r>
              <a:rPr lang="en-US" dirty="0"/>
              <a:t>&gt;&gt;. </a:t>
            </a:r>
          </a:p>
          <a:p>
            <a:endParaRPr lang="en-US" dirty="0"/>
          </a:p>
          <a:p>
            <a:r>
              <a:rPr lang="en-US" dirty="0"/>
              <a:t>The Summary of Performance will serve as a valuable tool if the student chooses to attend a postsecondary program, for example, college or an employment training.</a:t>
            </a:r>
          </a:p>
          <a:p>
            <a:endParaRPr lang="en-US" dirty="0"/>
          </a:p>
        </p:txBody>
      </p:sp>
      <p:sp>
        <p:nvSpPr>
          <p:cNvPr id="4" name="Slide Number Placeholder 3"/>
          <p:cNvSpPr>
            <a:spLocks noGrp="1"/>
          </p:cNvSpPr>
          <p:nvPr>
            <p:ph type="sldNum" sz="quarter" idx="10"/>
          </p:nvPr>
        </p:nvSpPr>
        <p:spPr/>
        <p:txBody>
          <a:bodyPr/>
          <a:lstStyle/>
          <a:p>
            <a:fld id="{8B35BFE3-A300-4C2A-BEA6-01779448C75A}" type="slidenum">
              <a:rPr lang="en-US" smtClean="0"/>
              <a:t>13</a:t>
            </a:fld>
            <a:endParaRPr lang="en-US"/>
          </a:p>
        </p:txBody>
      </p:sp>
    </p:spTree>
    <p:extLst>
      <p:ext uri="{BB962C8B-B14F-4D97-AF65-F5344CB8AC3E}">
        <p14:creationId xmlns:p14="http://schemas.microsoft.com/office/powerpoint/2010/main" val="835617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the Transition IEP meeting: FOR STUDENTS</a:t>
            </a:r>
          </a:p>
          <a:p>
            <a:endParaRPr lang="en-US" dirty="0"/>
          </a:p>
          <a:p>
            <a:pPr defTabSz="931774">
              <a:defRPr/>
            </a:pPr>
            <a:r>
              <a:rPr lang="en-US" u="sng" dirty="0"/>
              <a:t>Congratulations! You have completed an important step in your transition planning.  Now, the work begins for you</a:t>
            </a:r>
            <a:r>
              <a:rPr lang="en-US" dirty="0"/>
              <a:t>! </a:t>
            </a:r>
          </a:p>
          <a:p>
            <a:endParaRPr lang="en-US" dirty="0"/>
          </a:p>
          <a:p>
            <a:r>
              <a:rPr lang="en-US" dirty="0"/>
              <a:t>Be aware of what your Transition IEP says and what parts you are responsible for.  Speak up to your teachers or family if you need help.  </a:t>
            </a:r>
          </a:p>
          <a:p>
            <a:endParaRPr lang="en-US" dirty="0"/>
          </a:p>
          <a:p>
            <a:r>
              <a:rPr lang="en-US" dirty="0"/>
              <a:t>When your goals for after high school change, tell your teachers and family.  It is your future and you are allowed to change your mind! </a:t>
            </a:r>
          </a:p>
          <a:p>
            <a:endParaRPr lang="en-US" dirty="0"/>
          </a:p>
          <a:p>
            <a:r>
              <a:rPr lang="en-US" dirty="0"/>
              <a:t>Remember it can be helpful to take classes, participate in activities and groups, and look for volunteer experiences based on your interests where you will meet people who can help you reach your goals.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35BFE3-A300-4C2A-BEA6-01779448C75A}" type="slidenum">
              <a:rPr lang="en-US" smtClean="0"/>
              <a:t>14</a:t>
            </a:fld>
            <a:endParaRPr lang="en-US"/>
          </a:p>
        </p:txBody>
      </p:sp>
    </p:spTree>
    <p:extLst>
      <p:ext uri="{BB962C8B-B14F-4D97-AF65-F5344CB8AC3E}">
        <p14:creationId xmlns:p14="http://schemas.microsoft.com/office/powerpoint/2010/main" val="19794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After the Transition IEP meeting: FOR STUDENTS</a:t>
            </a:r>
          </a:p>
          <a:p>
            <a:endParaRPr lang="en-US" dirty="0"/>
          </a:p>
          <a:p>
            <a:r>
              <a:rPr lang="en-US" dirty="0"/>
              <a:t>Students, please remember that the more ideas you contribute and the more experiences you try during transition planning, the more motivated you will be to take charge of your future!  </a:t>
            </a:r>
          </a:p>
          <a:p>
            <a:endParaRPr lang="en-US" dirty="0"/>
          </a:p>
          <a:p>
            <a:r>
              <a:rPr lang="en-US" dirty="0"/>
              <a:t>Practice making your own choices and work on skills that will help you get a job. Such skills would include, being on time, getting along with others and meeting deadlines.  You can also practice independent living skills such as cleaning, cooking, managing your finances and paying your bills, even making your own appointments. How about arranging your own rides?</a:t>
            </a:r>
          </a:p>
          <a:p>
            <a:endParaRPr lang="en-US" dirty="0"/>
          </a:p>
          <a:p>
            <a:r>
              <a:rPr lang="en-US" dirty="0"/>
              <a:t>Practice filling out applications for jobs or schools and always be thinking about what accommodations will help you succeed! </a:t>
            </a:r>
          </a:p>
          <a:p>
            <a:endParaRPr lang="en-US" dirty="0"/>
          </a:p>
          <a:p>
            <a:r>
              <a:rPr lang="en-US" dirty="0"/>
              <a:t> </a:t>
            </a:r>
          </a:p>
        </p:txBody>
      </p:sp>
      <p:sp>
        <p:nvSpPr>
          <p:cNvPr id="4" name="Slide Number Placeholder 3"/>
          <p:cNvSpPr>
            <a:spLocks noGrp="1"/>
          </p:cNvSpPr>
          <p:nvPr>
            <p:ph type="sldNum" sz="quarter" idx="10"/>
          </p:nvPr>
        </p:nvSpPr>
        <p:spPr/>
        <p:txBody>
          <a:bodyPr/>
          <a:lstStyle/>
          <a:p>
            <a:fld id="{8B35BFE3-A300-4C2A-BEA6-01779448C75A}" type="slidenum">
              <a:rPr lang="en-US" smtClean="0"/>
              <a:t>15</a:t>
            </a:fld>
            <a:endParaRPr lang="en-US"/>
          </a:p>
        </p:txBody>
      </p:sp>
    </p:spTree>
    <p:extLst>
      <p:ext uri="{BB962C8B-B14F-4D97-AF65-F5344CB8AC3E}">
        <p14:creationId xmlns:p14="http://schemas.microsoft.com/office/powerpoint/2010/main" val="3716350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After the Transition IEP meeting: FOR STUDENTS</a:t>
            </a:r>
          </a:p>
          <a:p>
            <a:endParaRPr lang="en-US" dirty="0"/>
          </a:p>
          <a:p>
            <a:r>
              <a:rPr lang="en-US" dirty="0"/>
              <a:t>Another important skill to practice during transition planning is self advocacy!  Practice telling others about your disability so you know how and when to advocate for accommodations on the job or in school. </a:t>
            </a:r>
          </a:p>
          <a:p>
            <a:endParaRPr lang="en-US" dirty="0"/>
          </a:p>
          <a:p>
            <a:r>
              <a:rPr lang="en-US" u="none" dirty="0"/>
              <a:t>Disclosing your disability can be a challenging skill to master. It may be difficult to decide who needs to know and how much information to share.  With practice and with your IEP team to help you, you will crush this goal too!  </a:t>
            </a:r>
          </a:p>
          <a:p>
            <a:endParaRPr lang="en-US" u="none" dirty="0"/>
          </a:p>
          <a:p>
            <a:r>
              <a:rPr lang="en-US" u="none" dirty="0"/>
              <a:t>Just as a reminder, disclosure can mean:</a:t>
            </a:r>
          </a:p>
          <a:p>
            <a:pPr marL="171450" indent="-171450">
              <a:buFont typeface="Arial" panose="020B0604020202020204" pitchFamily="34" charset="0"/>
              <a:buChar char="•"/>
            </a:pPr>
            <a:r>
              <a:rPr lang="en-US" u="none" dirty="0"/>
              <a:t>to open up, to reveal or tell </a:t>
            </a:r>
          </a:p>
          <a:p>
            <a:pPr marL="171450" indent="-171450">
              <a:buFont typeface="Arial" panose="020B0604020202020204" pitchFamily="34" charset="0"/>
              <a:buChar char="•"/>
            </a:pPr>
            <a:r>
              <a:rPr lang="en-US" u="none" dirty="0"/>
              <a:t>it can be more than just saying the name of your disability</a:t>
            </a:r>
          </a:p>
          <a:p>
            <a:pPr marL="171450" indent="-171450">
              <a:buFont typeface="Arial" panose="020B0604020202020204" pitchFamily="34" charset="0"/>
              <a:buChar char="•"/>
            </a:pPr>
            <a:r>
              <a:rPr lang="en-US" u="none" dirty="0"/>
              <a:t>it is describing how you learn and work best and the information and supports that could be beneficial to help you complete a task. </a:t>
            </a:r>
          </a:p>
          <a:p>
            <a:endParaRPr lang="en-US" u="none" dirty="0"/>
          </a:p>
          <a:p>
            <a:r>
              <a:rPr lang="en-US" u="none" dirty="0"/>
              <a:t>For example, instead of just saying “I have memory problems” or “I am a person with autism/ADHD/learning disabilities” you can say “Is it ok to use my screen reader or a visual list until I learn the task?” or “May I complete the test in a separate room to avoid the noise and distractions?”</a:t>
            </a:r>
          </a:p>
          <a:p>
            <a:endParaRPr lang="en-US" u="none" dirty="0"/>
          </a:p>
          <a:p>
            <a:endParaRPr lang="en-US" u="none" dirty="0"/>
          </a:p>
          <a:p>
            <a:endParaRPr lang="en-US" u="none" dirty="0"/>
          </a:p>
          <a:p>
            <a:endParaRPr lang="en-US" dirty="0"/>
          </a:p>
          <a:p>
            <a:endParaRPr lang="en-US" dirty="0"/>
          </a:p>
        </p:txBody>
      </p:sp>
      <p:sp>
        <p:nvSpPr>
          <p:cNvPr id="4" name="Slide Number Placeholder 3"/>
          <p:cNvSpPr>
            <a:spLocks noGrp="1"/>
          </p:cNvSpPr>
          <p:nvPr>
            <p:ph type="sldNum" sz="quarter" idx="10"/>
          </p:nvPr>
        </p:nvSpPr>
        <p:spPr/>
        <p:txBody>
          <a:bodyPr/>
          <a:lstStyle/>
          <a:p>
            <a:fld id="{8B35BFE3-A300-4C2A-BEA6-01779448C75A}" type="slidenum">
              <a:rPr lang="en-US" smtClean="0"/>
              <a:t>16</a:t>
            </a:fld>
            <a:endParaRPr lang="en-US"/>
          </a:p>
        </p:txBody>
      </p:sp>
    </p:spTree>
    <p:extLst>
      <p:ext uri="{BB962C8B-B14F-4D97-AF65-F5344CB8AC3E}">
        <p14:creationId xmlns:p14="http://schemas.microsoft.com/office/powerpoint/2010/main" val="2312839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Additional Transition resources </a:t>
            </a:r>
          </a:p>
          <a:p>
            <a:endParaRPr lang="en-US" b="1" dirty="0"/>
          </a:p>
          <a:p>
            <a:endParaRPr lang="en-US" b="0" dirty="0"/>
          </a:p>
          <a:p>
            <a:r>
              <a:rPr lang="en-US" b="0" u="none" dirty="0"/>
              <a:t>To further help you along your path to success after high school, we’ve gathered these additional resources for you in one convenient place. These resources were used in the development of the Transition IEP Checklist. Thank you so much for attending today’s webinar showcasing this new resource from </a:t>
            </a:r>
            <a:r>
              <a:rPr lang="en-US" b="1" u="none" dirty="0"/>
              <a:t>&lt;&lt;INSERT PARE CENTER NAME&gt;&gt;</a:t>
            </a:r>
            <a:endParaRPr lang="en-US" b="0" u="none" dirty="0"/>
          </a:p>
          <a:p>
            <a:endParaRPr lang="en-US" b="0" u="none" dirty="0"/>
          </a:p>
          <a:p>
            <a:r>
              <a:rPr lang="en-US" b="1" u="none" dirty="0"/>
              <a:t>PRESENTER</a:t>
            </a:r>
            <a:r>
              <a:rPr lang="en-US" b="0" u="none" dirty="0"/>
              <a:t>:  READ ALOUD THE LIST on the slide before moving to the final slide and closing the presentation –Let’s remember that we might have students with sensory needs, reading disabilities, attention disorders, etc. </a:t>
            </a:r>
          </a:p>
          <a:p>
            <a:endParaRPr lang="en-US" b="0" u="none" dirty="0"/>
          </a:p>
          <a:p>
            <a:endParaRPr lang="en-US" b="0" u="none" dirty="0"/>
          </a:p>
        </p:txBody>
      </p:sp>
      <p:sp>
        <p:nvSpPr>
          <p:cNvPr id="4" name="Slide Number Placeholder 3"/>
          <p:cNvSpPr>
            <a:spLocks noGrp="1"/>
          </p:cNvSpPr>
          <p:nvPr>
            <p:ph type="sldNum" sz="quarter" idx="10"/>
          </p:nvPr>
        </p:nvSpPr>
        <p:spPr/>
        <p:txBody>
          <a:bodyPr/>
          <a:lstStyle/>
          <a:p>
            <a:fld id="{8B35BFE3-A300-4C2A-BEA6-01779448C75A}" type="slidenum">
              <a:rPr lang="en-US" smtClean="0"/>
              <a:t>17</a:t>
            </a:fld>
            <a:endParaRPr lang="en-US"/>
          </a:p>
        </p:txBody>
      </p:sp>
    </p:spTree>
    <p:extLst>
      <p:ext uri="{BB962C8B-B14F-4D97-AF65-F5344CB8AC3E}">
        <p14:creationId xmlns:p14="http://schemas.microsoft.com/office/powerpoint/2010/main" val="371635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 some time set aside for any questions anyone might have.  Feel free to ask them through the chat function or asking them verbally, just unmute yourself. </a:t>
            </a:r>
          </a:p>
          <a:p>
            <a:endParaRPr lang="en-US" dirty="0"/>
          </a:p>
          <a:p>
            <a:r>
              <a:rPr lang="en-US" b="1" dirty="0"/>
              <a:t>&lt;&lt;INSERT PARENT CENTER NAME&gt;&gt; </a:t>
            </a:r>
            <a:r>
              <a:rPr lang="en-US" dirty="0"/>
              <a:t>will be happy to assist you with questions on your self-advocacy, special education rights, and IEP processes. </a:t>
            </a:r>
          </a:p>
          <a:p>
            <a:endParaRPr lang="en-US" dirty="0"/>
          </a:p>
          <a:p>
            <a:r>
              <a:rPr lang="en-US" dirty="0"/>
              <a:t>We also can provide you with printed copies of transition materials or any other special education resource. &lt;&lt;You can contact us in many ways (list ways)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Closing remarks:</a:t>
            </a:r>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We would love you to complete the Evaluation for today’s session (explain how to access evaluation).  </a:t>
            </a:r>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We are very interested in your comments.</a:t>
            </a:r>
          </a:p>
          <a:p>
            <a:pPr marL="171450" marR="0" lvl="0" indent="-1714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If you have questions or want to ask for hard copies of today’s handouts, just call the phone number on the slide.   </a:t>
            </a:r>
          </a:p>
          <a:p>
            <a:pPr marL="0" marR="0" lvl="0" indent="0" algn="l" defTabSz="914400" rtl="0" eaLnBrk="1" fontAlgn="auto" latinLnBrk="0" hangingPunct="1">
              <a:lnSpc>
                <a:spcPct val="200000"/>
              </a:lnSpc>
              <a:spcBef>
                <a:spcPts val="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a:t>
            </a:r>
            <a:endParaRPr lang="en-US" dirty="0"/>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Thanks very much to you all for attending this training. </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That’s it for today!</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Have a good rest of your day.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89300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highlight>
                  <a:srgbClr val="FFFF00"/>
                </a:highlight>
                <a:uLnTx/>
                <a:uFillTx/>
                <a:latin typeface="Calibri"/>
                <a:ea typeface="+mn-ea"/>
                <a:cs typeface="+mn-cs"/>
              </a:rPr>
              <a:t>------LIST </a:t>
            </a:r>
            <a:r>
              <a:rPr kumimoji="0" lang="en-US" sz="2200" b="1" i="0" u="none" strike="noStrike" kern="1200" cap="none" spc="0" normalizeH="0" baseline="0" noProof="0" dirty="0">
                <a:ln>
                  <a:noFill/>
                </a:ln>
                <a:solidFill>
                  <a:srgbClr val="FF0000"/>
                </a:solidFill>
                <a:effectLst/>
                <a:highlight>
                  <a:srgbClr val="FFFF00"/>
                </a:highlight>
                <a:uLnTx/>
                <a:uFillTx/>
                <a:latin typeface="Calibri"/>
                <a:ea typeface="+mn-ea"/>
                <a:cs typeface="+mn-cs"/>
              </a:rPr>
              <a:t>WEBINAR LOGISTICS FOR ENDING THE TRAINING BELOW </a:t>
            </a:r>
          </a:p>
        </p:txBody>
      </p:sp>
      <p:sp>
        <p:nvSpPr>
          <p:cNvPr id="4" name="Slide Number Placeholder 3"/>
          <p:cNvSpPr>
            <a:spLocks noGrp="1"/>
          </p:cNvSpPr>
          <p:nvPr>
            <p:ph type="sldNum" sz="quarter" idx="10"/>
          </p:nvPr>
        </p:nvSpPr>
        <p:spPr/>
        <p:txBody>
          <a:bodyPr/>
          <a:lstStyle/>
          <a:p>
            <a:fld id="{8B35BFE3-A300-4C2A-BEA6-01779448C75A}" type="slidenum">
              <a:rPr lang="en-US" smtClean="0"/>
              <a:t>18</a:t>
            </a:fld>
            <a:endParaRPr lang="en-US"/>
          </a:p>
        </p:txBody>
      </p:sp>
    </p:spTree>
    <p:extLst>
      <p:ext uri="{BB962C8B-B14F-4D97-AF65-F5344CB8AC3E}">
        <p14:creationId xmlns:p14="http://schemas.microsoft.com/office/powerpoint/2010/main" val="203268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highlighting a new resource from </a:t>
            </a:r>
            <a:r>
              <a:rPr lang="en-US" b="1" dirty="0"/>
              <a:t>&lt;&lt;PARENT CENTER&gt;&gt;</a:t>
            </a:r>
            <a:r>
              <a:rPr lang="en-US" dirty="0"/>
              <a:t> entitled the Transition IEP Checklist.  This resource was developed to be a guide for both parents and students during the transition process. </a:t>
            </a:r>
          </a:p>
          <a:p>
            <a:endParaRPr lang="en-US" dirty="0"/>
          </a:p>
          <a:p>
            <a:r>
              <a:rPr lang="en-US" dirty="0"/>
              <a:t>The Transition IEP Checklist is a 12-page document that contains information about transition and the transition IEP.  The resource is intended to provide an overview for families before, during and after the Transition IEP meeting. This is a great tool to help prepare for an upcoming IEP meeting. Within each of the 3 sections are tips for parents and tips for students.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B35BFE3-A300-4C2A-BEA6-01779448C75A}" type="slidenum">
              <a:rPr lang="en-US" smtClean="0"/>
              <a:t>2</a:t>
            </a:fld>
            <a:endParaRPr lang="en-US"/>
          </a:p>
        </p:txBody>
      </p:sp>
    </p:spTree>
    <p:extLst>
      <p:ext uri="{BB962C8B-B14F-4D97-AF65-F5344CB8AC3E}">
        <p14:creationId xmlns:p14="http://schemas.microsoft.com/office/powerpoint/2010/main" val="371635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SPEAKER NOTE: Read the title of the slide and expand on any of the bullets as you feel necessary.</a:t>
            </a:r>
          </a:p>
        </p:txBody>
      </p:sp>
      <p:sp>
        <p:nvSpPr>
          <p:cNvPr id="4" name="Slide Number Placeholder 3"/>
          <p:cNvSpPr>
            <a:spLocks noGrp="1"/>
          </p:cNvSpPr>
          <p:nvPr>
            <p:ph type="sldNum" sz="quarter" idx="10"/>
          </p:nvPr>
        </p:nvSpPr>
        <p:spPr/>
        <p:txBody>
          <a:bodyPr/>
          <a:lstStyle/>
          <a:p>
            <a:fld id="{8B35BFE3-A300-4C2A-BEA6-01779448C75A}" type="slidenum">
              <a:rPr lang="en-US" smtClean="0"/>
              <a:t>3</a:t>
            </a:fld>
            <a:endParaRPr lang="en-US"/>
          </a:p>
        </p:txBody>
      </p:sp>
    </p:spTree>
    <p:extLst>
      <p:ext uri="{BB962C8B-B14F-4D97-AF65-F5344CB8AC3E}">
        <p14:creationId xmlns:p14="http://schemas.microsoft.com/office/powerpoint/2010/main" val="1359710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 to Transition</a:t>
            </a:r>
          </a:p>
          <a:p>
            <a:r>
              <a:rPr lang="en-US" b="0" dirty="0"/>
              <a:t>So, let’s discuss what transition actually is:</a:t>
            </a:r>
          </a:p>
          <a:p>
            <a:r>
              <a:rPr lang="en-US" b="0" dirty="0"/>
              <a:t> </a:t>
            </a:r>
          </a:p>
          <a:p>
            <a:r>
              <a:rPr lang="en-US" dirty="0"/>
              <a:t>Transition is the process of moving from high school into the adult world. Transition planning begins here in </a:t>
            </a:r>
            <a:r>
              <a:rPr lang="en-US" b="1" dirty="0"/>
              <a:t>&lt;&lt;INSERT STATE NAME&gt;&gt;</a:t>
            </a:r>
            <a:r>
              <a:rPr lang="en-US" dirty="0"/>
              <a:t> at the age of </a:t>
            </a:r>
            <a:r>
              <a:rPr lang="en-US" b="1" dirty="0"/>
              <a:t>&lt;&lt;INSERT AGE&gt;&gt;</a:t>
            </a:r>
            <a:r>
              <a:rPr lang="en-US" dirty="0"/>
              <a:t> for all students who have IEP’s, and should focus on the student’s strengths, needs, interests and preferences for life after high school. </a:t>
            </a:r>
          </a:p>
          <a:p>
            <a:endParaRPr lang="en-US" dirty="0"/>
          </a:p>
          <a:p>
            <a:r>
              <a:rPr lang="en-US" dirty="0"/>
              <a:t>Transition planning helps students determine long term goals. It further designs the high school experience around what students need to gain, and the skills and the connections to achieve these goals. </a:t>
            </a:r>
          </a:p>
          <a:p>
            <a:endParaRPr lang="en-US" dirty="0"/>
          </a:p>
          <a:p>
            <a:r>
              <a:rPr lang="en-US" dirty="0"/>
              <a:t>The Transition IEP should focus on the services and supports that relate to transition. </a:t>
            </a:r>
          </a:p>
          <a:p>
            <a:endParaRPr lang="en-US" dirty="0"/>
          </a:p>
          <a:p>
            <a:r>
              <a:rPr lang="en-US" dirty="0"/>
              <a:t>The IEP team should engage in asking and answering a series of questions relating to post secondary goals in the areas of education, employment and independent living.  Input should be collected from all IEP team members including the student and the family.  </a:t>
            </a:r>
          </a:p>
          <a:p>
            <a:endParaRPr lang="en-US" dirty="0"/>
          </a:p>
          <a:p>
            <a:pPr defTabSz="931774">
              <a:defRPr/>
            </a:pPr>
            <a:r>
              <a:rPr lang="en-US" dirty="0"/>
              <a:t>Remember –Every IEP meeting after your child turns </a:t>
            </a:r>
            <a:r>
              <a:rPr lang="en-US" b="1" dirty="0"/>
              <a:t>&lt;&lt;INSERT AGE&gt;&gt;</a:t>
            </a:r>
            <a:r>
              <a:rPr lang="en-US" dirty="0"/>
              <a:t> is considered a transition meeting. Transition isn’t just one meeting, its an ongoing process once your child reaches the right age!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55C1DC5-AF2D-431A-961A-DAB6EC9FB89B}" type="slidenum">
              <a:rPr lang="en-US" smtClean="0"/>
              <a:t>4</a:t>
            </a:fld>
            <a:endParaRPr lang="en-US"/>
          </a:p>
        </p:txBody>
      </p:sp>
    </p:spTree>
    <p:extLst>
      <p:ext uri="{BB962C8B-B14F-4D97-AF65-F5344CB8AC3E}">
        <p14:creationId xmlns:p14="http://schemas.microsoft.com/office/powerpoint/2010/main" val="110077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Goals </a:t>
            </a:r>
          </a:p>
          <a:p>
            <a:r>
              <a:rPr lang="en-US" dirty="0"/>
              <a:t>At age ____  students who have IEPs are required to have transition goals developed each year during their IEP meeting.  Goals relating to employment and post secondary education are required.  Independent living goals are optional but if you feel strongly your child needs independent living skills, you can ask that an independent living skills checklist is used to determine if one is appropriate for your student. For example, “Is the student able to manage their own finances or prepare a meal independently?”  We’ve included an example of this checklist in the additional resources provided at the end of this presentation. </a:t>
            </a:r>
          </a:p>
          <a:p>
            <a:endParaRPr lang="en-US" dirty="0"/>
          </a:p>
          <a:p>
            <a:pPr defTabSz="931774">
              <a:defRPr/>
            </a:pPr>
            <a:r>
              <a:rPr lang="en-US" dirty="0">
                <a:highlight>
                  <a:srgbClr val="FFFF00"/>
                </a:highlight>
              </a:rPr>
              <a:t>Transition goals are developed using transition assessments, which are tools that help students identify their strengths, interests, skills and/or knowledge needed to reach their goals for life after high school. This may include career and academic statements related to employment or post-secondary goals (or both).</a:t>
            </a:r>
          </a:p>
          <a:p>
            <a:pPr defTabSz="931774">
              <a:defRPr/>
            </a:pPr>
            <a:endParaRPr lang="en-US" dirty="0"/>
          </a:p>
          <a:p>
            <a:pPr defTabSz="931774">
              <a:defRPr/>
            </a:pPr>
            <a:r>
              <a:rPr lang="en-US" dirty="0"/>
              <a:t>Let me show you very quickly what these tools may look like. These are examples of tools that students and IEP teams can benefit from using. Transition coordinators may be knowledgeable on other resources available. We encourage students and parents to ask your IEP team about what types of assessments the student(s) complete and by when. </a:t>
            </a:r>
          </a:p>
          <a:p>
            <a:pPr defTabSz="931774">
              <a:defRPr/>
            </a:pPr>
            <a:endParaRPr lang="en-US" dirty="0"/>
          </a:p>
          <a:p>
            <a:pPr defTabSz="931774">
              <a:defRPr/>
            </a:pPr>
            <a:r>
              <a:rPr lang="en-US" dirty="0"/>
              <a:t>These links are examples of the tools that youth with IEPs can benefit from using. </a:t>
            </a:r>
          </a:p>
          <a:p>
            <a:pPr defTabSz="931774">
              <a:defRPr/>
            </a:pPr>
            <a:endParaRPr lang="en-US" dirty="0"/>
          </a:p>
          <a:p>
            <a:pPr defTabSz="931774">
              <a:defRPr/>
            </a:pPr>
            <a:r>
              <a:rPr lang="en-US" dirty="0"/>
              <a:t>SPEAKER NOTE: IF TIMES ALLOWS, CLICK ON ONE OF THE RESOURCE LINKS</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8B35BFE3-A300-4C2A-BEA6-01779448C75A}" type="slidenum">
              <a:rPr lang="en-US" smtClean="0"/>
              <a:t>5</a:t>
            </a:fld>
            <a:endParaRPr lang="en-US"/>
          </a:p>
        </p:txBody>
      </p:sp>
    </p:spTree>
    <p:extLst>
      <p:ext uri="{BB962C8B-B14F-4D97-AF65-F5344CB8AC3E}">
        <p14:creationId xmlns:p14="http://schemas.microsoft.com/office/powerpoint/2010/main" val="68351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Our first area of emphasis is what happens before the Transition IEP meeting. Let’s talk about what this might look like…</a:t>
            </a:r>
          </a:p>
          <a:p>
            <a:endParaRPr lang="en-US" b="1" dirty="0"/>
          </a:p>
          <a:p>
            <a:r>
              <a:rPr lang="en-US" b="1" dirty="0"/>
              <a:t>READ SLIDE TITLE</a:t>
            </a:r>
          </a:p>
          <a:p>
            <a:r>
              <a:rPr lang="en-US" b="1" dirty="0"/>
              <a:t>Before the Transition IEP meeting: What Parents need to know</a:t>
            </a:r>
          </a:p>
          <a:p>
            <a:endParaRPr lang="en-US" dirty="0"/>
          </a:p>
          <a:p>
            <a:pPr defTabSz="931774">
              <a:defRPr/>
            </a:pPr>
            <a:r>
              <a:rPr lang="en-US" dirty="0"/>
              <a:t>Thinking about what life will be like for your child after high school can be exciting and challenging at the same time.  Your child’s transition IEP needs to include goals and ideas that will help with your family plan for success.</a:t>
            </a:r>
          </a:p>
          <a:p>
            <a:endParaRPr lang="en-US" dirty="0"/>
          </a:p>
          <a:p>
            <a:r>
              <a:rPr lang="en-US" dirty="0"/>
              <a:t>Some helpful tips for parents would be, knowing who the required members of the transition IEP meeting are</a:t>
            </a:r>
          </a:p>
          <a:p>
            <a:endParaRPr lang="en-US" dirty="0"/>
          </a:p>
          <a:p>
            <a:r>
              <a:rPr lang="en-US" dirty="0"/>
              <a:t>Required IEP team members include a parent or guardian, a regular and special education teacher and an LEA.  In our state the student is also required to be invited to the IEP meeting starting at the age of </a:t>
            </a:r>
            <a:r>
              <a:rPr lang="en-US" b="1" dirty="0"/>
              <a:t>&lt;&lt;INSERT AGE&gt;&gt;</a:t>
            </a:r>
            <a:r>
              <a:rPr lang="en-US" dirty="0"/>
              <a:t> and is encouraged but not required to attend. </a:t>
            </a:r>
          </a:p>
          <a:p>
            <a:endParaRPr lang="en-US" dirty="0"/>
          </a:p>
          <a:p>
            <a:r>
              <a:rPr lang="en-US" dirty="0"/>
              <a:t>Any others who provide services to the student should also attend such as school transition coordinator or vocational rehabilitation counselor.  Parents must agree in writing for any outside agencies to participate.  </a:t>
            </a:r>
          </a:p>
          <a:p>
            <a:endParaRPr lang="en-US" dirty="0"/>
          </a:p>
          <a:p>
            <a:r>
              <a:rPr lang="en-US" dirty="0"/>
              <a:t>Remember, just like with previous IEP meetings you have the right to request a draft copy of the IEP, prior to the meeting to help you prepare. </a:t>
            </a:r>
          </a:p>
          <a:p>
            <a:endParaRPr lang="en-US" dirty="0"/>
          </a:p>
          <a:p>
            <a:r>
              <a:rPr lang="en-US" dirty="0"/>
              <a:t>To prepare for the meeting it might be helpful to ask yourself some of the following question:</a:t>
            </a:r>
          </a:p>
          <a:p>
            <a:r>
              <a:rPr lang="en-US" dirty="0"/>
              <a:t>-what activities does my child enjoy?</a:t>
            </a:r>
          </a:p>
          <a:p>
            <a:r>
              <a:rPr lang="en-US" dirty="0"/>
              <a:t>-what is my child good at?</a:t>
            </a:r>
          </a:p>
          <a:p>
            <a:r>
              <a:rPr lang="en-US" dirty="0"/>
              <a:t>-what types of chores does my child do around the house?</a:t>
            </a:r>
          </a:p>
          <a:p>
            <a:r>
              <a:rPr lang="en-US" dirty="0"/>
              <a:t>-where do I see my child living as an adult?</a:t>
            </a:r>
          </a:p>
          <a:p>
            <a:r>
              <a:rPr lang="en-US" dirty="0"/>
              <a:t>-how will my child travel to where they need to go?</a:t>
            </a:r>
          </a:p>
          <a:p>
            <a:r>
              <a:rPr lang="en-US" dirty="0"/>
              <a:t>-where will my child get the money on which to live?</a:t>
            </a:r>
          </a:p>
          <a:p>
            <a:r>
              <a:rPr lang="en-US" dirty="0"/>
              <a:t>-what are my child’s dream for his future?</a:t>
            </a:r>
          </a:p>
          <a:p>
            <a:endParaRPr lang="en-US" dirty="0"/>
          </a:p>
        </p:txBody>
      </p:sp>
      <p:sp>
        <p:nvSpPr>
          <p:cNvPr id="4" name="Slide Number Placeholder 3"/>
          <p:cNvSpPr>
            <a:spLocks noGrp="1"/>
          </p:cNvSpPr>
          <p:nvPr>
            <p:ph type="sldNum" sz="quarter" idx="10"/>
          </p:nvPr>
        </p:nvSpPr>
        <p:spPr/>
        <p:txBody>
          <a:bodyPr/>
          <a:lstStyle/>
          <a:p>
            <a:fld id="{8B35BFE3-A300-4C2A-BEA6-01779448C75A}" type="slidenum">
              <a:rPr lang="en-US" smtClean="0"/>
              <a:t>6</a:t>
            </a:fld>
            <a:endParaRPr lang="en-US"/>
          </a:p>
        </p:txBody>
      </p:sp>
    </p:spTree>
    <p:extLst>
      <p:ext uri="{BB962C8B-B14F-4D97-AF65-F5344CB8AC3E}">
        <p14:creationId xmlns:p14="http://schemas.microsoft.com/office/powerpoint/2010/main" val="371635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the Transition IEP meeting FOR STUDENTS:</a:t>
            </a:r>
          </a:p>
          <a:p>
            <a:endParaRPr lang="en-US" dirty="0"/>
          </a:p>
          <a:p>
            <a:r>
              <a:rPr lang="en-US" dirty="0"/>
              <a:t>Students: Transition planning means thinking about what you may want to do for a job or career. Other considerations could include, if you want to continue to go to school after high school, what you might want to study, and ways you’d like to become more independent.</a:t>
            </a:r>
          </a:p>
          <a:p>
            <a:endParaRPr lang="en-US" dirty="0"/>
          </a:p>
          <a:p>
            <a:r>
              <a:rPr lang="en-US" dirty="0"/>
              <a:t>Your teachers will ask you questions or may ask you to fill in a form to help you think about these questions.  Be honest!  Your goals for after high school need to be based on </a:t>
            </a:r>
            <a:r>
              <a:rPr lang="en-US" u="sng" dirty="0"/>
              <a:t>your</a:t>
            </a:r>
            <a:r>
              <a:rPr lang="en-US" dirty="0"/>
              <a:t> strengths, needs, interests and preferences.</a:t>
            </a:r>
          </a:p>
          <a:p>
            <a:endParaRPr lang="en-US" dirty="0"/>
          </a:p>
          <a:p>
            <a:r>
              <a:rPr lang="en-US" dirty="0"/>
              <a:t>Starting at age </a:t>
            </a:r>
            <a:r>
              <a:rPr lang="en-US" b="1" dirty="0"/>
              <a:t>&lt;&lt;INSERT AGE&gt;&gt;</a:t>
            </a:r>
            <a:r>
              <a:rPr lang="en-US" dirty="0"/>
              <a:t> you will be invited to attend your IEP meetings. If you are unsure about going, talk to a parent or teacher about the best way to participate.  </a:t>
            </a:r>
          </a:p>
          <a:p>
            <a:endParaRPr lang="en-US" dirty="0"/>
          </a:p>
          <a:p>
            <a:pPr defTabSz="931774">
              <a:defRPr/>
            </a:pPr>
            <a:r>
              <a:rPr lang="en-US" dirty="0"/>
              <a:t>Remember: The best way for others on your IEP team to know what your goals are is for YOU to share them.  There is no wrong way to be a part of your own IEP meeting!</a:t>
            </a:r>
          </a:p>
          <a:p>
            <a:pPr defTabSz="931774">
              <a:defRPr/>
            </a:pP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8B35BFE3-A300-4C2A-BEA6-01779448C75A}" type="slidenum">
              <a:rPr lang="en-US" smtClean="0"/>
              <a:t>7</a:t>
            </a:fld>
            <a:endParaRPr lang="en-US"/>
          </a:p>
        </p:txBody>
      </p:sp>
    </p:spTree>
    <p:extLst>
      <p:ext uri="{BB962C8B-B14F-4D97-AF65-F5344CB8AC3E}">
        <p14:creationId xmlns:p14="http://schemas.microsoft.com/office/powerpoint/2010/main" val="371635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During the Transition Meeting: FOR PARENTS</a:t>
            </a:r>
          </a:p>
          <a:p>
            <a:pPr defTabSz="931774">
              <a:defRPr/>
            </a:pPr>
            <a:endParaRPr lang="en-US" dirty="0"/>
          </a:p>
          <a:p>
            <a:pPr defTabSz="931774">
              <a:defRPr/>
            </a:pPr>
            <a:r>
              <a:rPr lang="en-US" dirty="0"/>
              <a:t>Parents, bring your ideas and goals you’d like to suggest to the IEP meeting.  Also bring any important outside documentation such as neuropsychological evaluations, vocational assessments or therapist’s recommendations.  It might be helpful to inform the IEP team of any activities that your child is already participating in. This type of information can help to set more accurate baselines for transition related goals. </a:t>
            </a:r>
          </a:p>
          <a:p>
            <a:pPr defTabSz="931774">
              <a:defRPr/>
            </a:pPr>
            <a:endParaRPr lang="en-US" dirty="0"/>
          </a:p>
          <a:p>
            <a:pPr defTabSz="931774">
              <a:defRPr/>
            </a:pPr>
            <a:r>
              <a:rPr lang="en-US" dirty="0"/>
              <a:t>It is important to know the roles of all IEP team participants/members. Ask any new IEP team members to introduce themselves and clarify their role.  Ask the school to share or project the IEP document so that everyone sees changes being made as they happen. Don’t be afraid to ask questions regarding the assessments or the content of the IEP and speak up if you have differences regarding the goals or services suggested. </a:t>
            </a:r>
          </a:p>
          <a:p>
            <a:pPr defTabSz="931774">
              <a:defRPr/>
            </a:pPr>
            <a:endParaRPr lang="en-US" dirty="0"/>
          </a:p>
          <a:p>
            <a:pPr defTabSz="931774">
              <a:defRPr/>
            </a:pPr>
            <a:r>
              <a:rPr lang="en-US" dirty="0"/>
              <a:t>Be your child’s advocate, but don’t speak for them, remember that the transition IEP should be based on their strengths and interests and its ok if they reveal a different vision of the future than you have.  Talk with your child prior to the meeting and coach them on how to best participate in the meeting.  The transition coordinator/school can also help with this process. </a:t>
            </a:r>
          </a:p>
          <a:p>
            <a:pPr defTabSz="931774">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35BFE3-A300-4C2A-BEA6-01779448C7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37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During the Transition Meeting: FOR PARENTS</a:t>
            </a:r>
          </a:p>
          <a:p>
            <a:pPr defTabSz="931774">
              <a:defRPr/>
            </a:pPr>
            <a:endParaRPr lang="en-US" dirty="0"/>
          </a:p>
          <a:p>
            <a:pPr defTabSz="931774">
              <a:defRPr/>
            </a:pPr>
            <a:r>
              <a:rPr lang="en-US" dirty="0">
                <a:solidFill>
                  <a:srgbClr val="FF0000"/>
                </a:solidFill>
              </a:rPr>
              <a:t>It is important to note: </a:t>
            </a:r>
            <a:r>
              <a:rPr lang="en-US" dirty="0"/>
              <a:t>Student’s rights are transferred to the student at age 18. To continue to participate in your child’s IEP</a:t>
            </a:r>
            <a:r>
              <a:rPr lang="en-US" strike="noStrike" dirty="0"/>
              <a:t> and </a:t>
            </a:r>
            <a:r>
              <a:rPr lang="en-US" dirty="0"/>
              <a:t>be a part of the decision-making process, permission must be given by the student, preferably in writing. Have a discussion with your child before they turn 18 and connect with your child’s teacher to ensure this happens.</a:t>
            </a:r>
          </a:p>
          <a:p>
            <a:pPr defTabSz="931774">
              <a:defRPr/>
            </a:pPr>
            <a:endParaRPr lang="en-US" dirty="0"/>
          </a:p>
          <a:p>
            <a:pPr defTabSz="931774">
              <a:defRPr/>
            </a:pPr>
            <a:r>
              <a:rPr lang="en-US" dirty="0"/>
              <a:t>There are a number of ways in which parents and others can support a young adult in their IEP process once they reach the age of majority if that is the student’s desire. Parents have the option of putting a guardianship in place if appropriate or using a Supported Decision-Making agreement which allows parents to give support while allowing the student to maintain their rights. </a:t>
            </a:r>
          </a:p>
          <a:p>
            <a:pPr defTabSz="931774">
              <a:defRPr/>
            </a:pPr>
            <a:endParaRPr lang="en-US" dirty="0"/>
          </a:p>
          <a:p>
            <a:pPr defTabSz="931774">
              <a:defRPr/>
            </a:pPr>
            <a:r>
              <a:rPr lang="en-US" dirty="0"/>
              <a:t>&lt;&lt;PARENT CENTER&gt;&gt; supports the self-advocacy development of individuals with disabilities and their rights/desires to maintain most of their rights and respect the parents’ knowledge and participation.</a:t>
            </a:r>
          </a:p>
          <a:p>
            <a:pPr defTabSz="931774">
              <a:defRPr/>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***Feel free to contact our parent center if you would like more information on this topic.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35BFE3-A300-4C2A-BEA6-01779448C75A}" type="slidenum">
              <a:rPr lang="en-US" smtClean="0"/>
              <a:t>9</a:t>
            </a:fld>
            <a:endParaRPr lang="en-US"/>
          </a:p>
        </p:txBody>
      </p:sp>
    </p:spTree>
    <p:extLst>
      <p:ext uri="{BB962C8B-B14F-4D97-AF65-F5344CB8AC3E}">
        <p14:creationId xmlns:p14="http://schemas.microsoft.com/office/powerpoint/2010/main" val="225579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05E4B8-E53C-420B-A604-A843B47C8B69}"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3A5C3-6AAA-4187-8769-0E2CA36DDCDE}" type="slidenum">
              <a:rPr lang="en-US" smtClean="0"/>
              <a:t>‹#›</a:t>
            </a:fld>
            <a:endParaRPr lang="en-US"/>
          </a:p>
        </p:txBody>
      </p:sp>
    </p:spTree>
    <p:extLst>
      <p:ext uri="{BB962C8B-B14F-4D97-AF65-F5344CB8AC3E}">
        <p14:creationId xmlns:p14="http://schemas.microsoft.com/office/powerpoint/2010/main" val="355085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05E4B8-E53C-420B-A604-A843B47C8B69}"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3A5C3-6AAA-4187-8769-0E2CA36DDCDE}" type="slidenum">
              <a:rPr lang="en-US" smtClean="0"/>
              <a:t>‹#›</a:t>
            </a:fld>
            <a:endParaRPr lang="en-US"/>
          </a:p>
        </p:txBody>
      </p:sp>
    </p:spTree>
    <p:extLst>
      <p:ext uri="{BB962C8B-B14F-4D97-AF65-F5344CB8AC3E}">
        <p14:creationId xmlns:p14="http://schemas.microsoft.com/office/powerpoint/2010/main" val="29350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05E4B8-E53C-420B-A604-A843B47C8B69}"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3A5C3-6AAA-4187-8769-0E2CA36DDCDE}" type="slidenum">
              <a:rPr lang="en-US" smtClean="0"/>
              <a:t>‹#›</a:t>
            </a:fld>
            <a:endParaRPr lang="en-US"/>
          </a:p>
        </p:txBody>
      </p:sp>
    </p:spTree>
    <p:extLst>
      <p:ext uri="{BB962C8B-B14F-4D97-AF65-F5344CB8AC3E}">
        <p14:creationId xmlns:p14="http://schemas.microsoft.com/office/powerpoint/2010/main" val="73921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05E4B8-E53C-420B-A604-A843B47C8B69}"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3A5C3-6AAA-4187-8769-0E2CA36DDCDE}" type="slidenum">
              <a:rPr lang="en-US" smtClean="0"/>
              <a:t>‹#›</a:t>
            </a:fld>
            <a:endParaRPr lang="en-US"/>
          </a:p>
        </p:txBody>
      </p:sp>
    </p:spTree>
    <p:extLst>
      <p:ext uri="{BB962C8B-B14F-4D97-AF65-F5344CB8AC3E}">
        <p14:creationId xmlns:p14="http://schemas.microsoft.com/office/powerpoint/2010/main" val="303998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05E4B8-E53C-420B-A604-A843B47C8B69}" type="datetimeFigureOut">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3A5C3-6AAA-4187-8769-0E2CA36DDCDE}" type="slidenum">
              <a:rPr lang="en-US" smtClean="0"/>
              <a:t>‹#›</a:t>
            </a:fld>
            <a:endParaRPr lang="en-US"/>
          </a:p>
        </p:txBody>
      </p:sp>
    </p:spTree>
    <p:extLst>
      <p:ext uri="{BB962C8B-B14F-4D97-AF65-F5344CB8AC3E}">
        <p14:creationId xmlns:p14="http://schemas.microsoft.com/office/powerpoint/2010/main" val="220185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05E4B8-E53C-420B-A604-A843B47C8B69}"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3A5C3-6AAA-4187-8769-0E2CA36DDCDE}" type="slidenum">
              <a:rPr lang="en-US" smtClean="0"/>
              <a:t>‹#›</a:t>
            </a:fld>
            <a:endParaRPr lang="en-US"/>
          </a:p>
        </p:txBody>
      </p:sp>
    </p:spTree>
    <p:extLst>
      <p:ext uri="{BB962C8B-B14F-4D97-AF65-F5344CB8AC3E}">
        <p14:creationId xmlns:p14="http://schemas.microsoft.com/office/powerpoint/2010/main" val="48234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05E4B8-E53C-420B-A604-A843B47C8B69}" type="datetimeFigureOut">
              <a:rPr lang="en-US" smtClean="0"/>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13A5C3-6AAA-4187-8769-0E2CA36DDCDE}" type="slidenum">
              <a:rPr lang="en-US" smtClean="0"/>
              <a:t>‹#›</a:t>
            </a:fld>
            <a:endParaRPr lang="en-US"/>
          </a:p>
        </p:txBody>
      </p:sp>
    </p:spTree>
    <p:extLst>
      <p:ext uri="{BB962C8B-B14F-4D97-AF65-F5344CB8AC3E}">
        <p14:creationId xmlns:p14="http://schemas.microsoft.com/office/powerpoint/2010/main" val="35459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05E4B8-E53C-420B-A604-A843B47C8B69}" type="datetimeFigureOut">
              <a:rPr lang="en-US" smtClean="0"/>
              <a:t>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13A5C3-6AAA-4187-8769-0E2CA36DDCDE}" type="slidenum">
              <a:rPr lang="en-US" smtClean="0"/>
              <a:t>‹#›</a:t>
            </a:fld>
            <a:endParaRPr lang="en-US"/>
          </a:p>
        </p:txBody>
      </p:sp>
    </p:spTree>
    <p:extLst>
      <p:ext uri="{BB962C8B-B14F-4D97-AF65-F5344CB8AC3E}">
        <p14:creationId xmlns:p14="http://schemas.microsoft.com/office/powerpoint/2010/main" val="269473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5E4B8-E53C-420B-A604-A843B47C8B69}" type="datetimeFigureOut">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13A5C3-6AAA-4187-8769-0E2CA36DDCDE}" type="slidenum">
              <a:rPr lang="en-US" smtClean="0"/>
              <a:t>‹#›</a:t>
            </a:fld>
            <a:endParaRPr lang="en-US"/>
          </a:p>
        </p:txBody>
      </p:sp>
    </p:spTree>
    <p:extLst>
      <p:ext uri="{BB962C8B-B14F-4D97-AF65-F5344CB8AC3E}">
        <p14:creationId xmlns:p14="http://schemas.microsoft.com/office/powerpoint/2010/main" val="641064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05E4B8-E53C-420B-A604-A843B47C8B69}"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3A5C3-6AAA-4187-8769-0E2CA36DDCDE}" type="slidenum">
              <a:rPr lang="en-US" smtClean="0"/>
              <a:t>‹#›</a:t>
            </a:fld>
            <a:endParaRPr lang="en-US"/>
          </a:p>
        </p:txBody>
      </p:sp>
    </p:spTree>
    <p:extLst>
      <p:ext uri="{BB962C8B-B14F-4D97-AF65-F5344CB8AC3E}">
        <p14:creationId xmlns:p14="http://schemas.microsoft.com/office/powerpoint/2010/main" val="175589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05E4B8-E53C-420B-A604-A843B47C8B69}" type="datetimeFigureOut">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3A5C3-6AAA-4187-8769-0E2CA36DDCDE}" type="slidenum">
              <a:rPr lang="en-US" smtClean="0"/>
              <a:t>‹#›</a:t>
            </a:fld>
            <a:endParaRPr lang="en-US"/>
          </a:p>
        </p:txBody>
      </p:sp>
    </p:spTree>
    <p:extLst>
      <p:ext uri="{BB962C8B-B14F-4D97-AF65-F5344CB8AC3E}">
        <p14:creationId xmlns:p14="http://schemas.microsoft.com/office/powerpoint/2010/main" val="3697662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5E4B8-E53C-420B-A604-A843B47C8B69}" type="datetimeFigureOut">
              <a:rPr lang="en-US" smtClean="0"/>
              <a:t>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3A5C3-6AAA-4187-8769-0E2CA36DDCDE}" type="slidenum">
              <a:rPr lang="en-US" smtClean="0"/>
              <a:t>‹#›</a:t>
            </a:fld>
            <a:endParaRPr lang="en-US"/>
          </a:p>
        </p:txBody>
      </p:sp>
    </p:spTree>
    <p:extLst>
      <p:ext uri="{BB962C8B-B14F-4D97-AF65-F5344CB8AC3E}">
        <p14:creationId xmlns:p14="http://schemas.microsoft.com/office/powerpoint/2010/main" val="3734605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hyperlink" Target="http://imdetermined.org/wp-content/uploads/2018/01/studentrubricforiepparticipation-1.pdf"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hyperlink" Target="https://docs.google.com/document/d/12ROKv2NhTiPN7j22OU_BAsR7xqLKUSQn5IRLYCuIrJQ/edit" TargetMode="External"/><Relationship Id="rId13" Type="http://schemas.openxmlformats.org/officeDocument/2006/relationships/hyperlink" Target="https://www.parentcenterhub.org/transition-goals/#questions" TargetMode="External"/><Relationship Id="rId3" Type="http://schemas.openxmlformats.org/officeDocument/2006/relationships/notesSlide" Target="../notesSlides/notesSlide17.xml"/><Relationship Id="rId7" Type="http://schemas.openxmlformats.org/officeDocument/2006/relationships/hyperlink" Target="https://www.understood.org/articles/en/when-your-child-with-an-iep-turns-18-your-parental-rights" TargetMode="External"/><Relationship Id="rId12" Type="http://schemas.openxmlformats.org/officeDocument/2006/relationships/hyperlink" Target="https://instrc.indiana.edu/transition-resources/transition-matrix.html" TargetMode="Externa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hyperlink" Target="http://imdetermined.org/wp-content/uploads/2018/01/studentrubricforiepparticipation-1.pdf" TargetMode="External"/><Relationship Id="rId11" Type="http://schemas.openxmlformats.org/officeDocument/2006/relationships/hyperlink" Target="https://thearc.org/wp-content/uploads/forchapters/The%20Arc%27s%20Self-Determination%20Scale%20-%20Adolescent%20version%20REV2013.pdf" TargetMode="External"/><Relationship Id="rId5" Type="http://schemas.openxmlformats.org/officeDocument/2006/relationships/hyperlink" Target="https://www.pacer.org/transition/learning-center/health/building-self-advocacy.asp" TargetMode="External"/><Relationship Id="rId10" Type="http://schemas.openxmlformats.org/officeDocument/2006/relationships/hyperlink" Target="http://iris.peabody.vanderbilt.edu/wp-content/uploads/modules/cou2/pdfs/cou2_03_sampleTrans.pdf#content" TargetMode="External"/><Relationship Id="rId4" Type="http://schemas.openxmlformats.org/officeDocument/2006/relationships/hyperlink" Target="https://thinkcollege.net/" TargetMode="External"/><Relationship Id="rId9" Type="http://schemas.openxmlformats.org/officeDocument/2006/relationships/hyperlink" Target="https://www.pacer.org/transition/" TargetMode="External"/><Relationship Id="rId1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8.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hyperlink" Target="https://www.facebook.com/WI-FACETS-139693702737891/?ref=h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hyperlink" Target="https://instrc.indiana.edu/transition-resources/transition-matrix.html" TargetMode="External"/><Relationship Id="rId4" Type="http://schemas.openxmlformats.org/officeDocument/2006/relationships/hyperlink" Target="https://www.gpaea.org/media/cms/Independent_Living_Skills_Checklist_7BBB2EBF752BF.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hyperlink" Target="https://www.pacer.org/transition/learning-center/health/building-self-advocacy.asp"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2FF5EB0-0D23-C185-94C1-FC744DEF370A}"/>
              </a:ext>
            </a:extLst>
          </p:cNvPr>
          <p:cNvSpPr txBox="1"/>
          <p:nvPr/>
        </p:nvSpPr>
        <p:spPr>
          <a:xfrm>
            <a:off x="1814052" y="1342103"/>
            <a:ext cx="8760542" cy="2585323"/>
          </a:xfrm>
          <a:prstGeom prst="rect">
            <a:avLst/>
          </a:prstGeom>
          <a:noFill/>
        </p:spPr>
        <p:txBody>
          <a:bodyPr wrap="square" rtlCol="0">
            <a:spAutoFit/>
          </a:bodyPr>
          <a:lstStyle/>
          <a:p>
            <a:pPr algn="ctr"/>
            <a:r>
              <a:rPr lang="en-US" sz="5400" dirty="0">
                <a:highlight>
                  <a:srgbClr val="FFFF00"/>
                </a:highlight>
              </a:rPr>
              <a:t>Intro slide:</a:t>
            </a:r>
          </a:p>
          <a:p>
            <a:pPr algn="ctr"/>
            <a:r>
              <a:rPr lang="en-US" sz="5400" dirty="0">
                <a:highlight>
                  <a:srgbClr val="FFFF00"/>
                </a:highlight>
              </a:rPr>
              <a:t>&lt;&lt;Insert your Parent Center logo/banner&gt;&gt;</a:t>
            </a:r>
          </a:p>
        </p:txBody>
      </p:sp>
    </p:spTree>
    <p:custDataLst>
      <p:tags r:id="rId1"/>
    </p:custDataLst>
    <p:extLst>
      <p:ext uri="{BB962C8B-B14F-4D97-AF65-F5344CB8AC3E}">
        <p14:creationId xmlns:p14="http://schemas.microsoft.com/office/powerpoint/2010/main" val="40358623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2316" y="482599"/>
            <a:ext cx="10605768" cy="769441"/>
          </a:xfrm>
          <a:prstGeom prst="rect">
            <a:avLst/>
          </a:prstGeom>
          <a:noFill/>
        </p:spPr>
        <p:txBody>
          <a:bodyPr wrap="square" rtlCol="0">
            <a:spAutoFit/>
          </a:bodyPr>
          <a:lstStyle/>
          <a:p>
            <a:pPr algn="ctr"/>
            <a:r>
              <a:rPr lang="en-US" sz="4400" dirty="0"/>
              <a:t>During the Transition Meeting: For Students </a:t>
            </a:r>
            <a:endParaRPr lang="en-US" sz="4400" spc="-200" dirty="0">
              <a:solidFill>
                <a:schemeClr val="tx1">
                  <a:lumMod val="75000"/>
                  <a:lumOff val="25000"/>
                </a:schemeClr>
              </a:solidFill>
              <a:latin typeface="ColaborateLight" pitchFamily="50" charset="0"/>
            </a:endParaRPr>
          </a:p>
        </p:txBody>
      </p:sp>
      <p:sp>
        <p:nvSpPr>
          <p:cNvPr id="39" name="TextBox 38">
            <a:extLst>
              <a:ext uri="{FF2B5EF4-FFF2-40B4-BE49-F238E27FC236}">
                <a16:creationId xmlns:a16="http://schemas.microsoft.com/office/drawing/2014/main" id="{30D2A35A-F23D-4662-A5D1-87795561D192}"/>
              </a:ext>
            </a:extLst>
          </p:cNvPr>
          <p:cNvSpPr txBox="1"/>
          <p:nvPr/>
        </p:nvSpPr>
        <p:spPr>
          <a:xfrm>
            <a:off x="756830" y="2664353"/>
            <a:ext cx="5996848" cy="3046988"/>
          </a:xfrm>
          <a:prstGeom prst="rect">
            <a:avLst/>
          </a:prstGeom>
          <a:noFill/>
        </p:spPr>
        <p:txBody>
          <a:bodyPr wrap="square">
            <a:spAutoFit/>
          </a:bodyPr>
          <a:lstStyle/>
          <a:p>
            <a:pPr marL="0" indent="0">
              <a:buNone/>
            </a:pPr>
            <a:endParaRPr lang="en-US" sz="2400" dirty="0"/>
          </a:p>
          <a:p>
            <a:pPr marL="0" indent="0">
              <a:buNone/>
            </a:pPr>
            <a:r>
              <a:rPr lang="en-US" sz="2400" dirty="0"/>
              <a:t>You can be creative with how you participate!</a:t>
            </a:r>
          </a:p>
          <a:p>
            <a:pPr marL="0" indent="0">
              <a:buNone/>
            </a:pPr>
            <a:endParaRPr lang="en-US" sz="2400" dirty="0"/>
          </a:p>
          <a:p>
            <a:pPr marL="342900" indent="-342900">
              <a:buFont typeface="Arial" panose="020B0604020202020204" pitchFamily="34" charset="0"/>
              <a:buChar char="•"/>
            </a:pPr>
            <a:r>
              <a:rPr lang="en-US" sz="2400" dirty="0"/>
              <a:t>In person				</a:t>
            </a:r>
          </a:p>
          <a:p>
            <a:pPr marL="342900" indent="-342900">
              <a:buFont typeface="Arial" panose="020B0604020202020204" pitchFamily="34" charset="0"/>
              <a:buChar char="•"/>
            </a:pPr>
            <a:r>
              <a:rPr lang="en-US" sz="2400" dirty="0"/>
              <a:t>Lead the meeting!</a:t>
            </a:r>
          </a:p>
          <a:p>
            <a:pPr marL="342900" indent="-342900">
              <a:buFont typeface="Arial" panose="020B0604020202020204" pitchFamily="34" charset="0"/>
              <a:buChar char="•"/>
            </a:pPr>
            <a:r>
              <a:rPr lang="en-US" sz="2400" dirty="0"/>
              <a:t>Record a video</a:t>
            </a:r>
          </a:p>
          <a:p>
            <a:pPr marL="342900" indent="-342900">
              <a:buFont typeface="Arial" panose="020B0604020202020204" pitchFamily="34" charset="0"/>
              <a:buChar char="•"/>
            </a:pPr>
            <a:r>
              <a:rPr lang="en-US" sz="2400" dirty="0"/>
              <a:t>Draw pictures</a:t>
            </a:r>
          </a:p>
          <a:p>
            <a:pPr marL="342900" indent="-342900">
              <a:buFont typeface="Arial" panose="020B0604020202020204" pitchFamily="34" charset="0"/>
              <a:buChar char="•"/>
            </a:pPr>
            <a:r>
              <a:rPr lang="en-US" sz="2400" dirty="0"/>
              <a:t>Write a list of your goals</a:t>
            </a:r>
          </a:p>
        </p:txBody>
      </p:sp>
      <p:pic>
        <p:nvPicPr>
          <p:cNvPr id="8" name="Picture 7" descr="Two people sitting together at a table, looking at a computer and working together. ">
            <a:extLst>
              <a:ext uri="{FF2B5EF4-FFF2-40B4-BE49-F238E27FC236}">
                <a16:creationId xmlns:a16="http://schemas.microsoft.com/office/drawing/2014/main" id="{3475CC05-373B-44B8-BF43-5B171775753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07757" y="2784832"/>
            <a:ext cx="4481046" cy="2987364"/>
          </a:xfrm>
          <a:prstGeom prst="rect">
            <a:avLst/>
          </a:prstGeom>
        </p:spPr>
      </p:pic>
      <p:sp>
        <p:nvSpPr>
          <p:cNvPr id="9" name="TextBox 8">
            <a:extLst>
              <a:ext uri="{FF2B5EF4-FFF2-40B4-BE49-F238E27FC236}">
                <a16:creationId xmlns:a16="http://schemas.microsoft.com/office/drawing/2014/main" id="{82774546-8B5A-4D79-817B-554FAE04A0CF}"/>
              </a:ext>
            </a:extLst>
          </p:cNvPr>
          <p:cNvSpPr txBox="1"/>
          <p:nvPr/>
        </p:nvSpPr>
        <p:spPr>
          <a:xfrm>
            <a:off x="1906190" y="1536693"/>
            <a:ext cx="7973219" cy="1107996"/>
          </a:xfrm>
          <a:prstGeom prst="rect">
            <a:avLst/>
          </a:prstGeom>
          <a:noFill/>
        </p:spPr>
        <p:txBody>
          <a:bodyPr wrap="square" rtlCol="0">
            <a:spAutoFit/>
          </a:bodyPr>
          <a:lstStyle/>
          <a:p>
            <a:pPr algn="ctr"/>
            <a:r>
              <a:rPr lang="en-US" sz="2400" dirty="0"/>
              <a:t>You will be invited to the IEP meeting starting at age </a:t>
            </a:r>
            <a:r>
              <a:rPr lang="en-US" sz="2400" dirty="0">
                <a:highlight>
                  <a:srgbClr val="FFFF00"/>
                </a:highlight>
              </a:rPr>
              <a:t>xx</a:t>
            </a:r>
            <a:r>
              <a:rPr lang="en-US" sz="2400" dirty="0"/>
              <a:t> and  although it’s not required, you are encouraged to attend.</a:t>
            </a:r>
          </a:p>
          <a:p>
            <a:endParaRPr lang="en-US" dirty="0"/>
          </a:p>
        </p:txBody>
      </p:sp>
      <p:sp>
        <p:nvSpPr>
          <p:cNvPr id="2" name="TextBox 1">
            <a:extLst>
              <a:ext uri="{FF2B5EF4-FFF2-40B4-BE49-F238E27FC236}">
                <a16:creationId xmlns:a16="http://schemas.microsoft.com/office/drawing/2014/main" id="{13574E29-9D3E-4436-8C86-F3E756D7CC4F}"/>
              </a:ext>
            </a:extLst>
          </p:cNvPr>
          <p:cNvSpPr txBox="1"/>
          <p:nvPr/>
        </p:nvSpPr>
        <p:spPr>
          <a:xfrm>
            <a:off x="8134065" y="5862231"/>
            <a:ext cx="4242884"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hlinkClick r:id="rId5"/>
              </a:rPr>
              <a:t>Student Rubric for IEP participation </a:t>
            </a:r>
            <a:endParaRPr lang="en-US" dirty="0"/>
          </a:p>
          <a:p>
            <a:endParaRPr lang="en-US" dirty="0"/>
          </a:p>
        </p:txBody>
      </p:sp>
      <p:sp>
        <p:nvSpPr>
          <p:cNvPr id="3" name="TextBox 2">
            <a:extLst>
              <a:ext uri="{FF2B5EF4-FFF2-40B4-BE49-F238E27FC236}">
                <a16:creationId xmlns:a16="http://schemas.microsoft.com/office/drawing/2014/main" id="{FF117E2E-F9A6-A051-3C18-807204E6446D}"/>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15316740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4453" y="628159"/>
            <a:ext cx="10505522" cy="707886"/>
          </a:xfrm>
          <a:prstGeom prst="rect">
            <a:avLst/>
          </a:prstGeom>
          <a:noFill/>
        </p:spPr>
        <p:txBody>
          <a:bodyPr wrap="square" rtlCol="0">
            <a:spAutoFit/>
          </a:bodyPr>
          <a:lstStyle/>
          <a:p>
            <a:pPr algn="ctr"/>
            <a:r>
              <a:rPr lang="en-US" sz="4000" dirty="0"/>
              <a:t>During the Transition Meeting: For Students </a:t>
            </a:r>
            <a:endParaRPr lang="en-US" sz="4000" spc="-200" dirty="0">
              <a:solidFill>
                <a:schemeClr val="tx1">
                  <a:lumMod val="75000"/>
                  <a:lumOff val="25000"/>
                </a:schemeClr>
              </a:solidFill>
              <a:latin typeface="ColaborateLight" pitchFamily="50" charset="0"/>
            </a:endParaRPr>
          </a:p>
        </p:txBody>
      </p:sp>
      <p:sp>
        <p:nvSpPr>
          <p:cNvPr id="33" name="TextBox 32"/>
          <p:cNvSpPr txBox="1"/>
          <p:nvPr/>
        </p:nvSpPr>
        <p:spPr>
          <a:xfrm>
            <a:off x="856343" y="1801904"/>
            <a:ext cx="39624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Come prepared with future goals and plans</a:t>
            </a:r>
          </a:p>
        </p:txBody>
      </p:sp>
      <p:sp>
        <p:nvSpPr>
          <p:cNvPr id="34" name="TextBox 33"/>
          <p:cNvSpPr txBox="1"/>
          <p:nvPr/>
        </p:nvSpPr>
        <p:spPr>
          <a:xfrm>
            <a:off x="856341" y="2965919"/>
            <a:ext cx="4816619"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If comfortable take the lead and walk the team through your own plan</a:t>
            </a:r>
          </a:p>
        </p:txBody>
      </p:sp>
      <p:sp>
        <p:nvSpPr>
          <p:cNvPr id="35" name="TextBox 34"/>
          <p:cNvSpPr txBox="1"/>
          <p:nvPr/>
        </p:nvSpPr>
        <p:spPr>
          <a:xfrm>
            <a:off x="856342" y="4367671"/>
            <a:ext cx="474093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Don’t be afraid to ask questions!</a:t>
            </a:r>
          </a:p>
        </p:txBody>
      </p:sp>
      <p:sp>
        <p:nvSpPr>
          <p:cNvPr id="50" name="TextBox 49"/>
          <p:cNvSpPr txBox="1"/>
          <p:nvPr/>
        </p:nvSpPr>
        <p:spPr>
          <a:xfrm>
            <a:off x="856341" y="5175071"/>
            <a:ext cx="4557487"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lumMod val="85000"/>
                    <a:lumOff val="15000"/>
                  </a:schemeClr>
                </a:solidFill>
                <a:latin typeface="Colaborate-Bold" pitchFamily="50" charset="0"/>
              </a:rPr>
              <a:t>Share what you are good at and what you  need help with </a:t>
            </a:r>
            <a:endParaRPr lang="en-US" sz="2400" noProof="1">
              <a:solidFill>
                <a:schemeClr val="tx1">
                  <a:lumMod val="50000"/>
                  <a:lumOff val="50000"/>
                </a:schemeClr>
              </a:solidFill>
              <a:latin typeface="ColaborateLight" pitchFamily="50" charset="0"/>
            </a:endParaRPr>
          </a:p>
        </p:txBody>
      </p:sp>
      <p:sp>
        <p:nvSpPr>
          <p:cNvPr id="63" name="TextBox 62"/>
          <p:cNvSpPr txBox="1"/>
          <p:nvPr/>
        </p:nvSpPr>
        <p:spPr>
          <a:xfrm flipH="1">
            <a:off x="1016001" y="2157016"/>
            <a:ext cx="60959" cy="379656"/>
          </a:xfrm>
          <a:prstGeom prst="rect">
            <a:avLst/>
          </a:prstGeom>
          <a:noFill/>
        </p:spPr>
        <p:txBody>
          <a:bodyPr wrap="square" rtlCol="0">
            <a:spAutoFit/>
          </a:bodyPr>
          <a:lstStyle/>
          <a:p>
            <a:endParaRPr lang="en-US" sz="1867" dirty="0">
              <a:solidFill>
                <a:schemeClr val="bg1"/>
              </a:solidFill>
              <a:latin typeface="Colaborate-Bold" pitchFamily="50" charset="0"/>
            </a:endParaRPr>
          </a:p>
        </p:txBody>
      </p:sp>
      <p:pic>
        <p:nvPicPr>
          <p:cNvPr id="5" name="Picture 4" descr="Young adults sitting at a table, working on computers. One of the people is looking at the camera, smiling and giving a thumbs up.">
            <a:extLst>
              <a:ext uri="{FF2B5EF4-FFF2-40B4-BE49-F238E27FC236}">
                <a16:creationId xmlns:a16="http://schemas.microsoft.com/office/drawing/2014/main" id="{99C4E828-3B80-4FBB-8A80-D21F8301C0C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06053" y="2006600"/>
            <a:ext cx="5775749" cy="3850499"/>
          </a:xfrm>
          <a:prstGeom prst="rect">
            <a:avLst/>
          </a:prstGeom>
        </p:spPr>
      </p:pic>
      <p:sp>
        <p:nvSpPr>
          <p:cNvPr id="2" name="TextBox 1">
            <a:extLst>
              <a:ext uri="{FF2B5EF4-FFF2-40B4-BE49-F238E27FC236}">
                <a16:creationId xmlns:a16="http://schemas.microsoft.com/office/drawing/2014/main" id="{8FBA4A24-2DCA-C052-0D13-3EEF94D23DC6}"/>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42043751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51436" y="597992"/>
            <a:ext cx="9913117" cy="646331"/>
          </a:xfrm>
          <a:prstGeom prst="rect">
            <a:avLst/>
          </a:prstGeom>
          <a:noFill/>
        </p:spPr>
        <p:txBody>
          <a:bodyPr wrap="square" rtlCol="0">
            <a:spAutoFit/>
          </a:bodyPr>
          <a:lstStyle/>
          <a:p>
            <a:pPr algn="ctr"/>
            <a:r>
              <a:rPr lang="en-US" sz="3600" dirty="0"/>
              <a:t>After the Transition IEP meeting: For Parents</a:t>
            </a:r>
            <a:endParaRPr lang="en-US" sz="3600" spc="-200" dirty="0">
              <a:solidFill>
                <a:schemeClr val="tx1">
                  <a:lumMod val="75000"/>
                  <a:lumOff val="25000"/>
                </a:schemeClr>
              </a:solidFill>
              <a:latin typeface="ColaborateLight" pitchFamily="50" charset="0"/>
            </a:endParaRPr>
          </a:p>
        </p:txBody>
      </p:sp>
      <p:sp>
        <p:nvSpPr>
          <p:cNvPr id="38" name="TextBox 37"/>
          <p:cNvSpPr txBox="1"/>
          <p:nvPr/>
        </p:nvSpPr>
        <p:spPr>
          <a:xfrm>
            <a:off x="770373" y="1511089"/>
            <a:ext cx="4657968"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Stay engaged and keep your child motivated!</a:t>
            </a:r>
          </a:p>
        </p:txBody>
      </p:sp>
      <p:sp>
        <p:nvSpPr>
          <p:cNvPr id="39" name="TextBox 38"/>
          <p:cNvSpPr txBox="1"/>
          <p:nvPr/>
        </p:nvSpPr>
        <p:spPr>
          <a:xfrm>
            <a:off x="770373" y="2486042"/>
            <a:ext cx="4657968" cy="1077218"/>
          </a:xfrm>
          <a:prstGeom prst="rect">
            <a:avLst/>
          </a:prstGeom>
          <a:noFill/>
        </p:spPr>
        <p:txBody>
          <a:bodyPr wrap="square" rtlCol="0">
            <a:spAutoFit/>
          </a:bodyPr>
          <a:lstStyle/>
          <a:p>
            <a:pPr marL="342900" indent="-342900">
              <a:buFont typeface="Arial" panose="020B0604020202020204" pitchFamily="34" charset="0"/>
              <a:buChar char="•"/>
            </a:pPr>
            <a:r>
              <a:rPr lang="en-US" sz="2400" dirty="0"/>
              <a:t>Keep in mind the transition IEP is a work in progress</a:t>
            </a:r>
          </a:p>
          <a:p>
            <a:endParaRPr lang="en-US" sz="1600" noProof="1">
              <a:solidFill>
                <a:schemeClr val="tx1">
                  <a:lumMod val="50000"/>
                  <a:lumOff val="50000"/>
                </a:schemeClr>
              </a:solidFill>
              <a:latin typeface="ColaborateLight" pitchFamily="50" charset="0"/>
            </a:endParaRPr>
          </a:p>
        </p:txBody>
      </p:sp>
      <p:sp>
        <p:nvSpPr>
          <p:cNvPr id="40" name="TextBox 39"/>
          <p:cNvSpPr txBox="1"/>
          <p:nvPr/>
        </p:nvSpPr>
        <p:spPr>
          <a:xfrm>
            <a:off x="770373" y="3509904"/>
            <a:ext cx="4657967" cy="1077218"/>
          </a:xfrm>
          <a:prstGeom prst="rect">
            <a:avLst/>
          </a:prstGeom>
          <a:noFill/>
        </p:spPr>
        <p:txBody>
          <a:bodyPr wrap="square" rtlCol="0">
            <a:spAutoFit/>
          </a:bodyPr>
          <a:lstStyle/>
          <a:p>
            <a:pPr marL="342900" indent="-342900">
              <a:buFont typeface="Arial" panose="020B0604020202020204" pitchFamily="34" charset="0"/>
              <a:buChar char="•"/>
            </a:pPr>
            <a:r>
              <a:rPr lang="en-US" sz="2400" dirty="0"/>
              <a:t>Expect changes to your child's post secondary goals</a:t>
            </a:r>
          </a:p>
          <a:p>
            <a:r>
              <a:rPr lang="en-US" sz="1600" noProof="1">
                <a:solidFill>
                  <a:schemeClr val="tx1">
                    <a:lumMod val="50000"/>
                    <a:lumOff val="50000"/>
                  </a:schemeClr>
                </a:solidFill>
                <a:latin typeface="ColaborateLight" pitchFamily="50" charset="0"/>
              </a:rPr>
              <a:t>.</a:t>
            </a:r>
          </a:p>
        </p:txBody>
      </p:sp>
      <p:sp>
        <p:nvSpPr>
          <p:cNvPr id="41" name="TextBox 40"/>
          <p:cNvSpPr txBox="1"/>
          <p:nvPr/>
        </p:nvSpPr>
        <p:spPr>
          <a:xfrm>
            <a:off x="770373" y="4617281"/>
            <a:ext cx="465796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Don’t be discouraged by trial and error</a:t>
            </a:r>
          </a:p>
        </p:txBody>
      </p:sp>
      <p:sp>
        <p:nvSpPr>
          <p:cNvPr id="42" name="TextBox 41"/>
          <p:cNvSpPr txBox="1"/>
          <p:nvPr/>
        </p:nvSpPr>
        <p:spPr>
          <a:xfrm>
            <a:off x="770373" y="5504810"/>
            <a:ext cx="4657965"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Seek new supports when appropriate</a:t>
            </a:r>
          </a:p>
        </p:txBody>
      </p:sp>
      <p:pic>
        <p:nvPicPr>
          <p:cNvPr id="65" name="Picture 64" descr="A boy and his Dad are working together at a computer. Smiling and pointing at the computer screen.">
            <a:extLst>
              <a:ext uri="{FF2B5EF4-FFF2-40B4-BE49-F238E27FC236}">
                <a16:creationId xmlns:a16="http://schemas.microsoft.com/office/drawing/2014/main" id="{9E737D55-247C-458B-9398-AC040315F28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13148" y="1742649"/>
            <a:ext cx="5927228" cy="3956649"/>
          </a:xfrm>
          <a:prstGeom prst="rect">
            <a:avLst/>
          </a:prstGeom>
        </p:spPr>
      </p:pic>
      <p:sp>
        <p:nvSpPr>
          <p:cNvPr id="2" name="TextBox 1">
            <a:extLst>
              <a:ext uri="{FF2B5EF4-FFF2-40B4-BE49-F238E27FC236}">
                <a16:creationId xmlns:a16="http://schemas.microsoft.com/office/drawing/2014/main" id="{9BABEE39-EE20-494A-A133-0E1B9D8DCF4E}"/>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27306114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5F83012A-38F9-49D4-8D67-13EEC191AF28}"/>
              </a:ext>
            </a:extLst>
          </p:cNvPr>
          <p:cNvSpPr/>
          <p:nvPr/>
        </p:nvSpPr>
        <p:spPr>
          <a:xfrm>
            <a:off x="1063598" y="1461012"/>
            <a:ext cx="9459965" cy="1179515"/>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noProof="1">
              <a:solidFill>
                <a:schemeClr val="bg1"/>
              </a:solidFill>
              <a:latin typeface="ColaborateLight" pitchFamily="50" charset="0"/>
            </a:endParaRPr>
          </a:p>
        </p:txBody>
      </p:sp>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32567" y="518765"/>
            <a:ext cx="8122025" cy="707886"/>
          </a:xfrm>
          <a:prstGeom prst="rect">
            <a:avLst/>
          </a:prstGeom>
          <a:noFill/>
        </p:spPr>
        <p:txBody>
          <a:bodyPr wrap="square" rtlCol="0">
            <a:spAutoFit/>
          </a:bodyPr>
          <a:lstStyle/>
          <a:p>
            <a:pPr algn="ctr"/>
            <a:r>
              <a:rPr lang="en-US" sz="4000" dirty="0">
                <a:highlight>
                  <a:srgbClr val="FFFF00"/>
                </a:highlight>
              </a:rPr>
              <a:t>Summary of Performance (</a:t>
            </a:r>
            <a:r>
              <a:rPr lang="en-US" sz="4000" dirty="0" err="1">
                <a:highlight>
                  <a:srgbClr val="FFFF00"/>
                </a:highlight>
              </a:rPr>
              <a:t>SoP</a:t>
            </a:r>
            <a:r>
              <a:rPr lang="en-US" sz="4000" dirty="0">
                <a:highlight>
                  <a:srgbClr val="FFFF00"/>
                </a:highlight>
              </a:rPr>
              <a:t>)</a:t>
            </a:r>
            <a:endParaRPr lang="en-US" sz="4000" spc="-200" dirty="0">
              <a:highlight>
                <a:srgbClr val="FFFF00"/>
              </a:highlight>
              <a:latin typeface="ColaborateLight" pitchFamily="50" charset="0"/>
            </a:endParaRPr>
          </a:p>
        </p:txBody>
      </p:sp>
      <p:sp>
        <p:nvSpPr>
          <p:cNvPr id="39" name="TextBox 38">
            <a:extLst>
              <a:ext uri="{FF2B5EF4-FFF2-40B4-BE49-F238E27FC236}">
                <a16:creationId xmlns:a16="http://schemas.microsoft.com/office/drawing/2014/main" id="{7FE92B9F-6C9D-4400-9E9B-844E9DA6C372}"/>
              </a:ext>
            </a:extLst>
          </p:cNvPr>
          <p:cNvSpPr txBox="1"/>
          <p:nvPr/>
        </p:nvSpPr>
        <p:spPr>
          <a:xfrm>
            <a:off x="834648" y="2984469"/>
            <a:ext cx="6126592" cy="3046988"/>
          </a:xfrm>
          <a:prstGeom prst="rect">
            <a:avLst/>
          </a:prstGeom>
          <a:noFill/>
        </p:spPr>
        <p:txBody>
          <a:bodyPr wrap="square">
            <a:spAutoFit/>
          </a:bodyPr>
          <a:lstStyle/>
          <a:p>
            <a:pPr marL="0" indent="0">
              <a:buNone/>
            </a:pPr>
            <a:r>
              <a:rPr lang="en-US" sz="2400" dirty="0">
                <a:highlight>
                  <a:srgbClr val="FFFF00"/>
                </a:highlight>
              </a:rPr>
              <a:t>Summary of Performance </a:t>
            </a:r>
            <a:r>
              <a:rPr lang="en-US" sz="2400" dirty="0"/>
              <a:t>is a document that includes:</a:t>
            </a:r>
            <a:endParaRPr lang="en-US" sz="2800" dirty="0"/>
          </a:p>
          <a:p>
            <a:pPr marL="342900" indent="-342900">
              <a:buFont typeface="Arial" panose="020B0604020202020204" pitchFamily="34" charset="0"/>
              <a:buChar char="•"/>
            </a:pPr>
            <a:r>
              <a:rPr lang="en-US" sz="2400" dirty="0"/>
              <a:t>Information about the student</a:t>
            </a:r>
          </a:p>
          <a:p>
            <a:pPr marL="342900" indent="-342900">
              <a:buFont typeface="Arial" panose="020B0604020202020204" pitchFamily="34" charset="0"/>
              <a:buChar char="•"/>
            </a:pPr>
            <a:r>
              <a:rPr lang="en-US" sz="2400" dirty="0"/>
              <a:t>Summary of academic achievement and functional performance</a:t>
            </a:r>
          </a:p>
          <a:p>
            <a:pPr marL="342900" indent="-342900">
              <a:buFont typeface="Arial" panose="020B0604020202020204" pitchFamily="34" charset="0"/>
              <a:buChar char="•"/>
            </a:pPr>
            <a:r>
              <a:rPr lang="en-US" sz="2400" dirty="0"/>
              <a:t>Recommendations about how to assist the student in meeting post secondary goals</a:t>
            </a:r>
          </a:p>
          <a:p>
            <a:pPr marL="342900" indent="-342900">
              <a:buFont typeface="Arial" panose="020B0604020202020204" pitchFamily="34" charset="0"/>
              <a:buChar char="•"/>
            </a:pPr>
            <a:r>
              <a:rPr lang="en-US" sz="2400" dirty="0"/>
              <a:t>Student perspective </a:t>
            </a:r>
          </a:p>
        </p:txBody>
      </p:sp>
      <p:sp>
        <p:nvSpPr>
          <p:cNvPr id="42" name="TextBox 41">
            <a:extLst>
              <a:ext uri="{FF2B5EF4-FFF2-40B4-BE49-F238E27FC236}">
                <a16:creationId xmlns:a16="http://schemas.microsoft.com/office/drawing/2014/main" id="{8E792F8C-82C8-472B-8BB3-5888D7E5A6FA}"/>
              </a:ext>
            </a:extLst>
          </p:cNvPr>
          <p:cNvSpPr txBox="1"/>
          <p:nvPr/>
        </p:nvSpPr>
        <p:spPr>
          <a:xfrm>
            <a:off x="1228725" y="1700175"/>
            <a:ext cx="9129713" cy="830997"/>
          </a:xfrm>
          <a:prstGeom prst="rect">
            <a:avLst/>
          </a:prstGeom>
          <a:noFill/>
        </p:spPr>
        <p:txBody>
          <a:bodyPr wrap="square">
            <a:spAutoFit/>
          </a:bodyPr>
          <a:lstStyle/>
          <a:p>
            <a:pPr marL="0" indent="0" algn="ctr">
              <a:buNone/>
            </a:pPr>
            <a:r>
              <a:rPr lang="en-US" sz="2400" dirty="0"/>
              <a:t>If your student applies to college and/or services from state agencies a Summary of Performance may be necessary.  </a:t>
            </a:r>
          </a:p>
        </p:txBody>
      </p:sp>
      <p:pic>
        <p:nvPicPr>
          <p:cNvPr id="2" name="Picture 1" descr="A red pencil is marking a series of boxes with a check mark. ">
            <a:extLst>
              <a:ext uri="{FF2B5EF4-FFF2-40B4-BE49-F238E27FC236}">
                <a16:creationId xmlns:a16="http://schemas.microsoft.com/office/drawing/2014/main" id="{786E353D-ED9F-70C4-7D55-E9DB0E9E35D4}"/>
              </a:ext>
            </a:extLst>
          </p:cNvPr>
          <p:cNvPicPr>
            <a:picLocks noChangeAspect="1"/>
          </p:cNvPicPr>
          <p:nvPr/>
        </p:nvPicPr>
        <p:blipFill>
          <a:blip r:embed="rId4"/>
          <a:stretch>
            <a:fillRect/>
          </a:stretch>
        </p:blipFill>
        <p:spPr>
          <a:xfrm>
            <a:off x="6961240" y="3139842"/>
            <a:ext cx="3855487" cy="2891615"/>
          </a:xfrm>
          <a:prstGeom prst="rect">
            <a:avLst/>
          </a:prstGeom>
        </p:spPr>
      </p:pic>
      <p:sp>
        <p:nvSpPr>
          <p:cNvPr id="3" name="TextBox 2">
            <a:extLst>
              <a:ext uri="{FF2B5EF4-FFF2-40B4-BE49-F238E27FC236}">
                <a16:creationId xmlns:a16="http://schemas.microsoft.com/office/drawing/2014/main" id="{3107E439-BBBE-E569-E684-75F77503C439}"/>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7336353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85BD39"/>
              </a:solidFill>
            </a:endParaRPr>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6343" y="528181"/>
            <a:ext cx="10254424" cy="707886"/>
          </a:xfrm>
          <a:prstGeom prst="rect">
            <a:avLst/>
          </a:prstGeom>
          <a:noFill/>
        </p:spPr>
        <p:txBody>
          <a:bodyPr wrap="square" rtlCol="0">
            <a:spAutoFit/>
          </a:bodyPr>
          <a:lstStyle/>
          <a:p>
            <a:pPr algn="ctr"/>
            <a:r>
              <a:rPr lang="en-US" sz="4000" dirty="0"/>
              <a:t>After the Transition Meeting: For Students </a:t>
            </a:r>
            <a:endParaRPr lang="en-US" sz="4000" spc="-200" dirty="0">
              <a:solidFill>
                <a:schemeClr val="tx1">
                  <a:lumMod val="75000"/>
                  <a:lumOff val="25000"/>
                </a:schemeClr>
              </a:solidFill>
              <a:latin typeface="ColaborateLight" pitchFamily="50" charset="0"/>
            </a:endParaRPr>
          </a:p>
        </p:txBody>
      </p:sp>
      <p:sp>
        <p:nvSpPr>
          <p:cNvPr id="40" name="TextBox 39"/>
          <p:cNvSpPr txBox="1"/>
          <p:nvPr/>
        </p:nvSpPr>
        <p:spPr>
          <a:xfrm>
            <a:off x="182084" y="3429000"/>
            <a:ext cx="3699829" cy="1815882"/>
          </a:xfrm>
          <a:prstGeom prst="rect">
            <a:avLst/>
          </a:prstGeom>
          <a:noFill/>
        </p:spPr>
        <p:txBody>
          <a:bodyPr wrap="square" rtlCol="0">
            <a:spAutoFit/>
          </a:bodyPr>
          <a:lstStyle/>
          <a:p>
            <a:pPr algn="ctr"/>
            <a:r>
              <a:rPr lang="en-US" sz="2800" dirty="0"/>
              <a:t>Know what your PTP says and what you are responsible for.  Don’t be afraid to ask for help. </a:t>
            </a:r>
          </a:p>
        </p:txBody>
      </p:sp>
      <p:sp>
        <p:nvSpPr>
          <p:cNvPr id="41" name="TextBox 40"/>
          <p:cNvSpPr txBox="1"/>
          <p:nvPr/>
        </p:nvSpPr>
        <p:spPr>
          <a:xfrm>
            <a:off x="4460708" y="3491421"/>
            <a:ext cx="3045693" cy="1815882"/>
          </a:xfrm>
          <a:prstGeom prst="rect">
            <a:avLst/>
          </a:prstGeom>
          <a:noFill/>
        </p:spPr>
        <p:txBody>
          <a:bodyPr wrap="square" rtlCol="0">
            <a:spAutoFit/>
          </a:bodyPr>
          <a:lstStyle/>
          <a:p>
            <a:pPr algn="ctr"/>
            <a:r>
              <a:rPr lang="en-US" sz="2800" dirty="0"/>
              <a:t>Don’t be afraid to say if your goals or interests have changed</a:t>
            </a:r>
          </a:p>
        </p:txBody>
      </p:sp>
      <p:sp>
        <p:nvSpPr>
          <p:cNvPr id="42" name="TextBox 41"/>
          <p:cNvSpPr txBox="1"/>
          <p:nvPr/>
        </p:nvSpPr>
        <p:spPr>
          <a:xfrm>
            <a:off x="8310087" y="3504462"/>
            <a:ext cx="3474938" cy="1815882"/>
          </a:xfrm>
          <a:prstGeom prst="rect">
            <a:avLst/>
          </a:prstGeom>
          <a:noFill/>
        </p:spPr>
        <p:txBody>
          <a:bodyPr wrap="square" rtlCol="0">
            <a:spAutoFit/>
          </a:bodyPr>
          <a:lstStyle/>
          <a:p>
            <a:pPr algn="ctr"/>
            <a:r>
              <a:rPr lang="en-US" sz="2800" dirty="0"/>
              <a:t>Take classes, participate in activities and groups based on your interests</a:t>
            </a:r>
          </a:p>
        </p:txBody>
      </p:sp>
      <p:cxnSp>
        <p:nvCxnSpPr>
          <p:cNvPr id="18" name="Straight Connector 17"/>
          <p:cNvCxnSpPr/>
          <p:nvPr/>
        </p:nvCxnSpPr>
        <p:spPr>
          <a:xfrm>
            <a:off x="1117599" y="3151072"/>
            <a:ext cx="18288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181600" y="3191718"/>
            <a:ext cx="18288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390905" y="3151072"/>
            <a:ext cx="18288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9" name="Picture 8" descr="Young adult sitting at a table with headphones on, working on a computer and reading a book">
            <a:extLst>
              <a:ext uri="{FF2B5EF4-FFF2-40B4-BE49-F238E27FC236}">
                <a16:creationId xmlns:a16="http://schemas.microsoft.com/office/drawing/2014/main" id="{2DBF8DAF-AE7E-9F15-36D5-FE1EAF75FD1A}"/>
              </a:ext>
            </a:extLst>
          </p:cNvPr>
          <p:cNvPicPr>
            <a:picLocks noChangeAspect="1"/>
          </p:cNvPicPr>
          <p:nvPr/>
        </p:nvPicPr>
        <p:blipFill>
          <a:blip r:embed="rId4"/>
          <a:stretch>
            <a:fillRect/>
          </a:stretch>
        </p:blipFill>
        <p:spPr>
          <a:xfrm>
            <a:off x="8754931" y="1631417"/>
            <a:ext cx="2319470" cy="1695450"/>
          </a:xfrm>
          <a:prstGeom prst="rect">
            <a:avLst/>
          </a:prstGeom>
        </p:spPr>
      </p:pic>
      <p:pic>
        <p:nvPicPr>
          <p:cNvPr id="2" name="Picture 1" descr="Student raising his hand, asking questions in class">
            <a:extLst>
              <a:ext uri="{FF2B5EF4-FFF2-40B4-BE49-F238E27FC236}">
                <a16:creationId xmlns:a16="http://schemas.microsoft.com/office/drawing/2014/main" id="{91B451B2-FE15-26DE-0C00-7FE8DEF20ED2}"/>
              </a:ext>
            </a:extLst>
          </p:cNvPr>
          <p:cNvPicPr>
            <a:picLocks noChangeAspect="1"/>
          </p:cNvPicPr>
          <p:nvPr/>
        </p:nvPicPr>
        <p:blipFill>
          <a:blip r:embed="rId5"/>
          <a:stretch>
            <a:fillRect/>
          </a:stretch>
        </p:blipFill>
        <p:spPr>
          <a:xfrm>
            <a:off x="966318" y="1613118"/>
            <a:ext cx="2470752" cy="1648454"/>
          </a:xfrm>
          <a:prstGeom prst="rect">
            <a:avLst/>
          </a:prstGeom>
        </p:spPr>
      </p:pic>
      <p:pic>
        <p:nvPicPr>
          <p:cNvPr id="3" name="Picture 2" descr="A though bubble with the words, &quot;speak up&quot; written inside">
            <a:extLst>
              <a:ext uri="{FF2B5EF4-FFF2-40B4-BE49-F238E27FC236}">
                <a16:creationId xmlns:a16="http://schemas.microsoft.com/office/drawing/2014/main" id="{696FB321-50B0-7692-E371-EED68B6BCBFF}"/>
              </a:ext>
            </a:extLst>
          </p:cNvPr>
          <p:cNvPicPr>
            <a:picLocks noChangeAspect="1"/>
          </p:cNvPicPr>
          <p:nvPr/>
        </p:nvPicPr>
        <p:blipFill>
          <a:blip r:embed="rId6"/>
          <a:stretch>
            <a:fillRect/>
          </a:stretch>
        </p:blipFill>
        <p:spPr>
          <a:xfrm>
            <a:off x="4824662" y="1654915"/>
            <a:ext cx="2574759" cy="1648454"/>
          </a:xfrm>
          <a:prstGeom prst="rect">
            <a:avLst/>
          </a:prstGeom>
        </p:spPr>
      </p:pic>
      <p:sp>
        <p:nvSpPr>
          <p:cNvPr id="4" name="TextBox 3">
            <a:extLst>
              <a:ext uri="{FF2B5EF4-FFF2-40B4-BE49-F238E27FC236}">
                <a16:creationId xmlns:a16="http://schemas.microsoft.com/office/drawing/2014/main" id="{798D9008-E6D7-5587-5721-77D6E6074BC9}"/>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17703032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16001" y="746210"/>
            <a:ext cx="10203542" cy="707886"/>
          </a:xfrm>
          <a:prstGeom prst="rect">
            <a:avLst/>
          </a:prstGeom>
          <a:noFill/>
        </p:spPr>
        <p:txBody>
          <a:bodyPr wrap="square" rtlCol="0">
            <a:spAutoFit/>
          </a:bodyPr>
          <a:lstStyle/>
          <a:p>
            <a:pPr algn="ctr"/>
            <a:r>
              <a:rPr lang="en-US" sz="4000" dirty="0"/>
              <a:t>After the Transition Meeting: For Students </a:t>
            </a:r>
            <a:endParaRPr lang="en-US" sz="4000" spc="-200" dirty="0">
              <a:solidFill>
                <a:schemeClr val="tx1">
                  <a:lumMod val="75000"/>
                  <a:lumOff val="25000"/>
                </a:schemeClr>
              </a:solidFill>
              <a:latin typeface="ColaborateLight" pitchFamily="50" charset="0"/>
            </a:endParaRPr>
          </a:p>
        </p:txBody>
      </p:sp>
      <p:sp>
        <p:nvSpPr>
          <p:cNvPr id="33" name="TextBox 32"/>
          <p:cNvSpPr txBox="1"/>
          <p:nvPr/>
        </p:nvSpPr>
        <p:spPr>
          <a:xfrm>
            <a:off x="640063" y="1637175"/>
            <a:ext cx="5000269" cy="830997"/>
          </a:xfrm>
          <a:prstGeom prst="rect">
            <a:avLst/>
          </a:prstGeom>
          <a:noFill/>
        </p:spPr>
        <p:txBody>
          <a:bodyPr wrap="square" rtlCol="0">
            <a:spAutoFit/>
          </a:bodyPr>
          <a:lstStyle/>
          <a:p>
            <a:pPr marL="342900" indent="-342900">
              <a:buFont typeface="Arial" panose="020B0604020202020204" pitchFamily="34" charset="0"/>
              <a:buChar char="•"/>
            </a:pPr>
            <a:r>
              <a:rPr lang="en-US" sz="2400" noProof="1">
                <a:solidFill>
                  <a:schemeClr val="tx1">
                    <a:lumMod val="85000"/>
                    <a:lumOff val="15000"/>
                  </a:schemeClr>
                </a:solidFill>
                <a:latin typeface="Colaborate-Bold" pitchFamily="50" charset="0"/>
              </a:rPr>
              <a:t>Practice independent living skills and making choices daily</a:t>
            </a:r>
            <a:endParaRPr lang="en-US" sz="2400" noProof="1">
              <a:solidFill>
                <a:schemeClr val="tx1">
                  <a:lumMod val="50000"/>
                  <a:lumOff val="50000"/>
                </a:schemeClr>
              </a:solidFill>
              <a:latin typeface="ColaborateLight" pitchFamily="50" charset="0"/>
            </a:endParaRPr>
          </a:p>
        </p:txBody>
      </p:sp>
      <p:sp>
        <p:nvSpPr>
          <p:cNvPr id="34" name="TextBox 33"/>
          <p:cNvSpPr txBox="1"/>
          <p:nvPr/>
        </p:nvSpPr>
        <p:spPr>
          <a:xfrm>
            <a:off x="640063" y="2790288"/>
            <a:ext cx="475663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lumMod val="85000"/>
                    <a:lumOff val="15000"/>
                  </a:schemeClr>
                </a:solidFill>
                <a:latin typeface="Colaborate-Bold" pitchFamily="50" charset="0"/>
              </a:rPr>
              <a:t>Work on skills that will help get you a job</a:t>
            </a:r>
            <a:endParaRPr lang="en-US" sz="2400" noProof="1">
              <a:solidFill>
                <a:schemeClr val="tx1">
                  <a:lumMod val="50000"/>
                  <a:lumOff val="50000"/>
                </a:schemeClr>
              </a:solidFill>
              <a:latin typeface="ColaborateLight" pitchFamily="50" charset="0"/>
            </a:endParaRPr>
          </a:p>
        </p:txBody>
      </p:sp>
      <p:sp>
        <p:nvSpPr>
          <p:cNvPr id="50" name="TextBox 49"/>
          <p:cNvSpPr txBox="1"/>
          <p:nvPr/>
        </p:nvSpPr>
        <p:spPr>
          <a:xfrm>
            <a:off x="611712" y="3859509"/>
            <a:ext cx="519400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lumMod val="85000"/>
                    <a:lumOff val="15000"/>
                  </a:schemeClr>
                </a:solidFill>
                <a:latin typeface="Colaborate-Bold" pitchFamily="50" charset="0"/>
              </a:rPr>
              <a:t>Practice filling out applications for jobs or schools </a:t>
            </a:r>
            <a:endParaRPr lang="en-US" sz="2400" noProof="1">
              <a:solidFill>
                <a:schemeClr val="tx1">
                  <a:lumMod val="50000"/>
                  <a:lumOff val="50000"/>
                </a:schemeClr>
              </a:solidFill>
              <a:latin typeface="ColaborateLight" pitchFamily="50" charset="0"/>
            </a:endParaRPr>
          </a:p>
        </p:txBody>
      </p:sp>
      <p:sp>
        <p:nvSpPr>
          <p:cNvPr id="51" name="TextBox 50"/>
          <p:cNvSpPr txBox="1"/>
          <p:nvPr/>
        </p:nvSpPr>
        <p:spPr>
          <a:xfrm>
            <a:off x="640063" y="5012622"/>
            <a:ext cx="475663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Research possible job accommodations so you know what might help you</a:t>
            </a:r>
          </a:p>
        </p:txBody>
      </p:sp>
      <p:pic>
        <p:nvPicPr>
          <p:cNvPr id="9" name="Picture 8" descr="A young adult is standing with arms crossed, smiling, inside a grocery store with their employee apron and nametag on.">
            <a:extLst>
              <a:ext uri="{FF2B5EF4-FFF2-40B4-BE49-F238E27FC236}">
                <a16:creationId xmlns:a16="http://schemas.microsoft.com/office/drawing/2014/main" id="{25519CB9-16BA-4C77-A1DD-4E7FCDF668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19273" y="1957585"/>
            <a:ext cx="5000270" cy="3327400"/>
          </a:xfrm>
          <a:prstGeom prst="rect">
            <a:avLst/>
          </a:prstGeom>
        </p:spPr>
      </p:pic>
      <p:sp>
        <p:nvSpPr>
          <p:cNvPr id="3" name="TextBox 2">
            <a:extLst>
              <a:ext uri="{FF2B5EF4-FFF2-40B4-BE49-F238E27FC236}">
                <a16:creationId xmlns:a16="http://schemas.microsoft.com/office/drawing/2014/main" id="{EBD20CF4-3D55-E6B3-EB62-BEC3B405AD83}"/>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831311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E642E0A-AB54-4D3D-BEA6-EC08299B5296}"/>
              </a:ext>
            </a:extLst>
          </p:cNvPr>
          <p:cNvSpPr/>
          <p:nvPr/>
        </p:nvSpPr>
        <p:spPr>
          <a:xfrm>
            <a:off x="1923143" y="4905632"/>
            <a:ext cx="8389257" cy="1206157"/>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noProof="1">
              <a:solidFill>
                <a:schemeClr val="bg1"/>
              </a:solidFill>
              <a:latin typeface="ColaborateLight" pitchFamily="50" charset="0"/>
            </a:endParaRPr>
          </a:p>
        </p:txBody>
      </p:sp>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16001" y="746210"/>
            <a:ext cx="10203542" cy="707886"/>
          </a:xfrm>
          <a:prstGeom prst="rect">
            <a:avLst/>
          </a:prstGeom>
          <a:noFill/>
        </p:spPr>
        <p:txBody>
          <a:bodyPr wrap="square" rtlCol="0">
            <a:spAutoFit/>
          </a:bodyPr>
          <a:lstStyle/>
          <a:p>
            <a:pPr algn="ctr"/>
            <a:r>
              <a:rPr lang="en-US" sz="4000" dirty="0"/>
              <a:t>After the Transition Meeting: For Students </a:t>
            </a:r>
            <a:endParaRPr lang="en-US" sz="4000" spc="-200" dirty="0">
              <a:solidFill>
                <a:schemeClr val="tx1">
                  <a:lumMod val="75000"/>
                  <a:lumOff val="25000"/>
                </a:schemeClr>
              </a:solidFill>
              <a:latin typeface="ColaborateLight" pitchFamily="50" charset="0"/>
            </a:endParaRPr>
          </a:p>
        </p:txBody>
      </p:sp>
      <p:sp>
        <p:nvSpPr>
          <p:cNvPr id="39" name="TextBox 38">
            <a:extLst>
              <a:ext uri="{FF2B5EF4-FFF2-40B4-BE49-F238E27FC236}">
                <a16:creationId xmlns:a16="http://schemas.microsoft.com/office/drawing/2014/main" id="{A7A1717B-FF93-4263-A220-EB9EF56A258A}"/>
              </a:ext>
            </a:extLst>
          </p:cNvPr>
          <p:cNvSpPr txBox="1"/>
          <p:nvPr/>
        </p:nvSpPr>
        <p:spPr>
          <a:xfrm>
            <a:off x="378807" y="3799318"/>
            <a:ext cx="11379200" cy="1938992"/>
          </a:xfrm>
          <a:prstGeom prst="rect">
            <a:avLst/>
          </a:prstGeom>
          <a:noFill/>
        </p:spPr>
        <p:txBody>
          <a:bodyPr wrap="square">
            <a:spAutoFit/>
          </a:bodyPr>
          <a:lstStyle/>
          <a:p>
            <a:pPr marL="0" indent="0" algn="ctr">
              <a:buNone/>
            </a:pPr>
            <a:r>
              <a:rPr lang="en-US" sz="2800" dirty="0"/>
              <a:t>Practice telling others about your disability so you know how and when to advocate for accommodations on the job and/or in school. </a:t>
            </a:r>
          </a:p>
          <a:p>
            <a:pPr marL="0" indent="0" algn="ctr">
              <a:buNone/>
            </a:pPr>
            <a:endParaRPr lang="en-US" sz="2800" dirty="0"/>
          </a:p>
          <a:p>
            <a:pPr marL="0" indent="0" algn="ctr">
              <a:buNone/>
            </a:pPr>
            <a:r>
              <a:rPr lang="en-US" sz="3600" dirty="0"/>
              <a:t>This is called </a:t>
            </a:r>
            <a:r>
              <a:rPr lang="en-US" sz="3600" i="1" dirty="0"/>
              <a:t>disclosing your disability. </a:t>
            </a:r>
          </a:p>
        </p:txBody>
      </p:sp>
      <p:pic>
        <p:nvPicPr>
          <p:cNvPr id="3" name="Picture 2" descr="A group of adults and students are working together, sitting around a table, problem solving.">
            <a:extLst>
              <a:ext uri="{FF2B5EF4-FFF2-40B4-BE49-F238E27FC236}">
                <a16:creationId xmlns:a16="http://schemas.microsoft.com/office/drawing/2014/main" id="{175E02FF-77C0-AAA0-ADB6-318E7A2EA3A3}"/>
              </a:ext>
            </a:extLst>
          </p:cNvPr>
          <p:cNvPicPr>
            <a:picLocks noChangeAspect="1"/>
          </p:cNvPicPr>
          <p:nvPr/>
        </p:nvPicPr>
        <p:blipFill>
          <a:blip r:embed="rId4"/>
          <a:stretch>
            <a:fillRect/>
          </a:stretch>
        </p:blipFill>
        <p:spPr>
          <a:xfrm>
            <a:off x="3653021" y="1639366"/>
            <a:ext cx="4784358" cy="2124381"/>
          </a:xfrm>
          <a:prstGeom prst="rect">
            <a:avLst/>
          </a:prstGeom>
        </p:spPr>
      </p:pic>
      <p:sp>
        <p:nvSpPr>
          <p:cNvPr id="2" name="TextBox 1">
            <a:extLst>
              <a:ext uri="{FF2B5EF4-FFF2-40B4-BE49-F238E27FC236}">
                <a16:creationId xmlns:a16="http://schemas.microsoft.com/office/drawing/2014/main" id="{4E4A22F0-7395-3C44-1363-18B3697C0364}"/>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376693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28878" y="585857"/>
            <a:ext cx="9432644" cy="707886"/>
          </a:xfrm>
          <a:prstGeom prst="rect">
            <a:avLst/>
          </a:prstGeom>
          <a:noFill/>
        </p:spPr>
        <p:txBody>
          <a:bodyPr wrap="square" rtlCol="0">
            <a:spAutoFit/>
          </a:bodyPr>
          <a:lstStyle/>
          <a:p>
            <a:pPr algn="ctr"/>
            <a:r>
              <a:rPr lang="en-US" sz="4000" b="1" dirty="0"/>
              <a:t>Transition Resources </a:t>
            </a:r>
            <a:endParaRPr lang="en-US" sz="4000" b="1" spc="-200" dirty="0">
              <a:solidFill>
                <a:schemeClr val="tx1">
                  <a:lumMod val="75000"/>
                  <a:lumOff val="25000"/>
                </a:schemeClr>
              </a:solidFill>
              <a:latin typeface="ColaborateLight" pitchFamily="50" charset="0"/>
            </a:endParaRPr>
          </a:p>
        </p:txBody>
      </p:sp>
      <p:sp>
        <p:nvSpPr>
          <p:cNvPr id="39" name="TextBox 38">
            <a:extLst>
              <a:ext uri="{FF2B5EF4-FFF2-40B4-BE49-F238E27FC236}">
                <a16:creationId xmlns:a16="http://schemas.microsoft.com/office/drawing/2014/main" id="{D279CE49-627B-4612-8261-AE8413C28638}"/>
              </a:ext>
            </a:extLst>
          </p:cNvPr>
          <p:cNvSpPr txBox="1"/>
          <p:nvPr/>
        </p:nvSpPr>
        <p:spPr>
          <a:xfrm>
            <a:off x="4679004" y="1321214"/>
            <a:ext cx="7208196" cy="5262979"/>
          </a:xfrm>
          <a:prstGeom prst="rect">
            <a:avLst/>
          </a:prstGeom>
          <a:noFill/>
        </p:spPr>
        <p:txBody>
          <a:bodyPr wrap="square">
            <a:spAutoFit/>
          </a:bodyPr>
          <a:lstStyle/>
          <a:p>
            <a:pPr marL="457200" indent="-457200">
              <a:buFont typeface="Arial" panose="020B0604020202020204" pitchFamily="34" charset="0"/>
              <a:buChar char="•"/>
            </a:pPr>
            <a:r>
              <a:rPr lang="en-US" sz="2800" dirty="0">
                <a:hlinkClick r:id="rId4"/>
              </a:rPr>
              <a:t>Think College (national) </a:t>
            </a:r>
            <a:endParaRPr lang="en-US" sz="2800" dirty="0"/>
          </a:p>
          <a:p>
            <a:pPr marL="457200" indent="-457200">
              <a:buFont typeface="Arial" panose="020B0604020202020204" pitchFamily="34" charset="0"/>
              <a:buChar char="•"/>
            </a:pPr>
            <a:r>
              <a:rPr lang="en-US" sz="2800" dirty="0">
                <a:hlinkClick r:id="rId5"/>
              </a:rPr>
              <a:t>Building Self Advocacy </a:t>
            </a:r>
            <a:endParaRPr lang="en-US" sz="2800" dirty="0"/>
          </a:p>
          <a:p>
            <a:pPr marL="457200" indent="-457200">
              <a:buFont typeface="Arial" panose="020B0604020202020204" pitchFamily="34" charset="0"/>
              <a:buChar char="•"/>
            </a:pPr>
            <a:r>
              <a:rPr lang="en-US" sz="2800" dirty="0">
                <a:hlinkClick r:id="rId6"/>
              </a:rPr>
              <a:t>Student Rubric for IEP Participation </a:t>
            </a:r>
            <a:endParaRPr lang="en-US" sz="2800" dirty="0"/>
          </a:p>
          <a:p>
            <a:pPr marL="457200" indent="-457200">
              <a:buFont typeface="Arial" panose="020B0604020202020204" pitchFamily="34" charset="0"/>
              <a:buChar char="•"/>
            </a:pPr>
            <a:r>
              <a:rPr lang="en-US" sz="2800" dirty="0">
                <a:hlinkClick r:id="rId7"/>
              </a:rPr>
              <a:t>When Your Child Turns 18 </a:t>
            </a:r>
            <a:endParaRPr lang="en-US" sz="2800" dirty="0"/>
          </a:p>
          <a:p>
            <a:pPr marL="457200" indent="-457200">
              <a:buFont typeface="Arial" panose="020B0604020202020204" pitchFamily="34" charset="0"/>
              <a:buChar char="•"/>
            </a:pPr>
            <a:r>
              <a:rPr lang="en-US" sz="2800" dirty="0">
                <a:hlinkClick r:id="rId8"/>
              </a:rPr>
              <a:t>GPAEA Independent Living Skills Checklist </a:t>
            </a:r>
            <a:endParaRPr lang="en-US" sz="2800" dirty="0"/>
          </a:p>
          <a:p>
            <a:pPr marL="457200" indent="-457200">
              <a:buFont typeface="Arial" panose="020B0604020202020204" pitchFamily="34" charset="0"/>
              <a:buChar char="•"/>
            </a:pPr>
            <a:r>
              <a:rPr lang="en-US" sz="2800" dirty="0">
                <a:hlinkClick r:id="rId9"/>
              </a:rPr>
              <a:t>National Parent Center on Transition and Employment </a:t>
            </a:r>
            <a:endParaRPr lang="en-US" sz="2800" dirty="0"/>
          </a:p>
          <a:p>
            <a:pPr marL="457200" indent="-457200">
              <a:buFont typeface="Arial" panose="020B0604020202020204" pitchFamily="34" charset="0"/>
              <a:buChar char="•"/>
            </a:pPr>
            <a:r>
              <a:rPr lang="en-US" sz="2800" dirty="0">
                <a:hlinkClick r:id="rId10"/>
              </a:rPr>
              <a:t>IRIS Center IEP Transition Services Worksheet </a:t>
            </a:r>
            <a:endParaRPr lang="en-US" sz="2800" dirty="0"/>
          </a:p>
          <a:p>
            <a:pPr marL="457200" indent="-457200">
              <a:buFont typeface="Arial" panose="020B0604020202020204" pitchFamily="34" charset="0"/>
              <a:buChar char="•"/>
            </a:pPr>
            <a:r>
              <a:rPr lang="en-US" sz="2800" dirty="0">
                <a:hlinkClick r:id="rId11"/>
              </a:rPr>
              <a:t>The Arc’s Self-Determination Scale </a:t>
            </a:r>
            <a:endParaRPr lang="en-US" sz="2800" dirty="0"/>
          </a:p>
          <a:p>
            <a:pPr marL="457200" indent="-457200">
              <a:buFont typeface="Arial" panose="020B0604020202020204" pitchFamily="34" charset="0"/>
              <a:buChar char="•"/>
            </a:pPr>
            <a:r>
              <a:rPr lang="en-US" sz="2800" dirty="0">
                <a:hlinkClick r:id="rId12"/>
              </a:rPr>
              <a:t>Transition Assessment Tools </a:t>
            </a:r>
            <a:endParaRPr lang="en-US" sz="2800" dirty="0"/>
          </a:p>
          <a:p>
            <a:pPr marL="457200" indent="-457200">
              <a:buFont typeface="Arial" panose="020B0604020202020204" pitchFamily="34" charset="0"/>
              <a:buChar char="•"/>
            </a:pPr>
            <a:r>
              <a:rPr lang="en-US" sz="2800" dirty="0">
                <a:hlinkClick r:id="rId13"/>
              </a:rPr>
              <a:t>Transition Goals in the IEP </a:t>
            </a:r>
            <a:endParaRPr lang="en-US" sz="2800" dirty="0"/>
          </a:p>
          <a:p>
            <a:endParaRPr lang="en-US" sz="2800" dirty="0"/>
          </a:p>
        </p:txBody>
      </p:sp>
      <p:pic>
        <p:nvPicPr>
          <p:cNvPr id="3" name="Picture 2" descr="Someone pressing on a key on a computer keyboard with the word &quot;Resources&quot; on it. ">
            <a:extLst>
              <a:ext uri="{FF2B5EF4-FFF2-40B4-BE49-F238E27FC236}">
                <a16:creationId xmlns:a16="http://schemas.microsoft.com/office/drawing/2014/main" id="{6208016D-BF60-39C8-9ACE-63FE61666CF9}"/>
              </a:ext>
            </a:extLst>
          </p:cNvPr>
          <p:cNvPicPr>
            <a:picLocks noChangeAspect="1"/>
          </p:cNvPicPr>
          <p:nvPr/>
        </p:nvPicPr>
        <p:blipFill>
          <a:blip r:embed="rId14"/>
          <a:stretch>
            <a:fillRect/>
          </a:stretch>
        </p:blipFill>
        <p:spPr>
          <a:xfrm>
            <a:off x="395717" y="2319360"/>
            <a:ext cx="4090771" cy="2920237"/>
          </a:xfrm>
          <a:prstGeom prst="rect">
            <a:avLst/>
          </a:prstGeom>
        </p:spPr>
      </p:pic>
      <p:sp>
        <p:nvSpPr>
          <p:cNvPr id="2" name="TextBox 1">
            <a:extLst>
              <a:ext uri="{FF2B5EF4-FFF2-40B4-BE49-F238E27FC236}">
                <a16:creationId xmlns:a16="http://schemas.microsoft.com/office/drawing/2014/main" id="{3E100FBB-21E9-F352-EC49-1338C2DF56DC}"/>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6592887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016" y="1600200"/>
            <a:ext cx="12190984" cy="2567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04451" y="554114"/>
            <a:ext cx="4081497" cy="666786"/>
          </a:xfrm>
          <a:prstGeom prst="rect">
            <a:avLst/>
          </a:prstGeom>
          <a:noFill/>
        </p:spPr>
        <p:txBody>
          <a:bodyPr wrap="square" rtlCol="0">
            <a:spAutoFit/>
          </a:bodyPr>
          <a:lstStyle/>
          <a:p>
            <a:pPr algn="ctr"/>
            <a:r>
              <a:rPr lang="en-US" sz="3733" spc="-200" dirty="0">
                <a:solidFill>
                  <a:schemeClr val="tx1">
                    <a:lumMod val="75000"/>
                    <a:lumOff val="25000"/>
                  </a:schemeClr>
                </a:solidFill>
                <a:latin typeface="ColaborateLight" pitchFamily="50" charset="0"/>
              </a:rPr>
              <a:t>QUESTIONS</a:t>
            </a:r>
          </a:p>
        </p:txBody>
      </p:sp>
      <p:sp>
        <p:nvSpPr>
          <p:cNvPr id="31" name="TextBox 30"/>
          <p:cNvSpPr txBox="1"/>
          <p:nvPr/>
        </p:nvSpPr>
        <p:spPr>
          <a:xfrm>
            <a:off x="5062075" y="4529300"/>
            <a:ext cx="2693494" cy="461665"/>
          </a:xfrm>
          <a:prstGeom prst="rect">
            <a:avLst/>
          </a:prstGeom>
          <a:noFill/>
        </p:spPr>
        <p:txBody>
          <a:bodyPr wrap="none" rtlCol="0">
            <a:spAutoFit/>
          </a:bodyPr>
          <a:lstStyle/>
          <a:p>
            <a:r>
              <a:rPr lang="en-US" sz="2400" dirty="0">
                <a:solidFill>
                  <a:schemeClr val="tx1">
                    <a:lumMod val="75000"/>
                    <a:lumOff val="25000"/>
                  </a:schemeClr>
                </a:solidFill>
                <a:latin typeface="ColaborateLight" pitchFamily="50" charset="0"/>
              </a:rPr>
              <a:t>Get in touch with us</a:t>
            </a:r>
          </a:p>
        </p:txBody>
      </p:sp>
      <p:sp>
        <p:nvSpPr>
          <p:cNvPr id="35" name="TextBox 34"/>
          <p:cNvSpPr txBox="1"/>
          <p:nvPr/>
        </p:nvSpPr>
        <p:spPr>
          <a:xfrm>
            <a:off x="5568816" y="5257801"/>
            <a:ext cx="2186754" cy="923330"/>
          </a:xfrm>
          <a:prstGeom prst="rect">
            <a:avLst/>
          </a:prstGeom>
          <a:noFill/>
        </p:spPr>
        <p:txBody>
          <a:bodyPr wrap="square" rtlCol="0">
            <a:spAutoFit/>
          </a:bodyPr>
          <a:lstStyle/>
          <a:p>
            <a:r>
              <a:rPr lang="en-US" dirty="0">
                <a:solidFill>
                  <a:schemeClr val="tx1">
                    <a:lumMod val="50000"/>
                    <a:lumOff val="50000"/>
                  </a:schemeClr>
                </a:solidFill>
                <a:highlight>
                  <a:srgbClr val="FFFF00"/>
                </a:highlight>
                <a:latin typeface="ColaborateLight" pitchFamily="50" charset="0"/>
              </a:rPr>
              <a:t>(555) 555-5555</a:t>
            </a:r>
          </a:p>
          <a:p>
            <a:r>
              <a:rPr lang="en-US" dirty="0">
                <a:solidFill>
                  <a:schemeClr val="tx1">
                    <a:lumMod val="50000"/>
                    <a:lumOff val="50000"/>
                  </a:schemeClr>
                </a:solidFill>
                <a:highlight>
                  <a:srgbClr val="FFFF00"/>
                </a:highlight>
                <a:latin typeface="ColaborateLight" pitchFamily="50" charset="0"/>
              </a:rPr>
              <a:t>          or</a:t>
            </a:r>
          </a:p>
          <a:p>
            <a:r>
              <a:rPr lang="en-US" dirty="0">
                <a:solidFill>
                  <a:schemeClr val="tx1">
                    <a:lumMod val="50000"/>
                    <a:lumOff val="50000"/>
                  </a:schemeClr>
                </a:solidFill>
                <a:highlight>
                  <a:srgbClr val="FFFF00"/>
                </a:highlight>
                <a:latin typeface="ColaborateLight" pitchFamily="50" charset="0"/>
              </a:rPr>
              <a:t>(555) 555-5555</a:t>
            </a:r>
          </a:p>
        </p:txBody>
      </p:sp>
      <p:sp>
        <p:nvSpPr>
          <p:cNvPr id="36" name="Rectangle 35"/>
          <p:cNvSpPr/>
          <p:nvPr/>
        </p:nvSpPr>
        <p:spPr>
          <a:xfrm>
            <a:off x="9456463" y="5264150"/>
            <a:ext cx="2435198" cy="923330"/>
          </a:xfrm>
          <a:prstGeom prst="rect">
            <a:avLst/>
          </a:prstGeom>
        </p:spPr>
        <p:txBody>
          <a:bodyPr wrap="square">
            <a:spAutoFit/>
          </a:bodyPr>
          <a:lstStyle/>
          <a:p>
            <a:r>
              <a:rPr lang="en-US" dirty="0">
                <a:solidFill>
                  <a:schemeClr val="tx1">
                    <a:lumMod val="50000"/>
                    <a:lumOff val="50000"/>
                  </a:schemeClr>
                </a:solidFill>
                <a:highlight>
                  <a:srgbClr val="FFFF00"/>
                </a:highlight>
                <a:latin typeface="ColaborateLight" pitchFamily="50" charset="0"/>
              </a:rPr>
              <a:t>WEBSITE</a:t>
            </a:r>
          </a:p>
          <a:p>
            <a:endParaRPr lang="en-US" dirty="0">
              <a:solidFill>
                <a:schemeClr val="tx1">
                  <a:lumMod val="50000"/>
                  <a:lumOff val="50000"/>
                </a:schemeClr>
              </a:solidFill>
              <a:highlight>
                <a:srgbClr val="FFFF00"/>
              </a:highlight>
              <a:latin typeface="ColaborateLight" pitchFamily="50" charset="0"/>
            </a:endParaRPr>
          </a:p>
          <a:p>
            <a:r>
              <a:rPr lang="en-US" dirty="0">
                <a:solidFill>
                  <a:schemeClr val="tx1">
                    <a:lumMod val="50000"/>
                    <a:lumOff val="50000"/>
                  </a:schemeClr>
                </a:solidFill>
                <a:highlight>
                  <a:srgbClr val="FFFF00"/>
                </a:highlight>
                <a:latin typeface="ColaborateLight" pitchFamily="50" charset="0"/>
              </a:rPr>
              <a:t>SOCIAL MEDIA LINK</a:t>
            </a:r>
          </a:p>
        </p:txBody>
      </p:sp>
      <p:sp>
        <p:nvSpPr>
          <p:cNvPr id="40" name="Rectangle 39"/>
          <p:cNvSpPr/>
          <p:nvPr/>
        </p:nvSpPr>
        <p:spPr>
          <a:xfrm>
            <a:off x="1718074" y="5358110"/>
            <a:ext cx="2434889" cy="646331"/>
          </a:xfrm>
          <a:prstGeom prst="rect">
            <a:avLst/>
          </a:prstGeom>
        </p:spPr>
        <p:txBody>
          <a:bodyPr wrap="square">
            <a:spAutoFit/>
          </a:bodyPr>
          <a:lstStyle/>
          <a:p>
            <a:r>
              <a:rPr lang="en-US" dirty="0">
                <a:solidFill>
                  <a:schemeClr val="tx1">
                    <a:lumMod val="50000"/>
                    <a:lumOff val="50000"/>
                  </a:schemeClr>
                </a:solidFill>
                <a:highlight>
                  <a:srgbClr val="FFFF00"/>
                </a:highlight>
                <a:latin typeface="ColaborateLight" pitchFamily="50" charset="0"/>
              </a:rPr>
              <a:t>MAIN OFFICE ADDRESS</a:t>
            </a:r>
          </a:p>
          <a:p>
            <a:r>
              <a:rPr lang="en-US" dirty="0">
                <a:solidFill>
                  <a:schemeClr val="tx1">
                    <a:lumMod val="50000"/>
                    <a:lumOff val="50000"/>
                  </a:schemeClr>
                </a:solidFill>
                <a:highlight>
                  <a:srgbClr val="FFFF00"/>
                </a:highlight>
                <a:latin typeface="ColaborateLight" pitchFamily="50" charset="0"/>
              </a:rPr>
              <a:t>CITY, STATE, ZIP CODE</a:t>
            </a:r>
          </a:p>
        </p:txBody>
      </p:sp>
      <p:pic>
        <p:nvPicPr>
          <p:cNvPr id="32" name="Picture 31" descr="House, with mailing address for WI FACETS"/>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1124804" y="5471277"/>
            <a:ext cx="256560" cy="256560"/>
          </a:xfrm>
          <a:prstGeom prst="rect">
            <a:avLst/>
          </a:prstGeom>
        </p:spPr>
      </p:pic>
      <p:pic>
        <p:nvPicPr>
          <p:cNvPr id="34" name="Picture 33" descr="Phone with telephone number for WI FACETS"/>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4957981" y="5471278"/>
            <a:ext cx="294615" cy="294615"/>
          </a:xfrm>
          <a:prstGeom prst="rect">
            <a:avLst/>
          </a:prstGeom>
        </p:spPr>
      </p:pic>
      <p:pic>
        <p:nvPicPr>
          <p:cNvPr id="42" name="Picture 41" descr="Empty thought bubble"/>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136746" y="2009716"/>
            <a:ext cx="484907" cy="484907"/>
          </a:xfrm>
          <a:prstGeom prst="rect">
            <a:avLst/>
          </a:prstGeom>
        </p:spPr>
      </p:pic>
      <p:pic>
        <p:nvPicPr>
          <p:cNvPr id="43" name="Picture 42" descr="Envelope with website address and Facebook site for WI FACETS"/>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a:off x="8807258" y="5416385"/>
            <a:ext cx="279908" cy="279908"/>
          </a:xfrm>
          <a:prstGeom prst="rect">
            <a:avLst/>
          </a:prstGeom>
        </p:spPr>
      </p:pic>
      <p:sp>
        <p:nvSpPr>
          <p:cNvPr id="45" name="Oval 44"/>
          <p:cNvSpPr/>
          <p:nvPr/>
        </p:nvSpPr>
        <p:spPr>
          <a:xfrm rot="13500000">
            <a:off x="892990" y="5239463"/>
            <a:ext cx="720191" cy="72019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Oval 45"/>
          <p:cNvSpPr/>
          <p:nvPr/>
        </p:nvSpPr>
        <p:spPr>
          <a:xfrm rot="13500000">
            <a:off x="4745194" y="5230143"/>
            <a:ext cx="720191" cy="72019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Oval 46"/>
          <p:cNvSpPr/>
          <p:nvPr/>
        </p:nvSpPr>
        <p:spPr>
          <a:xfrm rot="14485706">
            <a:off x="8587119" y="5196242"/>
            <a:ext cx="720191" cy="72019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descr="Facebook logo">
            <a:hlinkClick r:id="rId9"/>
          </p:cNvPr>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379200" y="6512219"/>
            <a:ext cx="209603" cy="209603"/>
          </a:xfrm>
          <a:prstGeom prst="rect">
            <a:avLst/>
          </a:prstGeom>
        </p:spPr>
      </p:pic>
      <p:pic>
        <p:nvPicPr>
          <p:cNvPr id="2" name="Picture 1" descr="A question mark">
            <a:extLst>
              <a:ext uri="{FF2B5EF4-FFF2-40B4-BE49-F238E27FC236}">
                <a16:creationId xmlns:a16="http://schemas.microsoft.com/office/drawing/2014/main" id="{F5D76E9C-7F7F-795F-7EB8-E1A60A04920E}"/>
              </a:ext>
            </a:extLst>
          </p:cNvPr>
          <p:cNvPicPr>
            <a:picLocks noChangeAspect="1"/>
          </p:cNvPicPr>
          <p:nvPr/>
        </p:nvPicPr>
        <p:blipFill>
          <a:blip r:embed="rId11"/>
          <a:stretch>
            <a:fillRect/>
          </a:stretch>
        </p:blipFill>
        <p:spPr>
          <a:xfrm>
            <a:off x="5643850" y="2442400"/>
            <a:ext cx="914479" cy="914479"/>
          </a:xfrm>
          <a:prstGeom prst="rect">
            <a:avLst/>
          </a:prstGeom>
        </p:spPr>
      </p:pic>
      <p:sp>
        <p:nvSpPr>
          <p:cNvPr id="4" name="TextBox 3">
            <a:extLst>
              <a:ext uri="{FF2B5EF4-FFF2-40B4-BE49-F238E27FC236}">
                <a16:creationId xmlns:a16="http://schemas.microsoft.com/office/drawing/2014/main" id="{D7FEF961-5B8C-9A7A-83C7-F27880F68093}"/>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31655436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A200F8C-15EE-4287-8B05-5AB402C65C37}"/>
              </a:ext>
            </a:extLst>
          </p:cNvPr>
          <p:cNvSpPr/>
          <p:nvPr/>
        </p:nvSpPr>
        <p:spPr>
          <a:xfrm>
            <a:off x="0" y="2487932"/>
            <a:ext cx="12196204" cy="2858872"/>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noProof="1">
              <a:solidFill>
                <a:schemeClr val="bg1"/>
              </a:solidFill>
              <a:latin typeface="ColaborateLight" pitchFamily="50" charset="0"/>
            </a:endParaRPr>
          </a:p>
        </p:txBody>
      </p:sp>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41789" y="403504"/>
            <a:ext cx="4081497" cy="666786"/>
          </a:xfrm>
          <a:prstGeom prst="rect">
            <a:avLst/>
          </a:prstGeom>
          <a:noFill/>
        </p:spPr>
        <p:txBody>
          <a:bodyPr wrap="square" rtlCol="0">
            <a:spAutoFit/>
          </a:bodyPr>
          <a:lstStyle/>
          <a:p>
            <a:pPr algn="ctr"/>
            <a:r>
              <a:rPr lang="en-US" sz="3733" spc="-200" dirty="0">
                <a:solidFill>
                  <a:schemeClr val="tx1">
                    <a:lumMod val="75000"/>
                    <a:lumOff val="25000"/>
                  </a:schemeClr>
                </a:solidFill>
                <a:latin typeface="ColaborateLight" pitchFamily="50" charset="0"/>
              </a:rPr>
              <a:t>Transition IEP Checklist </a:t>
            </a:r>
          </a:p>
        </p:txBody>
      </p:sp>
      <p:sp>
        <p:nvSpPr>
          <p:cNvPr id="26" name="TextBox 25"/>
          <p:cNvSpPr txBox="1"/>
          <p:nvPr/>
        </p:nvSpPr>
        <p:spPr>
          <a:xfrm>
            <a:off x="4032303" y="2910395"/>
            <a:ext cx="6807200" cy="1815882"/>
          </a:xfrm>
          <a:prstGeom prst="rect">
            <a:avLst/>
          </a:prstGeom>
          <a:noFill/>
        </p:spPr>
        <p:txBody>
          <a:bodyPr wrap="square" rtlCol="0">
            <a:spAutoFit/>
          </a:bodyPr>
          <a:lstStyle/>
          <a:p>
            <a:pPr algn="ctr"/>
            <a:r>
              <a:rPr lang="en-US" sz="2800" noProof="1">
                <a:solidFill>
                  <a:schemeClr val="tx1">
                    <a:lumMod val="85000"/>
                    <a:lumOff val="15000"/>
                  </a:schemeClr>
                </a:solidFill>
                <a:latin typeface="Colaborate-Bold" pitchFamily="50" charset="0"/>
              </a:rPr>
              <a:t>New Transition Resource for parents!</a:t>
            </a:r>
          </a:p>
          <a:p>
            <a:pPr algn="ctr"/>
            <a:endParaRPr lang="en-US" sz="2800" noProof="1">
              <a:solidFill>
                <a:schemeClr val="tx1">
                  <a:lumMod val="85000"/>
                  <a:lumOff val="15000"/>
                </a:schemeClr>
              </a:solidFill>
              <a:latin typeface="Colaborate-Bold" pitchFamily="50" charset="0"/>
            </a:endParaRPr>
          </a:p>
          <a:p>
            <a:pPr algn="ctr"/>
            <a:r>
              <a:rPr lang="en-US" sz="2800" noProof="1">
                <a:solidFill>
                  <a:schemeClr val="tx1">
                    <a:lumMod val="85000"/>
                    <a:lumOff val="15000"/>
                  </a:schemeClr>
                </a:solidFill>
                <a:latin typeface="Colaborate-Bold" pitchFamily="50" charset="0"/>
              </a:rPr>
              <a:t>Intended as a guide for both parents and students for the Transition process! </a:t>
            </a:r>
            <a:endParaRPr lang="en-US" sz="2800" noProof="1">
              <a:solidFill>
                <a:schemeClr val="tx1">
                  <a:lumMod val="50000"/>
                  <a:lumOff val="50000"/>
                </a:schemeClr>
              </a:solidFill>
              <a:latin typeface="ColaborateLight" pitchFamily="50" charset="0"/>
            </a:endParaRPr>
          </a:p>
        </p:txBody>
      </p:sp>
      <p:pic>
        <p:nvPicPr>
          <p:cNvPr id="5" name="Picture 4" descr="The cover of the Transition IEP Checklist brochure with a picture of two young adult students talking together and looking at a book.">
            <a:extLst>
              <a:ext uri="{FF2B5EF4-FFF2-40B4-BE49-F238E27FC236}">
                <a16:creationId xmlns:a16="http://schemas.microsoft.com/office/drawing/2014/main" id="{32735C75-E1A1-4876-9890-18F87FBC96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851" y="1616875"/>
            <a:ext cx="3002938" cy="4402922"/>
          </a:xfrm>
          <a:prstGeom prst="rect">
            <a:avLst/>
          </a:prstGeom>
        </p:spPr>
      </p:pic>
      <p:sp>
        <p:nvSpPr>
          <p:cNvPr id="2" name="TextBox 1">
            <a:extLst>
              <a:ext uri="{FF2B5EF4-FFF2-40B4-BE49-F238E27FC236}">
                <a16:creationId xmlns:a16="http://schemas.microsoft.com/office/drawing/2014/main" id="{8173835A-50CE-66E9-6005-A1BFAB2A0156}"/>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42911845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A200F8C-15EE-4287-8B05-5AB402C65C37}"/>
              </a:ext>
            </a:extLst>
          </p:cNvPr>
          <p:cNvSpPr/>
          <p:nvPr/>
        </p:nvSpPr>
        <p:spPr>
          <a:xfrm>
            <a:off x="0" y="1353666"/>
            <a:ext cx="12196204" cy="4616465"/>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noProof="1">
              <a:solidFill>
                <a:schemeClr val="bg1"/>
              </a:solidFill>
              <a:latin typeface="ColaborateLight" pitchFamily="50" charset="0"/>
            </a:endParaRPr>
          </a:p>
        </p:txBody>
      </p:sp>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48685" y="447257"/>
            <a:ext cx="5193029" cy="666786"/>
          </a:xfrm>
          <a:prstGeom prst="rect">
            <a:avLst/>
          </a:prstGeom>
          <a:noFill/>
        </p:spPr>
        <p:txBody>
          <a:bodyPr wrap="square" rtlCol="0">
            <a:spAutoFit/>
          </a:bodyPr>
          <a:lstStyle/>
          <a:p>
            <a:pPr algn="ctr"/>
            <a:r>
              <a:rPr lang="en-US" sz="3733" spc="-200" dirty="0">
                <a:solidFill>
                  <a:schemeClr val="tx1">
                    <a:lumMod val="75000"/>
                    <a:lumOff val="25000"/>
                  </a:schemeClr>
                </a:solidFill>
                <a:latin typeface="ColaborateLight" pitchFamily="50" charset="0"/>
              </a:rPr>
              <a:t>What will be covered today</a:t>
            </a:r>
          </a:p>
        </p:txBody>
      </p:sp>
      <p:sp>
        <p:nvSpPr>
          <p:cNvPr id="26" name="TextBox 25"/>
          <p:cNvSpPr txBox="1"/>
          <p:nvPr/>
        </p:nvSpPr>
        <p:spPr>
          <a:xfrm>
            <a:off x="4056772" y="1794447"/>
            <a:ext cx="7830428" cy="4555093"/>
          </a:xfrm>
          <a:prstGeom prst="rect">
            <a:avLst/>
          </a:prstGeom>
          <a:noFill/>
        </p:spPr>
        <p:txBody>
          <a:bodyPr wrap="square" rtlCol="0">
            <a:spAutoFit/>
          </a:bodyPr>
          <a:lstStyle/>
          <a:p>
            <a:pPr marL="457200" indent="-457200">
              <a:buFont typeface="Arial" panose="020B0604020202020204" pitchFamily="34" charset="0"/>
              <a:buChar char="•"/>
            </a:pPr>
            <a:r>
              <a:rPr lang="en-US" sz="2600" noProof="1">
                <a:latin typeface="ColaborateLight" pitchFamily="50" charset="0"/>
              </a:rPr>
              <a:t>Brief overview of Transition and transition goals</a:t>
            </a:r>
          </a:p>
          <a:p>
            <a:pPr marL="457200" indent="-457200">
              <a:buFont typeface="Arial" panose="020B0604020202020204" pitchFamily="34" charset="0"/>
              <a:buChar char="•"/>
            </a:pPr>
            <a:endParaRPr lang="en-US" sz="2600" noProof="1">
              <a:latin typeface="ColaborateLight" pitchFamily="50" charset="0"/>
            </a:endParaRPr>
          </a:p>
          <a:p>
            <a:pPr marL="457200" indent="-457200">
              <a:buFont typeface="Arial" panose="020B0604020202020204" pitchFamily="34" charset="0"/>
              <a:buChar char="•"/>
            </a:pPr>
            <a:r>
              <a:rPr lang="en-US" sz="2600" noProof="1">
                <a:latin typeface="ColaborateLight" pitchFamily="50" charset="0"/>
              </a:rPr>
              <a:t>Tips for both parents and students on how to prepare for and what to expect in a transition IEP meeting</a:t>
            </a:r>
          </a:p>
          <a:p>
            <a:endParaRPr lang="en-US" sz="2600" noProof="1">
              <a:latin typeface="ColaborateLight" pitchFamily="50" charset="0"/>
            </a:endParaRPr>
          </a:p>
          <a:p>
            <a:pPr marL="457200" indent="-457200">
              <a:buFont typeface="Arial" panose="020B0604020202020204" pitchFamily="34" charset="0"/>
              <a:buChar char="•"/>
            </a:pPr>
            <a:r>
              <a:rPr lang="en-US" sz="2600" noProof="1">
                <a:latin typeface="ColaborateLight" pitchFamily="50" charset="0"/>
              </a:rPr>
              <a:t>Tips for parents and students on how to stay engaged and motivated throughout the transition process</a:t>
            </a:r>
          </a:p>
          <a:p>
            <a:pPr marL="457200" indent="-457200">
              <a:buFont typeface="Arial" panose="020B0604020202020204" pitchFamily="34" charset="0"/>
              <a:buChar char="•"/>
            </a:pPr>
            <a:endParaRPr lang="en-US" sz="2600" noProof="1">
              <a:latin typeface="ColaborateLight" pitchFamily="50" charset="0"/>
            </a:endParaRPr>
          </a:p>
          <a:p>
            <a:pPr marL="457200" indent="-457200">
              <a:buFont typeface="Arial" panose="020B0604020202020204" pitchFamily="34" charset="0"/>
              <a:buChar char="•"/>
            </a:pPr>
            <a:r>
              <a:rPr lang="en-US" sz="2600" noProof="1">
                <a:latin typeface="ColaborateLight" pitchFamily="50" charset="0"/>
              </a:rPr>
              <a:t>Overview of helpful transition resources </a:t>
            </a:r>
          </a:p>
          <a:p>
            <a:pPr marL="457200" indent="-457200" algn="ctr">
              <a:buFont typeface="Arial" panose="020B0604020202020204" pitchFamily="34" charset="0"/>
              <a:buChar char="•"/>
            </a:pPr>
            <a:endParaRPr lang="en-US" sz="2800" noProof="1">
              <a:latin typeface="ColaborateLight" pitchFamily="50" charset="0"/>
            </a:endParaRPr>
          </a:p>
          <a:p>
            <a:pPr marL="457200" indent="-457200" algn="ctr">
              <a:buFont typeface="Arial" panose="020B0604020202020204" pitchFamily="34" charset="0"/>
              <a:buChar char="•"/>
            </a:pPr>
            <a:endParaRPr lang="en-US" sz="2800" noProof="1">
              <a:latin typeface="ColaborateLight" pitchFamily="50" charset="0"/>
            </a:endParaRPr>
          </a:p>
        </p:txBody>
      </p:sp>
      <p:pic>
        <p:nvPicPr>
          <p:cNvPr id="5" name="Picture 4" descr="The cover of the Transition IEP Checklist brochure with a picture of two young adult students talking together and looking at a book.">
            <a:extLst>
              <a:ext uri="{FF2B5EF4-FFF2-40B4-BE49-F238E27FC236}">
                <a16:creationId xmlns:a16="http://schemas.microsoft.com/office/drawing/2014/main" id="{32735C75-E1A1-4876-9890-18F87FBC96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324" y="1432729"/>
            <a:ext cx="3002938" cy="4402922"/>
          </a:xfrm>
          <a:prstGeom prst="rect">
            <a:avLst/>
          </a:prstGeom>
        </p:spPr>
      </p:pic>
      <p:sp>
        <p:nvSpPr>
          <p:cNvPr id="2" name="TextBox 1">
            <a:extLst>
              <a:ext uri="{FF2B5EF4-FFF2-40B4-BE49-F238E27FC236}">
                <a16:creationId xmlns:a16="http://schemas.microsoft.com/office/drawing/2014/main" id="{C9C060E6-3E18-1D45-3B18-655CB0235C8A}"/>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36502138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07373" y="428169"/>
            <a:ext cx="8275653" cy="769441"/>
          </a:xfrm>
          <a:prstGeom prst="rect">
            <a:avLst/>
          </a:prstGeom>
          <a:noFill/>
        </p:spPr>
        <p:txBody>
          <a:bodyPr wrap="square" rtlCol="0">
            <a:spAutoFit/>
          </a:bodyPr>
          <a:lstStyle/>
          <a:p>
            <a:pPr algn="ctr"/>
            <a:r>
              <a:rPr lang="en-US" sz="4400" dirty="0"/>
              <a:t>Introduction To Transition </a:t>
            </a:r>
            <a:endParaRPr lang="en-US" sz="4400" spc="-200" dirty="0">
              <a:solidFill>
                <a:schemeClr val="tx1">
                  <a:lumMod val="75000"/>
                  <a:lumOff val="25000"/>
                </a:schemeClr>
              </a:solidFill>
              <a:latin typeface="ColaborateLight" pitchFamily="50" charset="0"/>
            </a:endParaRPr>
          </a:p>
        </p:txBody>
      </p:sp>
      <p:sp>
        <p:nvSpPr>
          <p:cNvPr id="15" name="TextBox 14"/>
          <p:cNvSpPr txBox="1"/>
          <p:nvPr/>
        </p:nvSpPr>
        <p:spPr>
          <a:xfrm>
            <a:off x="410778" y="5045669"/>
            <a:ext cx="3196393" cy="1200329"/>
          </a:xfrm>
          <a:prstGeom prst="rect">
            <a:avLst/>
          </a:prstGeom>
          <a:noFill/>
        </p:spPr>
        <p:txBody>
          <a:bodyPr wrap="square" rtlCol="0">
            <a:spAutoFit/>
          </a:bodyPr>
          <a:lstStyle/>
          <a:p>
            <a:pPr algn="ctr"/>
            <a:r>
              <a:rPr lang="en-US" sz="2400" dirty="0"/>
              <a:t>Must start at the age of </a:t>
            </a:r>
            <a:r>
              <a:rPr lang="en-US" sz="2400" dirty="0">
                <a:highlight>
                  <a:srgbClr val="FFFF00"/>
                </a:highlight>
              </a:rPr>
              <a:t>XX</a:t>
            </a:r>
            <a:r>
              <a:rPr lang="en-US" sz="2400" dirty="0"/>
              <a:t> for all students who have IEPs. </a:t>
            </a:r>
          </a:p>
        </p:txBody>
      </p:sp>
      <p:sp>
        <p:nvSpPr>
          <p:cNvPr id="18" name="TextBox 17"/>
          <p:cNvSpPr txBox="1"/>
          <p:nvPr/>
        </p:nvSpPr>
        <p:spPr>
          <a:xfrm>
            <a:off x="4440501" y="5045669"/>
            <a:ext cx="3196393" cy="830997"/>
          </a:xfrm>
          <a:prstGeom prst="rect">
            <a:avLst/>
          </a:prstGeom>
          <a:noFill/>
        </p:spPr>
        <p:txBody>
          <a:bodyPr wrap="square" rtlCol="0">
            <a:spAutoFit/>
          </a:bodyPr>
          <a:lstStyle/>
          <a:p>
            <a:pPr algn="ctr"/>
            <a:r>
              <a:rPr lang="en-US" sz="2400" noProof="1">
                <a:solidFill>
                  <a:schemeClr val="tx1">
                    <a:lumMod val="85000"/>
                    <a:lumOff val="15000"/>
                  </a:schemeClr>
                </a:solidFill>
                <a:latin typeface="Colaborate-Bold" pitchFamily="50" charset="0"/>
              </a:rPr>
              <a:t>Must have Transition related goals in IEP </a:t>
            </a:r>
            <a:endParaRPr lang="en-US" sz="2400" noProof="1">
              <a:solidFill>
                <a:schemeClr val="tx1">
                  <a:lumMod val="65000"/>
                  <a:lumOff val="35000"/>
                </a:schemeClr>
              </a:solidFill>
              <a:latin typeface="ColaborateLight" pitchFamily="50" charset="0"/>
            </a:endParaRPr>
          </a:p>
        </p:txBody>
      </p:sp>
      <p:sp>
        <p:nvSpPr>
          <p:cNvPr id="19" name="TextBox 18"/>
          <p:cNvSpPr txBox="1"/>
          <p:nvPr/>
        </p:nvSpPr>
        <p:spPr>
          <a:xfrm>
            <a:off x="8584829" y="5093810"/>
            <a:ext cx="3196393" cy="830997"/>
          </a:xfrm>
          <a:prstGeom prst="rect">
            <a:avLst/>
          </a:prstGeom>
          <a:noFill/>
        </p:spPr>
        <p:txBody>
          <a:bodyPr wrap="square" rtlCol="0">
            <a:spAutoFit/>
          </a:bodyPr>
          <a:lstStyle/>
          <a:p>
            <a:pPr algn="ctr"/>
            <a:r>
              <a:rPr lang="en-US" sz="2400" dirty="0"/>
              <a:t>Isn’t just one meeting, but an ongoing process </a:t>
            </a:r>
            <a:endParaRPr lang="en-US" sz="1600" noProof="1">
              <a:solidFill>
                <a:schemeClr val="tx1">
                  <a:lumMod val="75000"/>
                  <a:lumOff val="25000"/>
                </a:schemeClr>
              </a:solidFill>
              <a:latin typeface="ColaborateLight" pitchFamily="50" charset="0"/>
            </a:endParaRPr>
          </a:p>
        </p:txBody>
      </p:sp>
      <p:sp>
        <p:nvSpPr>
          <p:cNvPr id="24" name="TextBox 23"/>
          <p:cNvSpPr txBox="1"/>
          <p:nvPr/>
        </p:nvSpPr>
        <p:spPr>
          <a:xfrm>
            <a:off x="203200" y="1374988"/>
            <a:ext cx="5892800" cy="3457421"/>
          </a:xfrm>
          <a:prstGeom prst="rect">
            <a:avLst/>
          </a:prstGeom>
          <a:noFill/>
        </p:spPr>
        <p:txBody>
          <a:bodyPr wrap="square" rtlCol="0">
            <a:spAutoFit/>
          </a:bodyPr>
          <a:lstStyle/>
          <a:p>
            <a:r>
              <a:rPr lang="en-US" sz="2400" b="1" noProof="1">
                <a:latin typeface="Colaborate-Bold" pitchFamily="50" charset="0"/>
              </a:rPr>
              <a:t>Transition:</a:t>
            </a:r>
          </a:p>
          <a:p>
            <a:r>
              <a:rPr lang="en-US" sz="2600" dirty="0"/>
              <a:t>The process of moving from high school into the adult world. </a:t>
            </a:r>
          </a:p>
          <a:p>
            <a:endParaRPr lang="en-US" sz="2400" dirty="0"/>
          </a:p>
          <a:p>
            <a:r>
              <a:rPr lang="en-US" sz="2400" b="1" dirty="0"/>
              <a:t>The Transition IEP</a:t>
            </a:r>
            <a:r>
              <a:rPr lang="en-US" sz="2400" dirty="0"/>
              <a:t>: </a:t>
            </a:r>
            <a:r>
              <a:rPr lang="en-US" sz="2600" dirty="0"/>
              <a:t> Focuses on the instruction, supports and services that relate to transition. </a:t>
            </a:r>
          </a:p>
          <a:p>
            <a:r>
              <a:rPr lang="en-US" sz="2400" dirty="0">
                <a:solidFill>
                  <a:schemeClr val="bg1"/>
                </a:solidFill>
              </a:rPr>
              <a:t> </a:t>
            </a:r>
          </a:p>
          <a:p>
            <a:endParaRPr lang="en-US" sz="1867" noProof="1">
              <a:solidFill>
                <a:schemeClr val="bg1"/>
              </a:solidFill>
              <a:latin typeface="ColaborateLight" pitchFamily="50" charset="0"/>
            </a:endParaRPr>
          </a:p>
        </p:txBody>
      </p:sp>
      <p:pic>
        <p:nvPicPr>
          <p:cNvPr id="26" name="Picture 25" descr="WI FACETS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8305" y="5274843"/>
            <a:ext cx="467111" cy="415497"/>
          </a:xfrm>
          <a:prstGeom prst="rect">
            <a:avLst/>
          </a:prstGeom>
        </p:spPr>
      </p:pic>
      <p:pic>
        <p:nvPicPr>
          <p:cNvPr id="27" name="Picture 26" descr="WI FACETS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088" y="5296672"/>
            <a:ext cx="478100" cy="425272"/>
          </a:xfrm>
          <a:prstGeom prst="rect">
            <a:avLst/>
          </a:prstGeom>
        </p:spPr>
      </p:pic>
      <p:pic>
        <p:nvPicPr>
          <p:cNvPr id="5" name="Picture 4" descr="Young adult student, wearing a backpack, walking up a staircase towards his goal of reaching a graduation diploma.">
            <a:extLst>
              <a:ext uri="{FF2B5EF4-FFF2-40B4-BE49-F238E27FC236}">
                <a16:creationId xmlns:a16="http://schemas.microsoft.com/office/drawing/2014/main" id="{D9B1CF1F-D76B-43F6-9AD9-B5B8FB1A8F4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74330" y="1340433"/>
            <a:ext cx="4809671" cy="3206447"/>
          </a:xfrm>
          <a:prstGeom prst="rect">
            <a:avLst/>
          </a:prstGeom>
        </p:spPr>
      </p:pic>
      <p:sp>
        <p:nvSpPr>
          <p:cNvPr id="3" name="TextBox 2">
            <a:extLst>
              <a:ext uri="{FF2B5EF4-FFF2-40B4-BE49-F238E27FC236}">
                <a16:creationId xmlns:a16="http://schemas.microsoft.com/office/drawing/2014/main" id="{4B436D51-2118-3238-279F-16E10075B409}"/>
              </a:ext>
            </a:extLst>
          </p:cNvPr>
          <p:cNvSpPr txBox="1"/>
          <p:nvPr/>
        </p:nvSpPr>
        <p:spPr>
          <a:xfrm>
            <a:off x="410778" y="6339909"/>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6251280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7ACA0347-00AE-403B-B137-290D3438CBB6}"/>
              </a:ext>
            </a:extLst>
          </p:cNvPr>
          <p:cNvSpPr/>
          <p:nvPr/>
        </p:nvSpPr>
        <p:spPr>
          <a:xfrm>
            <a:off x="1641803" y="4248097"/>
            <a:ext cx="9537700" cy="1654751"/>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noProof="1">
              <a:solidFill>
                <a:schemeClr val="bg1"/>
              </a:solidFill>
              <a:latin typeface="ColaborateLight" pitchFamily="50" charset="0"/>
            </a:endParaRPr>
          </a:p>
        </p:txBody>
      </p:sp>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76115" y="543114"/>
            <a:ext cx="6839769" cy="769441"/>
          </a:xfrm>
          <a:prstGeom prst="rect">
            <a:avLst/>
          </a:prstGeom>
          <a:noFill/>
        </p:spPr>
        <p:txBody>
          <a:bodyPr wrap="square" rtlCol="0">
            <a:spAutoFit/>
          </a:bodyPr>
          <a:lstStyle/>
          <a:p>
            <a:pPr algn="ctr"/>
            <a:r>
              <a:rPr lang="en-US" sz="4400" spc="-200" dirty="0">
                <a:solidFill>
                  <a:schemeClr val="tx1">
                    <a:lumMod val="75000"/>
                    <a:lumOff val="25000"/>
                  </a:schemeClr>
                </a:solidFill>
                <a:latin typeface="ColaborateLight" pitchFamily="50" charset="0"/>
              </a:rPr>
              <a:t>Types of Transition Goals </a:t>
            </a:r>
          </a:p>
        </p:txBody>
      </p:sp>
      <p:sp>
        <p:nvSpPr>
          <p:cNvPr id="39" name="TextBox 38">
            <a:extLst>
              <a:ext uri="{FF2B5EF4-FFF2-40B4-BE49-F238E27FC236}">
                <a16:creationId xmlns:a16="http://schemas.microsoft.com/office/drawing/2014/main" id="{E9980117-E3ED-4FA1-B2A5-87D3B6B853EE}"/>
              </a:ext>
            </a:extLst>
          </p:cNvPr>
          <p:cNvSpPr txBox="1"/>
          <p:nvPr/>
        </p:nvSpPr>
        <p:spPr>
          <a:xfrm>
            <a:off x="1841500" y="4457115"/>
            <a:ext cx="9537700" cy="1200329"/>
          </a:xfrm>
          <a:prstGeom prst="rect">
            <a:avLst/>
          </a:prstGeom>
          <a:noFill/>
        </p:spPr>
        <p:txBody>
          <a:bodyPr wrap="square">
            <a:spAutoFit/>
          </a:bodyPr>
          <a:lstStyle/>
          <a:p>
            <a:r>
              <a:rPr lang="en-US" sz="2400" dirty="0"/>
              <a:t>Transition goals are developed using transition assessments, which are tools that help students identify their strengths, interests, skills and/or knowledge needed to reach their goals for life after high  school. </a:t>
            </a:r>
          </a:p>
        </p:txBody>
      </p:sp>
      <p:sp>
        <p:nvSpPr>
          <p:cNvPr id="42" name="TextBox 41">
            <a:extLst>
              <a:ext uri="{FF2B5EF4-FFF2-40B4-BE49-F238E27FC236}">
                <a16:creationId xmlns:a16="http://schemas.microsoft.com/office/drawing/2014/main" id="{378D3A14-ABF6-4B19-B936-672297A4E427}"/>
              </a:ext>
            </a:extLst>
          </p:cNvPr>
          <p:cNvSpPr txBox="1"/>
          <p:nvPr/>
        </p:nvSpPr>
        <p:spPr>
          <a:xfrm>
            <a:off x="1461230" y="1983724"/>
            <a:ext cx="4124024" cy="1938992"/>
          </a:xfrm>
          <a:prstGeom prst="rect">
            <a:avLst/>
          </a:prstGeom>
          <a:noFill/>
        </p:spPr>
        <p:txBody>
          <a:bodyPr wrap="square">
            <a:spAutoFit/>
          </a:bodyPr>
          <a:lstStyle/>
          <a:p>
            <a:pPr marL="342900" indent="-342900">
              <a:buFont typeface="Arial" panose="020B0604020202020204" pitchFamily="34" charset="0"/>
              <a:buChar char="•"/>
            </a:pPr>
            <a:r>
              <a:rPr lang="en-US" sz="2400" dirty="0"/>
              <a:t>Employment</a:t>
            </a:r>
          </a:p>
          <a:p>
            <a:endParaRPr lang="en-US" sz="2400" dirty="0"/>
          </a:p>
          <a:p>
            <a:pPr marL="342900" indent="-342900">
              <a:buFont typeface="Arial" panose="020B0604020202020204" pitchFamily="34" charset="0"/>
              <a:buChar char="•"/>
            </a:pPr>
            <a:r>
              <a:rPr lang="en-US" sz="2400" dirty="0"/>
              <a:t>Post-secondary Education</a:t>
            </a:r>
          </a:p>
          <a:p>
            <a:endParaRPr lang="en-US" sz="2400" dirty="0"/>
          </a:p>
          <a:p>
            <a:pPr marL="342900" indent="-342900">
              <a:buFont typeface="Arial" panose="020B0604020202020204" pitchFamily="34" charset="0"/>
              <a:buChar char="•"/>
            </a:pPr>
            <a:r>
              <a:rPr lang="en-US" sz="2400" dirty="0"/>
              <a:t>Independent Living</a:t>
            </a:r>
          </a:p>
        </p:txBody>
      </p:sp>
      <p:sp>
        <p:nvSpPr>
          <p:cNvPr id="2" name="TextBox 1">
            <a:extLst>
              <a:ext uri="{FF2B5EF4-FFF2-40B4-BE49-F238E27FC236}">
                <a16:creationId xmlns:a16="http://schemas.microsoft.com/office/drawing/2014/main" id="{C5033B9D-768C-43C2-803B-5E5BA3C6EA48}"/>
              </a:ext>
            </a:extLst>
          </p:cNvPr>
          <p:cNvSpPr txBox="1"/>
          <p:nvPr/>
        </p:nvSpPr>
        <p:spPr>
          <a:xfrm>
            <a:off x="7616515" y="6352490"/>
            <a:ext cx="3809999"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hlinkClick r:id="rId4"/>
              </a:rPr>
              <a:t>Independent living skills checklist </a:t>
            </a:r>
            <a:endParaRPr lang="en-US" dirty="0"/>
          </a:p>
        </p:txBody>
      </p:sp>
      <p:sp>
        <p:nvSpPr>
          <p:cNvPr id="3" name="TextBox 2">
            <a:extLst>
              <a:ext uri="{FF2B5EF4-FFF2-40B4-BE49-F238E27FC236}">
                <a16:creationId xmlns:a16="http://schemas.microsoft.com/office/drawing/2014/main" id="{249DC17E-F0AF-4887-8D66-547CDF080F7E}"/>
              </a:ext>
            </a:extLst>
          </p:cNvPr>
          <p:cNvSpPr txBox="1"/>
          <p:nvPr/>
        </p:nvSpPr>
        <p:spPr>
          <a:xfrm>
            <a:off x="7610883" y="5925751"/>
            <a:ext cx="3810000"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hlinkClick r:id="rId5"/>
              </a:rPr>
              <a:t>Transition Assessment tools </a:t>
            </a:r>
            <a:endParaRPr lang="en-US" dirty="0"/>
          </a:p>
        </p:txBody>
      </p:sp>
      <p:pic>
        <p:nvPicPr>
          <p:cNvPr id="5" name="Picture 4" descr="Four books stacked on top of each other, entitled: Future Planning, Employment, Self-advocacy, and Independent Living.">
            <a:extLst>
              <a:ext uri="{FF2B5EF4-FFF2-40B4-BE49-F238E27FC236}">
                <a16:creationId xmlns:a16="http://schemas.microsoft.com/office/drawing/2014/main" id="{11F2E989-3580-0756-FF3A-660EC9634D15}"/>
              </a:ext>
            </a:extLst>
          </p:cNvPr>
          <p:cNvPicPr>
            <a:picLocks noChangeAspect="1"/>
          </p:cNvPicPr>
          <p:nvPr/>
        </p:nvPicPr>
        <p:blipFill>
          <a:blip r:embed="rId6"/>
          <a:stretch>
            <a:fillRect/>
          </a:stretch>
        </p:blipFill>
        <p:spPr>
          <a:xfrm>
            <a:off x="6095999" y="1674013"/>
            <a:ext cx="4314679" cy="2533925"/>
          </a:xfrm>
          <a:prstGeom prst="rect">
            <a:avLst/>
          </a:prstGeom>
        </p:spPr>
      </p:pic>
      <p:sp>
        <p:nvSpPr>
          <p:cNvPr id="6" name="TextBox 5">
            <a:extLst>
              <a:ext uri="{FF2B5EF4-FFF2-40B4-BE49-F238E27FC236}">
                <a16:creationId xmlns:a16="http://schemas.microsoft.com/office/drawing/2014/main" id="{188F7A1D-9F9F-DF70-43CF-31180F1B474C}"/>
              </a:ext>
            </a:extLst>
          </p:cNvPr>
          <p:cNvSpPr txBox="1"/>
          <p:nvPr/>
        </p:nvSpPr>
        <p:spPr>
          <a:xfrm>
            <a:off x="203200" y="6375400"/>
            <a:ext cx="523748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15412799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182" y="519513"/>
            <a:ext cx="12182764" cy="769441"/>
          </a:xfrm>
          <a:prstGeom prst="rect">
            <a:avLst/>
          </a:prstGeom>
          <a:noFill/>
        </p:spPr>
        <p:txBody>
          <a:bodyPr wrap="square" rtlCol="0">
            <a:spAutoFit/>
          </a:bodyPr>
          <a:lstStyle/>
          <a:p>
            <a:pPr algn="ctr"/>
            <a:r>
              <a:rPr lang="en-US" sz="4400" dirty="0"/>
              <a:t>Before the Transition Meeting : For Parents</a:t>
            </a:r>
            <a:endParaRPr lang="en-US" sz="4400" spc="-200" dirty="0">
              <a:solidFill>
                <a:schemeClr val="tx1">
                  <a:lumMod val="75000"/>
                  <a:lumOff val="25000"/>
                </a:schemeClr>
              </a:solidFill>
              <a:latin typeface="ColaborateLight" pitchFamily="50" charset="0"/>
            </a:endParaRPr>
          </a:p>
        </p:txBody>
      </p:sp>
      <p:sp>
        <p:nvSpPr>
          <p:cNvPr id="33" name="TextBox 32"/>
          <p:cNvSpPr txBox="1"/>
          <p:nvPr/>
        </p:nvSpPr>
        <p:spPr>
          <a:xfrm>
            <a:off x="476245" y="1480096"/>
            <a:ext cx="4850497"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Know required team members for transition IEP meeting</a:t>
            </a:r>
          </a:p>
        </p:txBody>
      </p:sp>
      <p:sp>
        <p:nvSpPr>
          <p:cNvPr id="34" name="TextBox 33"/>
          <p:cNvSpPr txBox="1"/>
          <p:nvPr/>
        </p:nvSpPr>
        <p:spPr>
          <a:xfrm>
            <a:off x="378806" y="2624806"/>
            <a:ext cx="504953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Ask for a draft of the transition IEP before the meeting</a:t>
            </a:r>
          </a:p>
        </p:txBody>
      </p:sp>
      <p:sp>
        <p:nvSpPr>
          <p:cNvPr id="35" name="TextBox 34"/>
          <p:cNvSpPr txBox="1"/>
          <p:nvPr/>
        </p:nvSpPr>
        <p:spPr>
          <a:xfrm>
            <a:off x="378807" y="4020281"/>
            <a:ext cx="4947935"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Provide written consent for outside agencies if appropriate</a:t>
            </a:r>
          </a:p>
        </p:txBody>
      </p:sp>
      <p:sp>
        <p:nvSpPr>
          <p:cNvPr id="50" name="TextBox 49"/>
          <p:cNvSpPr txBox="1"/>
          <p:nvPr/>
        </p:nvSpPr>
        <p:spPr>
          <a:xfrm>
            <a:off x="378806" y="5122376"/>
            <a:ext cx="4947935"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Consider your child’s needs, strengths and plans for the future.</a:t>
            </a:r>
          </a:p>
        </p:txBody>
      </p:sp>
      <p:sp>
        <p:nvSpPr>
          <p:cNvPr id="70" name="TextBox 69"/>
          <p:cNvSpPr txBox="1"/>
          <p:nvPr/>
        </p:nvSpPr>
        <p:spPr>
          <a:xfrm flipH="1">
            <a:off x="1251066" y="3858366"/>
            <a:ext cx="60959" cy="379656"/>
          </a:xfrm>
          <a:prstGeom prst="rect">
            <a:avLst/>
          </a:prstGeom>
          <a:noFill/>
        </p:spPr>
        <p:txBody>
          <a:bodyPr wrap="square" rtlCol="0">
            <a:spAutoFit/>
          </a:bodyPr>
          <a:lstStyle/>
          <a:p>
            <a:r>
              <a:rPr lang="en-US" sz="1867" dirty="0">
                <a:solidFill>
                  <a:schemeClr val="bg1"/>
                </a:solidFill>
                <a:latin typeface="Colaborate-Bold" pitchFamily="50" charset="0"/>
              </a:rPr>
              <a:t>5</a:t>
            </a:r>
          </a:p>
        </p:txBody>
      </p:sp>
      <p:pic>
        <p:nvPicPr>
          <p:cNvPr id="15" name="Picture 14" descr="Adults sitting around a table talking together, with computers and notebooks out.">
            <a:extLst>
              <a:ext uri="{FF2B5EF4-FFF2-40B4-BE49-F238E27FC236}">
                <a16:creationId xmlns:a16="http://schemas.microsoft.com/office/drawing/2014/main" id="{0D593972-C094-4DC4-8BB4-18141A0C028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96000" y="1856555"/>
            <a:ext cx="5619754" cy="4136421"/>
          </a:xfrm>
          <a:prstGeom prst="rect">
            <a:avLst/>
          </a:prstGeom>
        </p:spPr>
      </p:pic>
      <p:sp>
        <p:nvSpPr>
          <p:cNvPr id="3" name="TextBox 2">
            <a:extLst>
              <a:ext uri="{FF2B5EF4-FFF2-40B4-BE49-F238E27FC236}">
                <a16:creationId xmlns:a16="http://schemas.microsoft.com/office/drawing/2014/main" id="{FFEF2DB9-CB05-0EE9-E0D5-2DBDACF1EB01}"/>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19101452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2300" y="483069"/>
            <a:ext cx="10845799" cy="769441"/>
          </a:xfrm>
          <a:prstGeom prst="rect">
            <a:avLst/>
          </a:prstGeom>
          <a:noFill/>
        </p:spPr>
        <p:txBody>
          <a:bodyPr wrap="square" rtlCol="0">
            <a:spAutoFit/>
          </a:bodyPr>
          <a:lstStyle/>
          <a:p>
            <a:pPr algn="ctr"/>
            <a:r>
              <a:rPr lang="en-US" sz="4400" dirty="0"/>
              <a:t>Before the Transition meeting: For Students</a:t>
            </a:r>
            <a:endParaRPr lang="en-US" sz="4400" spc="-200" dirty="0">
              <a:solidFill>
                <a:schemeClr val="tx1">
                  <a:lumMod val="75000"/>
                  <a:lumOff val="25000"/>
                </a:schemeClr>
              </a:solidFill>
              <a:latin typeface="ColaborateLight" pitchFamily="50" charset="0"/>
            </a:endParaRPr>
          </a:p>
        </p:txBody>
      </p:sp>
      <p:sp>
        <p:nvSpPr>
          <p:cNvPr id="33" name="TextBox 32"/>
          <p:cNvSpPr txBox="1"/>
          <p:nvPr/>
        </p:nvSpPr>
        <p:spPr>
          <a:xfrm>
            <a:off x="622300" y="1673388"/>
            <a:ext cx="50673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Starting at age </a:t>
            </a:r>
            <a:r>
              <a:rPr lang="en-US" sz="2400" dirty="0">
                <a:highlight>
                  <a:srgbClr val="FFFF00"/>
                </a:highlight>
              </a:rPr>
              <a:t>xx </a:t>
            </a:r>
            <a:r>
              <a:rPr lang="en-US" sz="2400" dirty="0"/>
              <a:t>you will be invited to attend your IEP meeting.  </a:t>
            </a:r>
          </a:p>
        </p:txBody>
      </p:sp>
      <p:sp>
        <p:nvSpPr>
          <p:cNvPr id="34" name="TextBox 33"/>
          <p:cNvSpPr txBox="1"/>
          <p:nvPr/>
        </p:nvSpPr>
        <p:spPr>
          <a:xfrm>
            <a:off x="622300" y="2989981"/>
            <a:ext cx="464638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Participate in whatever way you feel comfortable!</a:t>
            </a:r>
          </a:p>
        </p:txBody>
      </p:sp>
      <p:sp>
        <p:nvSpPr>
          <p:cNvPr id="50" name="TextBox 49"/>
          <p:cNvSpPr txBox="1"/>
          <p:nvPr/>
        </p:nvSpPr>
        <p:spPr>
          <a:xfrm>
            <a:off x="622299" y="4124908"/>
            <a:ext cx="5067300" cy="1077218"/>
          </a:xfrm>
          <a:prstGeom prst="rect">
            <a:avLst/>
          </a:prstGeom>
          <a:noFill/>
        </p:spPr>
        <p:txBody>
          <a:bodyPr wrap="square" rtlCol="0">
            <a:spAutoFit/>
          </a:bodyPr>
          <a:lstStyle/>
          <a:p>
            <a:pPr marL="342900" indent="-342900">
              <a:buFont typeface="Arial" panose="020B0604020202020204" pitchFamily="34" charset="0"/>
              <a:buChar char="•"/>
            </a:pPr>
            <a:r>
              <a:rPr lang="en-US" sz="2400" dirty="0"/>
              <a:t>Complete a sample of your Transition Plan prior to the meeting</a:t>
            </a:r>
          </a:p>
          <a:p>
            <a:r>
              <a:rPr lang="en-US" sz="1600" noProof="1">
                <a:solidFill>
                  <a:schemeClr val="tx1">
                    <a:lumMod val="50000"/>
                    <a:lumOff val="50000"/>
                  </a:schemeClr>
                </a:solidFill>
                <a:latin typeface="ColaborateLight" pitchFamily="50" charset="0"/>
              </a:rPr>
              <a:t>.</a:t>
            </a:r>
          </a:p>
        </p:txBody>
      </p:sp>
      <p:sp>
        <p:nvSpPr>
          <p:cNvPr id="51" name="TextBox 50"/>
          <p:cNvSpPr txBox="1"/>
          <p:nvPr/>
        </p:nvSpPr>
        <p:spPr>
          <a:xfrm>
            <a:off x="622299" y="5182156"/>
            <a:ext cx="464638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Be honest about your goals and needs.</a:t>
            </a:r>
          </a:p>
        </p:txBody>
      </p:sp>
      <p:pic>
        <p:nvPicPr>
          <p:cNvPr id="13" name="Picture 12" descr="A young adult and a parent sitting at a table together talking and laughing.">
            <a:extLst>
              <a:ext uri="{FF2B5EF4-FFF2-40B4-BE49-F238E27FC236}">
                <a16:creationId xmlns:a16="http://schemas.microsoft.com/office/drawing/2014/main" id="{B601D085-C603-4416-AC1A-8EDB6C5B3BF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36214" y="1886118"/>
            <a:ext cx="5142986" cy="3428999"/>
          </a:xfrm>
          <a:prstGeom prst="rect">
            <a:avLst/>
          </a:prstGeom>
        </p:spPr>
      </p:pic>
      <p:sp>
        <p:nvSpPr>
          <p:cNvPr id="2" name="TextBox 1">
            <a:extLst>
              <a:ext uri="{FF2B5EF4-FFF2-40B4-BE49-F238E27FC236}">
                <a16:creationId xmlns:a16="http://schemas.microsoft.com/office/drawing/2014/main" id="{041C4842-42BB-7D0C-DFDF-621B615859DC}"/>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40237867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877" y="610930"/>
            <a:ext cx="10159445"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During the transition meeting: For Parents </a:t>
            </a:r>
            <a:endParaRPr kumimoji="0" lang="en-US" sz="4400" b="0" i="0" u="none" strike="noStrike" kern="1200" cap="none" spc="-200" normalizeH="0" baseline="0" noProof="0" dirty="0">
              <a:ln>
                <a:noFill/>
              </a:ln>
              <a:solidFill>
                <a:prstClr val="black">
                  <a:lumMod val="75000"/>
                  <a:lumOff val="25000"/>
                </a:prstClr>
              </a:solidFill>
              <a:effectLst/>
              <a:uLnTx/>
              <a:uFillTx/>
              <a:latin typeface="ColaborateLight" pitchFamily="50" charset="0"/>
              <a:ea typeface="+mn-ea"/>
              <a:cs typeface="+mn-cs"/>
            </a:endParaRPr>
          </a:p>
        </p:txBody>
      </p:sp>
      <p:sp>
        <p:nvSpPr>
          <p:cNvPr id="33" name="TextBox 32"/>
          <p:cNvSpPr txBox="1"/>
          <p:nvPr/>
        </p:nvSpPr>
        <p:spPr>
          <a:xfrm>
            <a:off x="1727200" y="1877067"/>
            <a:ext cx="396240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Bring your ideas and goals as well as any  appropriate outside documentation</a:t>
            </a:r>
          </a:p>
        </p:txBody>
      </p:sp>
      <p:sp>
        <p:nvSpPr>
          <p:cNvPr id="34" name="TextBox 33"/>
          <p:cNvSpPr txBox="1"/>
          <p:nvPr/>
        </p:nvSpPr>
        <p:spPr>
          <a:xfrm>
            <a:off x="1727200" y="3416491"/>
            <a:ext cx="396240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Ask school to share or project </a:t>
            </a:r>
            <a:r>
              <a:rPr lang="en-US" sz="2400" dirty="0">
                <a:solidFill>
                  <a:prstClr val="black"/>
                </a:solidFill>
                <a:latin typeface="Calibri" panose="020F0502020204030204"/>
              </a:rPr>
              <a:t>the IEP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 everyone can participate equally</a:t>
            </a:r>
          </a:p>
        </p:txBody>
      </p:sp>
      <p:sp>
        <p:nvSpPr>
          <p:cNvPr id="35" name="TextBox 34"/>
          <p:cNvSpPr txBox="1"/>
          <p:nvPr/>
        </p:nvSpPr>
        <p:spPr>
          <a:xfrm>
            <a:off x="1692071" y="4994701"/>
            <a:ext cx="396240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Ask IEP team members to introduce themselves</a:t>
            </a:r>
          </a:p>
        </p:txBody>
      </p:sp>
      <p:sp>
        <p:nvSpPr>
          <p:cNvPr id="50" name="TextBox 49"/>
          <p:cNvSpPr txBox="1"/>
          <p:nvPr/>
        </p:nvSpPr>
        <p:spPr>
          <a:xfrm>
            <a:off x="7572401" y="1877067"/>
            <a:ext cx="396240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Don’t be afraid to ask questions or discuss anything you disagree with</a:t>
            </a:r>
          </a:p>
        </p:txBody>
      </p:sp>
      <p:sp>
        <p:nvSpPr>
          <p:cNvPr id="51" name="TextBox 50"/>
          <p:cNvSpPr txBox="1"/>
          <p:nvPr/>
        </p:nvSpPr>
        <p:spPr>
          <a:xfrm>
            <a:off x="7572401" y="3373698"/>
            <a:ext cx="396240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Advocate for your child and allow them to participate how they feel comfortable </a:t>
            </a:r>
          </a:p>
        </p:txBody>
      </p:sp>
      <p:sp>
        <p:nvSpPr>
          <p:cNvPr id="52" name="TextBox 51"/>
          <p:cNvSpPr txBox="1"/>
          <p:nvPr/>
        </p:nvSpPr>
        <p:spPr>
          <a:xfrm>
            <a:off x="7572401" y="4897698"/>
            <a:ext cx="396240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Consider self advocacy goals for your child</a:t>
            </a:r>
          </a:p>
        </p:txBody>
      </p:sp>
      <p:sp>
        <p:nvSpPr>
          <p:cNvPr id="2" name="TextBox 1">
            <a:extLst>
              <a:ext uri="{FF2B5EF4-FFF2-40B4-BE49-F238E27FC236}">
                <a16:creationId xmlns:a16="http://schemas.microsoft.com/office/drawing/2014/main" id="{F0D2D46E-A196-42F0-986F-569CB069EAA9}"/>
              </a:ext>
            </a:extLst>
          </p:cNvPr>
          <p:cNvSpPr txBox="1"/>
          <p:nvPr/>
        </p:nvSpPr>
        <p:spPr>
          <a:xfrm>
            <a:off x="9329483" y="5992421"/>
            <a:ext cx="2879678"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Self Advocacy Skills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Open projector screen.">
            <a:extLst>
              <a:ext uri="{FF2B5EF4-FFF2-40B4-BE49-F238E27FC236}">
                <a16:creationId xmlns:a16="http://schemas.microsoft.com/office/drawing/2014/main" id="{F1121BC4-B5BA-E90A-B88E-561D2730B9B8}"/>
              </a:ext>
            </a:extLst>
          </p:cNvPr>
          <p:cNvPicPr>
            <a:picLocks noChangeAspect="1"/>
          </p:cNvPicPr>
          <p:nvPr/>
        </p:nvPicPr>
        <p:blipFill>
          <a:blip r:embed="rId5"/>
          <a:stretch>
            <a:fillRect/>
          </a:stretch>
        </p:blipFill>
        <p:spPr>
          <a:xfrm>
            <a:off x="653205" y="3394621"/>
            <a:ext cx="1058616" cy="1244067"/>
          </a:xfrm>
          <a:prstGeom prst="rect">
            <a:avLst/>
          </a:prstGeom>
        </p:spPr>
      </p:pic>
      <p:pic>
        <p:nvPicPr>
          <p:cNvPr id="9" name="Picture 8" descr="Outline of a person scratching their head with 3 question marks hovering above.">
            <a:extLst>
              <a:ext uri="{FF2B5EF4-FFF2-40B4-BE49-F238E27FC236}">
                <a16:creationId xmlns:a16="http://schemas.microsoft.com/office/drawing/2014/main" id="{3EF982C4-014C-002C-8D49-870DE578621A}"/>
              </a:ext>
            </a:extLst>
          </p:cNvPr>
          <p:cNvPicPr>
            <a:picLocks noChangeAspect="1"/>
          </p:cNvPicPr>
          <p:nvPr/>
        </p:nvPicPr>
        <p:blipFill>
          <a:blip r:embed="rId6"/>
          <a:stretch>
            <a:fillRect/>
          </a:stretch>
        </p:blipFill>
        <p:spPr>
          <a:xfrm>
            <a:off x="6309632" y="1990872"/>
            <a:ext cx="1134877" cy="1206269"/>
          </a:xfrm>
          <a:prstGeom prst="rect">
            <a:avLst/>
          </a:prstGeom>
        </p:spPr>
      </p:pic>
      <p:pic>
        <p:nvPicPr>
          <p:cNvPr id="13" name="Picture 12" descr="Two, empty thought bubbles placed together.">
            <a:extLst>
              <a:ext uri="{FF2B5EF4-FFF2-40B4-BE49-F238E27FC236}">
                <a16:creationId xmlns:a16="http://schemas.microsoft.com/office/drawing/2014/main" id="{BB07EF2A-68C1-FCE2-1B2A-E7D91DD02F91}"/>
              </a:ext>
            </a:extLst>
          </p:cNvPr>
          <p:cNvPicPr>
            <a:picLocks noChangeAspect="1"/>
          </p:cNvPicPr>
          <p:nvPr/>
        </p:nvPicPr>
        <p:blipFill>
          <a:blip r:embed="rId7"/>
          <a:stretch>
            <a:fillRect/>
          </a:stretch>
        </p:blipFill>
        <p:spPr>
          <a:xfrm>
            <a:off x="675034" y="4921112"/>
            <a:ext cx="952038" cy="952038"/>
          </a:xfrm>
          <a:prstGeom prst="rect">
            <a:avLst/>
          </a:prstGeom>
        </p:spPr>
      </p:pic>
      <p:pic>
        <p:nvPicPr>
          <p:cNvPr id="14" name="Picture 13" descr="Multiple hands raised with hearts above, to show teamwork and help.">
            <a:extLst>
              <a:ext uri="{FF2B5EF4-FFF2-40B4-BE49-F238E27FC236}">
                <a16:creationId xmlns:a16="http://schemas.microsoft.com/office/drawing/2014/main" id="{7FF7BA1B-5BF1-F971-B4F4-F993F6134C1A}"/>
              </a:ext>
            </a:extLst>
          </p:cNvPr>
          <p:cNvPicPr>
            <a:picLocks noChangeAspect="1"/>
          </p:cNvPicPr>
          <p:nvPr/>
        </p:nvPicPr>
        <p:blipFill>
          <a:blip r:embed="rId8">
            <a:biLevel thresh="75000"/>
          </a:blip>
          <a:stretch>
            <a:fillRect/>
          </a:stretch>
        </p:blipFill>
        <p:spPr>
          <a:xfrm>
            <a:off x="6217410" y="3478187"/>
            <a:ext cx="1409273" cy="1080443"/>
          </a:xfrm>
          <a:prstGeom prst="rect">
            <a:avLst/>
          </a:prstGeom>
        </p:spPr>
      </p:pic>
      <p:pic>
        <p:nvPicPr>
          <p:cNvPr id="3" name="Picture 2" descr="Light bulb all lit up.">
            <a:extLst>
              <a:ext uri="{FF2B5EF4-FFF2-40B4-BE49-F238E27FC236}">
                <a16:creationId xmlns:a16="http://schemas.microsoft.com/office/drawing/2014/main" id="{2B111828-9EB7-8633-7074-264392952C8B}"/>
              </a:ext>
            </a:extLst>
          </p:cNvPr>
          <p:cNvPicPr>
            <a:picLocks noChangeAspect="1"/>
          </p:cNvPicPr>
          <p:nvPr/>
        </p:nvPicPr>
        <p:blipFill>
          <a:blip r:embed="rId9"/>
          <a:stretch>
            <a:fillRect/>
          </a:stretch>
        </p:blipFill>
        <p:spPr>
          <a:xfrm>
            <a:off x="786283" y="1990872"/>
            <a:ext cx="729539" cy="972718"/>
          </a:xfrm>
          <a:prstGeom prst="rect">
            <a:avLst/>
          </a:prstGeom>
        </p:spPr>
      </p:pic>
      <p:pic>
        <p:nvPicPr>
          <p:cNvPr id="21" name="Picture 20" descr="Target symbol with 3 darts placed in the middle, the bullseye. The words, My Goals, surrounds the image. ">
            <a:extLst>
              <a:ext uri="{FF2B5EF4-FFF2-40B4-BE49-F238E27FC236}">
                <a16:creationId xmlns:a16="http://schemas.microsoft.com/office/drawing/2014/main" id="{A316E7E7-4223-5FD8-5688-3DA4593B3C9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17409" y="4795417"/>
            <a:ext cx="1409273" cy="1244939"/>
          </a:xfrm>
          <a:prstGeom prst="rect">
            <a:avLst/>
          </a:prstGeom>
          <a:noFill/>
        </p:spPr>
      </p:pic>
      <p:sp>
        <p:nvSpPr>
          <p:cNvPr id="6" name="TextBox 5">
            <a:extLst>
              <a:ext uri="{FF2B5EF4-FFF2-40B4-BE49-F238E27FC236}">
                <a16:creationId xmlns:a16="http://schemas.microsoft.com/office/drawing/2014/main" id="{4FB6440A-0B30-CE8C-A31A-1AB60783C3ED}"/>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19768420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3200" y="228600"/>
            <a:ext cx="11785600" cy="101600"/>
          </a:xfrm>
          <a:prstGeom prst="rect">
            <a:avLst/>
          </a:prstGeom>
          <a:solidFill>
            <a:srgbClr val="85B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6" name="Straight Connector 15"/>
          <p:cNvCxnSpPr/>
          <p:nvPr/>
        </p:nvCxnSpPr>
        <p:spPr>
          <a:xfrm>
            <a:off x="203200" y="6375400"/>
            <a:ext cx="1168400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877" y="610930"/>
            <a:ext cx="10159445" cy="769441"/>
          </a:xfrm>
          <a:prstGeom prst="rect">
            <a:avLst/>
          </a:prstGeom>
          <a:noFill/>
        </p:spPr>
        <p:txBody>
          <a:bodyPr wrap="square" rtlCol="0">
            <a:spAutoFit/>
          </a:bodyPr>
          <a:lstStyle/>
          <a:p>
            <a:pPr algn="ctr"/>
            <a:r>
              <a:rPr lang="en-US" sz="4400" dirty="0"/>
              <a:t>During the transition meeting: For Parents </a:t>
            </a:r>
            <a:endParaRPr lang="en-US" sz="4400" spc="-200" dirty="0">
              <a:solidFill>
                <a:schemeClr val="tx1">
                  <a:lumMod val="75000"/>
                  <a:lumOff val="25000"/>
                </a:schemeClr>
              </a:solidFill>
              <a:latin typeface="ColaborateLight" pitchFamily="50" charset="0"/>
            </a:endParaRPr>
          </a:p>
        </p:txBody>
      </p:sp>
      <p:sp>
        <p:nvSpPr>
          <p:cNvPr id="7" name="TextBox 6">
            <a:extLst>
              <a:ext uri="{FF2B5EF4-FFF2-40B4-BE49-F238E27FC236}">
                <a16:creationId xmlns:a16="http://schemas.microsoft.com/office/drawing/2014/main" id="{EA694F39-000F-4CB6-A93B-84449F2316A6}"/>
              </a:ext>
            </a:extLst>
          </p:cNvPr>
          <p:cNvSpPr txBox="1"/>
          <p:nvPr/>
        </p:nvSpPr>
        <p:spPr>
          <a:xfrm>
            <a:off x="1040559" y="1918436"/>
            <a:ext cx="5726001" cy="646331"/>
          </a:xfrm>
          <a:prstGeom prst="rect">
            <a:avLst/>
          </a:prstGeom>
          <a:noFill/>
        </p:spPr>
        <p:txBody>
          <a:bodyPr wrap="square" rtlCol="0">
            <a:spAutoFit/>
          </a:bodyPr>
          <a:lstStyle/>
          <a:p>
            <a:r>
              <a:rPr lang="en-US" sz="3600" dirty="0"/>
              <a:t>* Important Reminder * </a:t>
            </a:r>
          </a:p>
        </p:txBody>
      </p:sp>
      <p:sp>
        <p:nvSpPr>
          <p:cNvPr id="9" name="TextBox 8">
            <a:extLst>
              <a:ext uri="{FF2B5EF4-FFF2-40B4-BE49-F238E27FC236}">
                <a16:creationId xmlns:a16="http://schemas.microsoft.com/office/drawing/2014/main" id="{D035494B-D760-41C9-9645-BB9B8B699534}"/>
              </a:ext>
            </a:extLst>
          </p:cNvPr>
          <p:cNvSpPr txBox="1"/>
          <p:nvPr/>
        </p:nvSpPr>
        <p:spPr>
          <a:xfrm>
            <a:off x="603764" y="2863560"/>
            <a:ext cx="6144508" cy="2554545"/>
          </a:xfrm>
          <a:prstGeom prst="rect">
            <a:avLst/>
          </a:prstGeom>
          <a:noFill/>
        </p:spPr>
        <p:txBody>
          <a:bodyPr wrap="square" rtlCol="0">
            <a:spAutoFit/>
          </a:bodyPr>
          <a:lstStyle/>
          <a:p>
            <a:pPr algn="ctr"/>
            <a:r>
              <a:rPr lang="en-US" sz="3200" dirty="0"/>
              <a:t>Student’s rights are transferred to the student at age 18 and permission must be given by the student for parents to continue to participate in the IEP process. </a:t>
            </a:r>
          </a:p>
        </p:txBody>
      </p:sp>
      <p:pic>
        <p:nvPicPr>
          <p:cNvPr id="4" name="Picture 3" descr="A hand writing in a notebook, taking notes.">
            <a:extLst>
              <a:ext uri="{FF2B5EF4-FFF2-40B4-BE49-F238E27FC236}">
                <a16:creationId xmlns:a16="http://schemas.microsoft.com/office/drawing/2014/main" id="{BBB0D35A-2A8B-777C-E994-CDFF6C972957}"/>
              </a:ext>
            </a:extLst>
          </p:cNvPr>
          <p:cNvPicPr>
            <a:picLocks noChangeAspect="1"/>
          </p:cNvPicPr>
          <p:nvPr/>
        </p:nvPicPr>
        <p:blipFill>
          <a:blip r:embed="rId4"/>
          <a:stretch>
            <a:fillRect/>
          </a:stretch>
        </p:blipFill>
        <p:spPr>
          <a:xfrm>
            <a:off x="6798938" y="2116681"/>
            <a:ext cx="4640488" cy="3301424"/>
          </a:xfrm>
          <a:prstGeom prst="rect">
            <a:avLst/>
          </a:prstGeom>
        </p:spPr>
      </p:pic>
      <p:sp>
        <p:nvSpPr>
          <p:cNvPr id="3" name="TextBox 2">
            <a:extLst>
              <a:ext uri="{FF2B5EF4-FFF2-40B4-BE49-F238E27FC236}">
                <a16:creationId xmlns:a16="http://schemas.microsoft.com/office/drawing/2014/main" id="{8E073B2E-510E-6C23-0129-28197CAF8CC3}"/>
              </a:ext>
            </a:extLst>
          </p:cNvPr>
          <p:cNvSpPr txBox="1"/>
          <p:nvPr/>
        </p:nvSpPr>
        <p:spPr>
          <a:xfrm>
            <a:off x="203200" y="6375400"/>
            <a:ext cx="5191760" cy="369332"/>
          </a:xfrm>
          <a:prstGeom prst="rect">
            <a:avLst/>
          </a:prstGeom>
          <a:noFill/>
        </p:spPr>
        <p:txBody>
          <a:bodyPr wrap="square" rtlCol="0">
            <a:spAutoFit/>
          </a:bodyPr>
          <a:lstStyle/>
          <a:p>
            <a:r>
              <a:rPr lang="en-US" dirty="0"/>
              <a:t>&lt;&lt;INSERT BANNER/LOGO/SOCIAL MEDIA BUTTON&gt;&gt;</a:t>
            </a:r>
          </a:p>
        </p:txBody>
      </p:sp>
    </p:spTree>
    <p:custDataLst>
      <p:tags r:id="rId1"/>
    </p:custDataLst>
    <p:extLst>
      <p:ext uri="{BB962C8B-B14F-4D97-AF65-F5344CB8AC3E}">
        <p14:creationId xmlns:p14="http://schemas.microsoft.com/office/powerpoint/2010/main" val="20883854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60842</TotalTime>
  <Words>3899</Words>
  <Application>Microsoft Office PowerPoint</Application>
  <PresentationFormat>Widescreen</PresentationFormat>
  <Paragraphs>331</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Colaborate-Bold</vt:lpstr>
      <vt:lpstr>ColaborateLight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IEP Checklist for parents and youth</dc:title>
  <dc:creator>Lisa Stewart</dc:creator>
  <cp:lastModifiedBy>judith moses</cp:lastModifiedBy>
  <cp:revision>87</cp:revision>
  <cp:lastPrinted>2022-07-19T13:23:51Z</cp:lastPrinted>
  <dcterms:created xsi:type="dcterms:W3CDTF">2022-01-05T15:35:53Z</dcterms:created>
  <dcterms:modified xsi:type="dcterms:W3CDTF">2023-07-12T16:30:25Z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DDBEF9E8-4687-46EC-95F4-C1C028CB5E6D</vt:lpwstr>
  </property>
  <property fmtid="{D5CDD505-2E9C-101B-9397-08002B2CF9AE}" pid="3" name="ArticulatePath">
    <vt:lpwstr>Transition Checklist slides 2-7-22 draft</vt:lpwstr>
  </property>
</Properties>
</file>