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48"/>
  </p:notesMasterIdLst>
  <p:handoutMasterIdLst>
    <p:handoutMasterId r:id="rId49"/>
  </p:handoutMasterIdLst>
  <p:sldIdLst>
    <p:sldId id="256" r:id="rId4"/>
    <p:sldId id="287" r:id="rId5"/>
    <p:sldId id="328" r:id="rId6"/>
    <p:sldId id="329" r:id="rId7"/>
    <p:sldId id="330" r:id="rId8"/>
    <p:sldId id="333" r:id="rId9"/>
    <p:sldId id="288" r:id="rId10"/>
    <p:sldId id="257" r:id="rId11"/>
    <p:sldId id="336" r:id="rId12"/>
    <p:sldId id="337" r:id="rId13"/>
    <p:sldId id="258" r:id="rId14"/>
    <p:sldId id="280" r:id="rId15"/>
    <p:sldId id="259" r:id="rId16"/>
    <p:sldId id="276" r:id="rId17"/>
    <p:sldId id="275" r:id="rId18"/>
    <p:sldId id="277" r:id="rId19"/>
    <p:sldId id="331" r:id="rId20"/>
    <p:sldId id="278" r:id="rId21"/>
    <p:sldId id="260" r:id="rId22"/>
    <p:sldId id="281" r:id="rId23"/>
    <p:sldId id="283" r:id="rId24"/>
    <p:sldId id="282" r:id="rId25"/>
    <p:sldId id="284" r:id="rId26"/>
    <p:sldId id="334" r:id="rId27"/>
    <p:sldId id="335" r:id="rId28"/>
    <p:sldId id="263" r:id="rId29"/>
    <p:sldId id="322" r:id="rId30"/>
    <p:sldId id="332" r:id="rId31"/>
    <p:sldId id="265" r:id="rId32"/>
    <p:sldId id="305" r:id="rId33"/>
    <p:sldId id="267" r:id="rId34"/>
    <p:sldId id="268" r:id="rId35"/>
    <p:sldId id="269" r:id="rId36"/>
    <p:sldId id="327" r:id="rId37"/>
    <p:sldId id="320" r:id="rId38"/>
    <p:sldId id="289" r:id="rId39"/>
    <p:sldId id="272" r:id="rId40"/>
    <p:sldId id="290" r:id="rId41"/>
    <p:sldId id="261" r:id="rId42"/>
    <p:sldId id="279" r:id="rId43"/>
    <p:sldId id="286" r:id="rId44"/>
    <p:sldId id="273" r:id="rId45"/>
    <p:sldId id="274" r:id="rId46"/>
    <p:sldId id="291" r:id="rId4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Ardolf" initials="" lastIdx="0" clrIdx="0"/>
  <p:cmAuthor id="2" name="Angela Ardolf" initials="AA"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55" autoAdjust="0"/>
  </p:normalViewPr>
  <p:slideViewPr>
    <p:cSldViewPr>
      <p:cViewPr varScale="1">
        <p:scale>
          <a:sx n="77" d="100"/>
          <a:sy n="77" d="100"/>
        </p:scale>
        <p:origin x="9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2120"/>
          </a:xfrm>
          <a:prstGeom prst="rect">
            <a:avLst/>
          </a:prstGeom>
        </p:spPr>
        <p:txBody>
          <a:bodyPr vert="horz" lIns="91440" tIns="45720" rIns="91440" bIns="45720" rtlCol="0"/>
          <a:lstStyle>
            <a:lvl1pPr algn="r">
              <a:defRPr sz="1200"/>
            </a:lvl1pPr>
          </a:lstStyle>
          <a:p>
            <a:fld id="{336398A2-816B-4CE2-94AB-879B21244E6E}" type="datetimeFigureOut">
              <a:rPr lang="en-US" smtClean="0"/>
              <a:t>5/14/2015</a:t>
            </a:fld>
            <a:endParaRPr lang="en-US"/>
          </a:p>
        </p:txBody>
      </p:sp>
      <p:sp>
        <p:nvSpPr>
          <p:cNvPr id="4" name="Footer Placeholder 3"/>
          <p:cNvSpPr>
            <a:spLocks noGrp="1"/>
          </p:cNvSpPr>
          <p:nvPr>
            <p:ph type="ftr" sz="quarter" idx="2"/>
          </p:nvPr>
        </p:nvSpPr>
        <p:spPr>
          <a:xfrm>
            <a:off x="0" y="8772378"/>
            <a:ext cx="3037840"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1440" tIns="45720" rIns="91440" bIns="45720" rtlCol="0" anchor="b"/>
          <a:lstStyle>
            <a:lvl1pPr algn="r">
              <a:defRPr sz="1200"/>
            </a:lvl1pPr>
          </a:lstStyle>
          <a:p>
            <a:fld id="{548BBEA6-75C1-410D-A6AB-BBF07417A95A}" type="slidenum">
              <a:rPr lang="en-US" smtClean="0"/>
              <a:t>‹#›</a:t>
            </a:fld>
            <a:endParaRPr lang="en-US"/>
          </a:p>
        </p:txBody>
      </p:sp>
    </p:spTree>
    <p:extLst>
      <p:ext uri="{BB962C8B-B14F-4D97-AF65-F5344CB8AC3E}">
        <p14:creationId xmlns:p14="http://schemas.microsoft.com/office/powerpoint/2010/main" val="2197985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6666ACFA-632E-42B2-A1CA-6202A83966AA}" type="datetimeFigureOut">
              <a:rPr lang="en-US" smtClean="0"/>
              <a:t>5/14/2015</a:t>
            </a:fld>
            <a:endParaRPr lang="en-US"/>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7B086BE1-6334-4394-8C32-54D68468D27E}" type="slidenum">
              <a:rPr lang="en-US" smtClean="0"/>
              <a:t>‹#›</a:t>
            </a:fld>
            <a:endParaRPr lang="en-US"/>
          </a:p>
        </p:txBody>
      </p:sp>
    </p:spTree>
    <p:extLst>
      <p:ext uri="{BB962C8B-B14F-4D97-AF65-F5344CB8AC3E}">
        <p14:creationId xmlns:p14="http://schemas.microsoft.com/office/powerpoint/2010/main" val="48051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1: Title Page</a:t>
            </a:r>
          </a:p>
          <a:p>
            <a:r>
              <a:rPr lang="en-US" baseline="0" dirty="0" smtClean="0"/>
              <a:t>Title slide</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1</a:t>
            </a:fld>
            <a:endParaRPr lang="en-US"/>
          </a:p>
        </p:txBody>
      </p:sp>
    </p:spTree>
    <p:extLst>
      <p:ext uri="{BB962C8B-B14F-4D97-AF65-F5344CB8AC3E}">
        <p14:creationId xmlns:p14="http://schemas.microsoft.com/office/powerpoint/2010/main" val="3706237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10: Keep in Mind That…</a:t>
            </a:r>
            <a:endParaRPr lang="en-US" b="1"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dirty="0"/>
              <a:t>AT for infants and toddlers looks </a:t>
            </a:r>
            <a:r>
              <a:rPr lang="en-US" i="0" u="none" dirty="0"/>
              <a:t>different </a:t>
            </a:r>
            <a:r>
              <a:rPr lang="en-US" i="0" u="none" dirty="0" smtClean="0"/>
              <a:t>than </a:t>
            </a:r>
            <a:r>
              <a:rPr lang="en-US" i="0" u="none" dirty="0"/>
              <a:t>AT for students and adults;</a:t>
            </a:r>
            <a:r>
              <a:rPr lang="en-US" i="0" u="none" baseline="0" dirty="0"/>
              <a:t> </a:t>
            </a:r>
            <a:r>
              <a:rPr lang="en-US" i="0" u="none" dirty="0"/>
              <a:t>AT for infants and toddlers is used to support a child’s development.  </a:t>
            </a:r>
          </a:p>
          <a:p>
            <a:r>
              <a:rPr lang="en-US" i="0" u="none" dirty="0"/>
              <a:t>There</a:t>
            </a:r>
            <a:r>
              <a:rPr lang="en-US" i="0" u="none" baseline="0" dirty="0"/>
              <a:t> are m</a:t>
            </a:r>
            <a:r>
              <a:rPr lang="en-US" i="0" u="none" dirty="0"/>
              <a:t>any changes as young children grow which requires dynamic </a:t>
            </a:r>
            <a:r>
              <a:rPr lang="en-US" i="0" u="none" dirty="0" smtClean="0"/>
              <a:t>use </a:t>
            </a:r>
            <a:r>
              <a:rPr lang="en-US" i="0" u="none" dirty="0"/>
              <a:t>of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10</a:t>
            </a:fld>
            <a:endParaRPr lang="en-US"/>
          </a:p>
        </p:txBody>
      </p:sp>
    </p:spTree>
    <p:extLst>
      <p:ext uri="{BB962C8B-B14F-4D97-AF65-F5344CB8AC3E}">
        <p14:creationId xmlns:p14="http://schemas.microsoft.com/office/powerpoint/2010/main" val="358535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11: Why Use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Notes:</a:t>
            </a:r>
          </a:p>
          <a:p>
            <a:r>
              <a:rPr lang="en-US" dirty="0" smtClean="0"/>
              <a:t>The purpose</a:t>
            </a:r>
            <a:r>
              <a:rPr lang="en-US" baseline="0" dirty="0" smtClean="0"/>
              <a:t> of assistive technology is to create opportunities for children. All children need interactions that will allow them to grow and change. Assistive technology needs to be built into the daily routines and activities of the child. It is only through these interactions that children may reach their full potential with the help of assistive technology.</a:t>
            </a:r>
          </a:p>
          <a:p>
            <a:endParaRPr lang="en-US" baseline="0" dirty="0" smtClean="0"/>
          </a:p>
          <a:p>
            <a:endParaRPr lang="en-US" b="1" baseline="0" dirty="0" smtClean="0"/>
          </a:p>
          <a:p>
            <a:r>
              <a:rPr lang="en-US" b="1" baseline="0" dirty="0" smtClean="0"/>
              <a:t>Related Activity or Questions:</a:t>
            </a:r>
          </a:p>
          <a:p>
            <a:r>
              <a:rPr lang="en-US" baseline="0" dirty="0" smtClean="0"/>
              <a:t>Ask each participant to think of their own child or a particular student with a disability. Have them write down three opportunities they would like this child to have. Ask them to keep this child and the opportunities in mind throughout the workshop. </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11</a:t>
            </a:fld>
            <a:endParaRPr lang="en-US"/>
          </a:p>
        </p:txBody>
      </p:sp>
    </p:spTree>
    <p:extLst>
      <p:ext uri="{BB962C8B-B14F-4D97-AF65-F5344CB8AC3E}">
        <p14:creationId xmlns:p14="http://schemas.microsoft.com/office/powerpoint/2010/main" val="31923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Slide 12: What are the benefits of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Notes:</a:t>
            </a:r>
          </a:p>
          <a:p>
            <a:r>
              <a:rPr lang="en-US" baseline="0" dirty="0" smtClean="0"/>
              <a:t>AT creates opportunities for children to communicate and participate in a way that would not be possible without the use of assistive technology. It increases their ability to do it themselves and empowers children to experience all of life’s opportunities.</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12</a:t>
            </a:fld>
            <a:endParaRPr lang="en-US"/>
          </a:p>
        </p:txBody>
      </p:sp>
    </p:spTree>
    <p:extLst>
      <p:ext uri="{BB962C8B-B14F-4D97-AF65-F5344CB8AC3E}">
        <p14:creationId xmlns:p14="http://schemas.microsoft.com/office/powerpoint/2010/main" val="2995877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13: What</a:t>
            </a:r>
            <a:r>
              <a:rPr lang="en-US" b="1" baseline="0" dirty="0"/>
              <a:t> are the benefits of AT? (cont.)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dirty="0"/>
              <a:t>Assistive</a:t>
            </a:r>
            <a:r>
              <a:rPr lang="en-US" i="0" u="none" dirty="0"/>
              <a:t> </a:t>
            </a:r>
            <a:r>
              <a:rPr lang="en-US" b="0" i="0" u="none" dirty="0" smtClean="0"/>
              <a:t>t</a:t>
            </a:r>
            <a:r>
              <a:rPr lang="en-US" i="0" u="none" dirty="0" smtClean="0"/>
              <a:t>echnology help</a:t>
            </a:r>
            <a:r>
              <a:rPr lang="en-US" dirty="0" smtClean="0"/>
              <a:t>s </a:t>
            </a:r>
            <a:r>
              <a:rPr lang="en-US" dirty="0"/>
              <a:t>children build new skills</a:t>
            </a:r>
            <a:r>
              <a:rPr lang="en-US" baseline="0" dirty="0"/>
              <a:t> or use the ones they already have. It also allows children to be an active part of their family, classroom, and community. It can increase their participation in activities, </a:t>
            </a:r>
            <a:r>
              <a:rPr lang="en-US" baseline="0" dirty="0" smtClean="0"/>
              <a:t>promote </a:t>
            </a:r>
            <a:r>
              <a:rPr lang="en-US" baseline="0" dirty="0"/>
              <a:t>their development, </a:t>
            </a:r>
            <a:r>
              <a:rPr lang="en-US" baseline="0" dirty="0" smtClean="0"/>
              <a:t>enhance </a:t>
            </a:r>
            <a:r>
              <a:rPr lang="en-US" baseline="0" dirty="0"/>
              <a:t>their learning</a:t>
            </a:r>
            <a:r>
              <a:rPr lang="en-US" dirty="0"/>
              <a:t>,</a:t>
            </a:r>
            <a:r>
              <a:rPr lang="en-US" baseline="0" dirty="0"/>
              <a:t> and </a:t>
            </a:r>
            <a:r>
              <a:rPr lang="en-US" baseline="0" dirty="0" smtClean="0"/>
              <a:t>boost </a:t>
            </a:r>
            <a:r>
              <a:rPr lang="en-US" baseline="0" dirty="0"/>
              <a:t>their self-esteem.  </a:t>
            </a:r>
          </a:p>
          <a:p>
            <a:endParaRPr lang="en-US" b="1" baseline="0" dirty="0"/>
          </a:p>
          <a:p>
            <a:r>
              <a:rPr lang="en-US" b="1" baseline="0" dirty="0"/>
              <a:t>Related Activity or Question:</a:t>
            </a:r>
          </a:p>
          <a:p>
            <a:r>
              <a:rPr lang="en-US" baseline="0" dirty="0"/>
              <a:t>Let’s look at one example of AT in Action. Meet Mason</a:t>
            </a:r>
            <a:r>
              <a:rPr lang="en-US" dirty="0"/>
              <a:t>,</a:t>
            </a:r>
            <a:r>
              <a:rPr lang="en-US" baseline="0" dirty="0"/>
              <a:t> a young learner who has and continues to use assistive technology to help him learn, grow</a:t>
            </a:r>
            <a:r>
              <a:rPr lang="en-US" dirty="0"/>
              <a:t>,</a:t>
            </a:r>
            <a:r>
              <a:rPr lang="en-US" baseline="0" dirty="0"/>
              <a:t> and develop. </a:t>
            </a:r>
          </a:p>
          <a:p>
            <a:endParaRPr lang="en-US" b="1" baseline="0" dirty="0"/>
          </a:p>
          <a:p>
            <a:r>
              <a:rPr lang="en-US" b="1" baseline="0" dirty="0"/>
              <a:t>Meet Mason YouTube Video Link:  </a:t>
            </a:r>
            <a:r>
              <a:rPr lang="en-US" baseline="0" dirty="0"/>
              <a:t>http://</a:t>
            </a:r>
            <a:r>
              <a:rPr lang="en-US" baseline="0" dirty="0" err="1"/>
              <a:t>www.youtube.com</a:t>
            </a:r>
            <a:r>
              <a:rPr lang="en-US" baseline="0" dirty="0"/>
              <a:t>/</a:t>
            </a:r>
            <a:r>
              <a:rPr lang="en-US" baseline="0" dirty="0" err="1"/>
              <a:t>watch?v</a:t>
            </a:r>
            <a:r>
              <a:rPr lang="en-US" baseline="0" dirty="0"/>
              <a:t>=IcUNnnwFm4g</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13</a:t>
            </a:fld>
            <a:endParaRPr lang="en-US"/>
          </a:p>
        </p:txBody>
      </p:sp>
    </p:spTree>
    <p:extLst>
      <p:ext uri="{BB962C8B-B14F-4D97-AF65-F5344CB8AC3E}">
        <p14:creationId xmlns:p14="http://schemas.microsoft.com/office/powerpoint/2010/main" val="299587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14:  True</a:t>
            </a:r>
            <a:r>
              <a:rPr lang="en-US" b="1" baseline="0" dirty="0" smtClean="0"/>
              <a:t> or False</a:t>
            </a:r>
            <a:r>
              <a:rPr lang="en-US" b="1"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Notes:</a:t>
            </a:r>
          </a:p>
          <a:p>
            <a:r>
              <a:rPr lang="en-US" dirty="0" smtClean="0"/>
              <a:t>True or False?</a:t>
            </a:r>
            <a:r>
              <a:rPr lang="en-US" baseline="0" dirty="0" smtClean="0"/>
              <a:t>  Do you think that children must have a set of prerequisites before introducing assistive technology?</a:t>
            </a:r>
          </a:p>
          <a:p>
            <a:endParaRPr lang="en-US" baseline="0" dirty="0" smtClean="0"/>
          </a:p>
          <a:p>
            <a:r>
              <a:rPr lang="en-US" dirty="0" smtClean="0"/>
              <a:t>False.  It is a myth that children must already</a:t>
            </a:r>
            <a:r>
              <a:rPr lang="en-US" baseline="0" dirty="0" smtClean="0"/>
              <a:t> possess certain skills before they can use or benefit from assistive technology. The truth is that all children can use and benefit from assistive technology.</a:t>
            </a:r>
          </a:p>
          <a:p>
            <a:endParaRPr lang="en-US" baseline="0" dirty="0" smtClean="0"/>
          </a:p>
          <a:p>
            <a:endParaRPr lang="en-US" baseline="0" dirty="0" smtClean="0"/>
          </a:p>
          <a:p>
            <a:r>
              <a:rPr lang="en-US" b="1" baseline="0" dirty="0" smtClean="0"/>
              <a:t>Related Activity or Questions:</a:t>
            </a:r>
          </a:p>
          <a:p>
            <a:r>
              <a:rPr lang="en-US" baseline="0" dirty="0" smtClean="0"/>
              <a:t>Ask the participants to think about a child again. Discuss what skills this child has and what skills they believe the child might need before using AT.</a:t>
            </a:r>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14</a:t>
            </a:fld>
            <a:endParaRPr lang="en-US"/>
          </a:p>
        </p:txBody>
      </p:sp>
    </p:spTree>
    <p:extLst>
      <p:ext uri="{BB962C8B-B14F-4D97-AF65-F5344CB8AC3E}">
        <p14:creationId xmlns:p14="http://schemas.microsoft.com/office/powerpoint/2010/main" val="431773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15:  No Prerequisites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Notes:</a:t>
            </a:r>
          </a:p>
          <a:p>
            <a:r>
              <a:rPr lang="en-US" dirty="0" smtClean="0"/>
              <a:t>Because it is important lets say it again.  There are NO</a:t>
            </a:r>
            <a:r>
              <a:rPr lang="en-US" baseline="0" dirty="0" smtClean="0"/>
              <a:t> prerequisites for using AT.  </a:t>
            </a:r>
            <a:r>
              <a:rPr lang="en-US" dirty="0" smtClean="0"/>
              <a:t>Even infants can grow,</a:t>
            </a:r>
            <a:r>
              <a:rPr lang="en-US" baseline="0" dirty="0" smtClean="0"/>
              <a:t> learn, and increase family and community participation with the use of AT. </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15</a:t>
            </a:fld>
            <a:endParaRPr lang="en-US"/>
          </a:p>
        </p:txBody>
      </p:sp>
    </p:spTree>
    <p:extLst>
      <p:ext uri="{BB962C8B-B14F-4D97-AF65-F5344CB8AC3E}">
        <p14:creationId xmlns:p14="http://schemas.microsoft.com/office/powerpoint/2010/main" val="2975721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16:  True</a:t>
            </a:r>
            <a:r>
              <a:rPr lang="en-US" b="1" baseline="0" dirty="0" smtClean="0"/>
              <a:t> or False</a:t>
            </a:r>
            <a:endParaRPr lang="en-US" b="1"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True</a:t>
            </a:r>
            <a:r>
              <a:rPr lang="en-US" b="0" baseline="0" dirty="0" smtClean="0"/>
              <a:t> or False?  Can assistive technology hinder the development of children?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r>
              <a:rPr lang="en-US" dirty="0" smtClean="0"/>
              <a:t>False.  It is</a:t>
            </a:r>
            <a:r>
              <a:rPr lang="en-US" baseline="0" dirty="0" smtClean="0"/>
              <a:t> a</a:t>
            </a:r>
            <a:r>
              <a:rPr lang="en-US" dirty="0" smtClean="0"/>
              <a:t> myth</a:t>
            </a:r>
            <a:r>
              <a:rPr lang="en-US" baseline="0" dirty="0" smtClean="0"/>
              <a:t> </a:t>
            </a:r>
            <a:r>
              <a:rPr lang="en-US" dirty="0" smtClean="0"/>
              <a:t>that AT will inhibit development in children. The research actually shows</a:t>
            </a:r>
            <a:r>
              <a:rPr lang="en-US" baseline="0" dirty="0" smtClean="0"/>
              <a:t> the opposite. </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16</a:t>
            </a:fld>
            <a:endParaRPr lang="en-US"/>
          </a:p>
        </p:txBody>
      </p:sp>
    </p:spTree>
    <p:extLst>
      <p:ext uri="{BB962C8B-B14F-4D97-AF65-F5344CB8AC3E}">
        <p14:creationId xmlns:p14="http://schemas.microsoft.com/office/powerpoint/2010/main" val="1908141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17:  Research</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Notes:</a:t>
            </a:r>
          </a:p>
          <a:p>
            <a:r>
              <a:rPr lang="en-US" dirty="0" smtClean="0"/>
              <a:t>Research supports that even in a</a:t>
            </a:r>
            <a:r>
              <a:rPr lang="en-US" baseline="0" dirty="0" smtClean="0"/>
              <a:t> short amount of time the introduction of assistive technology can make a big difference.  </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17</a:t>
            </a:fld>
            <a:endParaRPr lang="en-US"/>
          </a:p>
        </p:txBody>
      </p:sp>
    </p:spTree>
    <p:extLst>
      <p:ext uri="{BB962C8B-B14F-4D97-AF65-F5344CB8AC3E}">
        <p14:creationId xmlns:p14="http://schemas.microsoft.com/office/powerpoint/2010/main" val="2517434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18:  Research</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dirty="0"/>
              <a:t>With</a:t>
            </a:r>
            <a:r>
              <a:rPr lang="en-US" baseline="0" dirty="0"/>
              <a:t> the use of </a:t>
            </a:r>
            <a:r>
              <a:rPr lang="en-US" dirty="0"/>
              <a:t>AT,</a:t>
            </a:r>
            <a:r>
              <a:rPr lang="en-US" baseline="0" dirty="0"/>
              <a:t> children can build </a:t>
            </a:r>
            <a:r>
              <a:rPr lang="en-US" baseline="0" dirty="0" smtClean="0"/>
              <a:t>new academic, social, </a:t>
            </a:r>
            <a:r>
              <a:rPr lang="en-US" baseline="0" dirty="0"/>
              <a:t>and emotional skills, often at a rate that is much faster and more effective than building those skills without the use of AT.</a:t>
            </a:r>
          </a:p>
          <a:p>
            <a:endParaRPr lang="en-US" baseline="0" dirty="0"/>
          </a:p>
          <a:p>
            <a:r>
              <a:rPr lang="en-US" b="1" baseline="0" dirty="0"/>
              <a:t>Related Activity or Questions:</a:t>
            </a:r>
          </a:p>
          <a:p>
            <a:r>
              <a:rPr lang="en-US" baseline="0" dirty="0"/>
              <a:t>Ask participants to think about and discuss a tool they have used in the past to help them master a task or skill. </a:t>
            </a:r>
          </a:p>
          <a:p>
            <a:r>
              <a:rPr lang="en-US" baseline="0" dirty="0"/>
              <a:t>How does this experience relate to a child using AT?</a:t>
            </a:r>
            <a:r>
              <a:rPr lang="en-US" dirty="0"/>
              <a:t> </a:t>
            </a:r>
          </a:p>
          <a:p>
            <a:endParaRPr lang="en-US" baseline="0" dirty="0"/>
          </a:p>
        </p:txBody>
      </p:sp>
      <p:sp>
        <p:nvSpPr>
          <p:cNvPr id="4" name="Slide Number Placeholder 3"/>
          <p:cNvSpPr>
            <a:spLocks noGrp="1"/>
          </p:cNvSpPr>
          <p:nvPr>
            <p:ph type="sldNum" sz="quarter" idx="10"/>
          </p:nvPr>
        </p:nvSpPr>
        <p:spPr/>
        <p:txBody>
          <a:bodyPr/>
          <a:lstStyle/>
          <a:p>
            <a:fld id="{7B086BE1-6334-4394-8C32-54D68468D27E}" type="slidenum">
              <a:rPr lang="en-US" smtClean="0"/>
              <a:t>18</a:t>
            </a:fld>
            <a:endParaRPr lang="en-US"/>
          </a:p>
        </p:txBody>
      </p:sp>
    </p:spTree>
    <p:extLst>
      <p:ext uri="{BB962C8B-B14F-4D97-AF65-F5344CB8AC3E}">
        <p14:creationId xmlns:p14="http://schemas.microsoft.com/office/powerpoint/2010/main" val="603740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19: The Assistive Technology Continuum</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dirty="0"/>
              <a:t>When individuals talk about AT, </a:t>
            </a:r>
            <a:r>
              <a:rPr lang="en-US" baseline="0" dirty="0"/>
              <a:t>devices and systems are put on a continuum ranging from no technology to high technology. On one end of the continuum there are</a:t>
            </a:r>
            <a:r>
              <a:rPr lang="en-US" i="0" u="none" baseline="0" dirty="0"/>
              <a:t> simple </a:t>
            </a:r>
            <a:r>
              <a:rPr lang="en-US" i="0" u="none" baseline="0" dirty="0" smtClean="0"/>
              <a:t>non-electronic </a:t>
            </a:r>
            <a:r>
              <a:rPr lang="en-US" i="0" u="none" baseline="0" dirty="0"/>
              <a:t>devices</a:t>
            </a:r>
            <a:r>
              <a:rPr lang="en-US" baseline="0" dirty="0"/>
              <a:t>. Looking higher up on the continuum, things become more complicated, have more moving parts, have batteries and wires</a:t>
            </a:r>
            <a:r>
              <a:rPr lang="en-US" dirty="0"/>
              <a:t>,</a:t>
            </a:r>
            <a:r>
              <a:rPr lang="en-US" baseline="0" dirty="0"/>
              <a:t> and generally can be more costly.  It is also important to remember that low tech is not better than high tech and high tech is not better than low tech. It is about matching the right technology with the needs of the child. It is also likely that a child will benefit from an array of technology across the continuum depending on what their needs are.</a:t>
            </a:r>
          </a:p>
          <a:p>
            <a:endParaRPr lang="en-US" baseline="0" dirty="0"/>
          </a:p>
          <a:p>
            <a:r>
              <a:rPr lang="en-US" b="1" baseline="0" dirty="0"/>
              <a:t>Related Activity or Questions:</a:t>
            </a:r>
            <a:endParaRPr lang="en-US" b="1" i="0" u="none" baseline="0" dirty="0"/>
          </a:p>
          <a:p>
            <a:r>
              <a:rPr lang="en-US" i="0" u="none" baseline="0" dirty="0"/>
              <a:t>Give each table or group of participants a bag with </a:t>
            </a:r>
            <a:r>
              <a:rPr lang="en-US" i="0" u="none" dirty="0" smtClean="0"/>
              <a:t>four </a:t>
            </a:r>
            <a:r>
              <a:rPr lang="en-US" i="0" u="none" baseline="0" dirty="0" smtClean="0"/>
              <a:t>to </a:t>
            </a:r>
            <a:r>
              <a:rPr lang="en-US" i="0" u="none" dirty="0"/>
              <a:t>eight </a:t>
            </a:r>
            <a:r>
              <a:rPr lang="en-US" baseline="0" dirty="0" smtClean="0"/>
              <a:t>assistive </a:t>
            </a:r>
            <a:r>
              <a:rPr lang="en-US" baseline="0" dirty="0"/>
              <a:t>technology items and give them 10 minutes to explore and discuss their items within the smaller group. </a:t>
            </a:r>
            <a:r>
              <a:rPr lang="en-US" baseline="0" dirty="0" smtClean="0"/>
              <a:t>Give </a:t>
            </a:r>
            <a:r>
              <a:rPr lang="en-US" baseline="0" dirty="0"/>
              <a:t>each group a different selection of assistive technology tools. </a:t>
            </a:r>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19</a:t>
            </a:fld>
            <a:endParaRPr lang="en-US"/>
          </a:p>
        </p:txBody>
      </p:sp>
    </p:spTree>
    <p:extLst>
      <p:ext uri="{BB962C8B-B14F-4D97-AF65-F5344CB8AC3E}">
        <p14:creationId xmlns:p14="http://schemas.microsoft.com/office/powerpoint/2010/main" val="351211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  Workshop Information</a:t>
            </a:r>
          </a:p>
          <a:p>
            <a:endParaRPr lang="en-US" b="1" dirty="0" smtClean="0"/>
          </a:p>
          <a:p>
            <a:r>
              <a:rPr lang="en-US" b="1" dirty="0" smtClean="0"/>
              <a:t>Presenter Notes:</a:t>
            </a:r>
          </a:p>
          <a:p>
            <a:r>
              <a:rPr lang="en-US" dirty="0" smtClean="0"/>
              <a:t>Workshop presenters</a:t>
            </a:r>
            <a:r>
              <a:rPr lang="en-US" baseline="0" dirty="0" smtClean="0"/>
              <a:t> may wish to insert location, date, and name of presenters on this slide.</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2</a:t>
            </a:fld>
            <a:endParaRPr lang="en-US"/>
          </a:p>
        </p:txBody>
      </p:sp>
    </p:spTree>
    <p:extLst>
      <p:ext uri="{BB962C8B-B14F-4D97-AF65-F5344CB8AC3E}">
        <p14:creationId xmlns:p14="http://schemas.microsoft.com/office/powerpoint/2010/main" val="1571555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20:  The Assistive Technology Continuum – Without Any Technology</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baseline="0" dirty="0"/>
              <a:t>AT Items without any technology components are very simple adaptations that have no working parts. They include things like pencil grips or visual supports. Pencil grips come in an array of materials, shapes</a:t>
            </a:r>
            <a:r>
              <a:rPr lang="en-US" dirty="0"/>
              <a:t>,</a:t>
            </a:r>
            <a:r>
              <a:rPr lang="en-US" baseline="0" dirty="0"/>
              <a:t> and weights and are meant to help the child improve their grasp of the writing tool such as a pencil or a crayon. Visual supports are used to support learning and understanding. They consist of objects, pictures, gestures, etc. Some recognizable examples include morning schedule, social stories, reward charts, behavior charts</a:t>
            </a:r>
            <a:r>
              <a:rPr lang="en-US" dirty="0"/>
              <a:t>,</a:t>
            </a:r>
            <a:r>
              <a:rPr lang="en-US" baseline="0" dirty="0"/>
              <a:t> and much more.</a:t>
            </a:r>
          </a:p>
          <a:p>
            <a:endParaRPr lang="en-US" b="1" baseline="0" dirty="0"/>
          </a:p>
          <a:p>
            <a:r>
              <a:rPr lang="en-US" b="1" baseline="0" dirty="0"/>
              <a:t>Related Activity or Questions:</a:t>
            </a:r>
          </a:p>
          <a:p>
            <a:r>
              <a:rPr lang="en-US" baseline="0" dirty="0"/>
              <a:t>Ask the small groups to identify their items without any technology components. Have them report to the group about what the item is (or what they guess it is) and how it might be helpful to </a:t>
            </a:r>
            <a:r>
              <a:rPr lang="en-US" i="0" u="none" dirty="0"/>
              <a:t>a</a:t>
            </a:r>
            <a:r>
              <a:rPr lang="en-US" dirty="0"/>
              <a:t> </a:t>
            </a:r>
            <a:r>
              <a:rPr lang="en-US" baseline="0" dirty="0"/>
              <a:t>young child. </a:t>
            </a:r>
            <a:endParaRPr lang="en-US"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20</a:t>
            </a:fld>
            <a:endParaRPr lang="en-US"/>
          </a:p>
        </p:txBody>
      </p:sp>
    </p:spTree>
    <p:extLst>
      <p:ext uri="{BB962C8B-B14F-4D97-AF65-F5344CB8AC3E}">
        <p14:creationId xmlns:p14="http://schemas.microsoft.com/office/powerpoint/2010/main" val="3512118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21:  The Assistive Technology Continuum – Low Technology</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baseline="0" dirty="0"/>
              <a:t>Low tech items are items that have simple parts and batteries. Components are simple and easy to operate. They include things like toys with lights, vibrations, and textures that you can purchase at a toy</a:t>
            </a:r>
            <a:r>
              <a:rPr lang="en-US" i="0" u="none" baseline="0" dirty="0"/>
              <a:t> </a:t>
            </a:r>
            <a:r>
              <a:rPr lang="en-US" i="0" u="none" dirty="0" smtClean="0"/>
              <a:t>store</a:t>
            </a:r>
            <a:r>
              <a:rPr lang="en-US" i="0" u="none" dirty="0"/>
              <a:t>.</a:t>
            </a:r>
            <a:endParaRPr lang="en-US" i="0" u="none" baseline="0" dirty="0"/>
          </a:p>
          <a:p>
            <a:endParaRPr lang="en-US" baseline="0" dirty="0"/>
          </a:p>
          <a:p>
            <a:r>
              <a:rPr lang="en-US" b="1" baseline="0" dirty="0"/>
              <a:t>Related Activity or Questions:</a:t>
            </a:r>
          </a:p>
          <a:p>
            <a:r>
              <a:rPr lang="en-US" baseline="0" dirty="0"/>
              <a:t>Ask the small groups to identify their low technology item(s). Have them report to the group about what the item is (or what they guess it is) and how it might be helpful to </a:t>
            </a:r>
            <a:r>
              <a:rPr lang="en-US" i="0" u="none" baseline="0" dirty="0" smtClean="0"/>
              <a:t>young a </a:t>
            </a:r>
            <a:r>
              <a:rPr lang="en-US" i="0" u="none" baseline="0" dirty="0"/>
              <a:t>child. </a:t>
            </a:r>
            <a:endParaRPr lang="en-US" i="0" u="none"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21</a:t>
            </a:fld>
            <a:endParaRPr lang="en-US"/>
          </a:p>
        </p:txBody>
      </p:sp>
    </p:spTree>
    <p:extLst>
      <p:ext uri="{BB962C8B-B14F-4D97-AF65-F5344CB8AC3E}">
        <p14:creationId xmlns:p14="http://schemas.microsoft.com/office/powerpoint/2010/main" val="3512118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22:  The Assistive Technology Continuum – Medium Technology</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baseline="0" dirty="0"/>
              <a:t>Medium technology items are becoming more sophisticated.  They have more moving parts and may take some time to learn and implement. They include things like switches used to activate a toy and communication devices programmed by an adult to provide a voice to a child who has limited or no speech.</a:t>
            </a:r>
          </a:p>
          <a:p>
            <a:endParaRPr lang="en-US" b="1" baseline="0" dirty="0"/>
          </a:p>
          <a:p>
            <a:r>
              <a:rPr lang="en-US" b="1" baseline="0" dirty="0"/>
              <a:t>Related Activity or Questions:</a:t>
            </a:r>
          </a:p>
          <a:p>
            <a:r>
              <a:rPr lang="en-US" baseline="0" dirty="0"/>
              <a:t>Ask the small groups to identify their medium technology item(s). Have them report to the group about what the item is (or what they guess it is) and how it might be </a:t>
            </a:r>
            <a:r>
              <a:rPr lang="en-US" i="0" u="none" baseline="0" dirty="0"/>
              <a:t>helpful to </a:t>
            </a:r>
            <a:r>
              <a:rPr lang="en-US" i="0" u="none" dirty="0"/>
              <a:t>a </a:t>
            </a:r>
            <a:r>
              <a:rPr lang="en-US" i="0" u="none" baseline="0" dirty="0"/>
              <a:t>young </a:t>
            </a:r>
            <a:r>
              <a:rPr lang="en-US" baseline="0" dirty="0"/>
              <a:t>child. </a:t>
            </a:r>
            <a:endParaRPr lang="en-US"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22</a:t>
            </a:fld>
            <a:endParaRPr lang="en-US"/>
          </a:p>
        </p:txBody>
      </p:sp>
    </p:spTree>
    <p:extLst>
      <p:ext uri="{BB962C8B-B14F-4D97-AF65-F5344CB8AC3E}">
        <p14:creationId xmlns:p14="http://schemas.microsoft.com/office/powerpoint/2010/main" val="3512118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23:  The Assistive Technology Continuum – High Technology</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baseline="0" dirty="0"/>
              <a:t>High tech AT consists of devices that have complex electronic components and moving parts. </a:t>
            </a:r>
            <a:r>
              <a:rPr lang="en-US" baseline="0" dirty="0" smtClean="0"/>
              <a:t>They </a:t>
            </a:r>
            <a:r>
              <a:rPr lang="en-US" baseline="0" dirty="0"/>
              <a:t>include things like computers and high tech communication devices with a feature called dynamic display.</a:t>
            </a:r>
          </a:p>
          <a:p>
            <a:endParaRPr lang="en-US" baseline="0" dirty="0"/>
          </a:p>
          <a:p>
            <a:r>
              <a:rPr lang="en-US" b="1" baseline="0" dirty="0"/>
              <a:t>Related Activity or Questions:</a:t>
            </a:r>
          </a:p>
          <a:p>
            <a:r>
              <a:rPr lang="en-US" baseline="0" dirty="0"/>
              <a:t>Ask the small groups to identify their high technology item(s). Have them report to the group about what the item is (or what they guess it is) and how it might be hel</a:t>
            </a:r>
            <a:r>
              <a:rPr lang="en-US" i="0" u="none" baseline="0" dirty="0"/>
              <a:t>pful to </a:t>
            </a:r>
            <a:r>
              <a:rPr lang="en-US" i="0" u="none" dirty="0"/>
              <a:t>a </a:t>
            </a:r>
            <a:r>
              <a:rPr lang="en-US" i="0" u="none" baseline="0" dirty="0"/>
              <a:t>young </a:t>
            </a:r>
            <a:r>
              <a:rPr lang="en-US" baseline="0" dirty="0"/>
              <a:t>child.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23</a:t>
            </a:fld>
            <a:endParaRPr lang="en-US"/>
          </a:p>
        </p:txBody>
      </p:sp>
    </p:spTree>
    <p:extLst>
      <p:ext uri="{BB962C8B-B14F-4D97-AF65-F5344CB8AC3E}">
        <p14:creationId xmlns:p14="http://schemas.microsoft.com/office/powerpoint/2010/main" val="3512118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Slide 24:  Categories of Assistive Technology </a:t>
            </a:r>
          </a:p>
          <a:p>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dirty="0"/>
              <a:t>Presenter Notes:</a:t>
            </a:r>
          </a:p>
          <a:p>
            <a:r>
              <a:rPr lang="en-US" sz="1000" i="0" u="none" dirty="0"/>
              <a:t>We also put AT into broad categories to make it easier to talk about. The next two slides list all of the categories</a:t>
            </a:r>
            <a:r>
              <a:rPr lang="en-US" sz="1000" i="0" u="none" baseline="0" dirty="0"/>
              <a:t> traditionally used to talk about assistive technology. In the upcoming </a:t>
            </a:r>
            <a:r>
              <a:rPr lang="en-US" sz="1000" i="0" u="none" baseline="0" dirty="0" smtClean="0"/>
              <a:t>slides</a:t>
            </a:r>
            <a:r>
              <a:rPr lang="en-US" sz="1000" i="0" u="none" dirty="0" smtClean="0"/>
              <a:t>,</a:t>
            </a:r>
            <a:r>
              <a:rPr lang="en-US" sz="1000" i="0" u="none" baseline="0" dirty="0" smtClean="0"/>
              <a:t> </a:t>
            </a:r>
            <a:r>
              <a:rPr lang="en-US" sz="1000" i="0" u="none" baseline="0" dirty="0"/>
              <a:t>each category will be defined and examples of items that fall into each category provided. There is some crossover between categories, but you will </a:t>
            </a:r>
            <a:r>
              <a:rPr lang="en-US" sz="1000" i="0" u="none" dirty="0" smtClean="0"/>
              <a:t>find</a:t>
            </a:r>
            <a:r>
              <a:rPr lang="en-US" sz="1000" i="0" u="none" baseline="0" dirty="0" smtClean="0"/>
              <a:t> </a:t>
            </a:r>
            <a:r>
              <a:rPr lang="en-US" sz="1000" i="0" u="none" baseline="0" dirty="0"/>
              <a:t>that most AT devices fit well within these areas. </a:t>
            </a:r>
            <a:endParaRPr lang="en-US" sz="1000" i="0" u="none" baseline="0" dirty="0" smtClean="0"/>
          </a:p>
          <a:p>
            <a:endParaRPr lang="en-US" sz="1000" i="0" u="none" baseline="0" dirty="0"/>
          </a:p>
          <a:p>
            <a:pPr marL="228600" indent="-228600">
              <a:buAutoNum type="arabicPeriod"/>
            </a:pPr>
            <a:r>
              <a:rPr lang="en-US" sz="1000" i="0" u="none" baseline="0" dirty="0"/>
              <a:t>Aids to daily living provide support in daily routines and activities such as eating, bathing, sleeping, etc. Pictured here is a spoon designed with a handle that makes it easier to grip.</a:t>
            </a:r>
          </a:p>
          <a:p>
            <a:pPr marL="228600" indent="-228600">
              <a:buAutoNum type="arabicPeriod"/>
            </a:pPr>
            <a:r>
              <a:rPr lang="en-US" sz="1000" i="0" u="none" baseline="0" dirty="0"/>
              <a:t>Mobility and positioning is a category that is designed to help people with physical disabilities get around and be in the proper position to participate in daily routines and activities. Pictured here is a power mobility device.</a:t>
            </a:r>
          </a:p>
          <a:p>
            <a:pPr marL="228600" indent="-228600">
              <a:buAutoNum type="arabicPeriod" startAt="3"/>
            </a:pPr>
            <a:r>
              <a:rPr lang="en-US" sz="1000" i="0" u="none" baseline="0" dirty="0"/>
              <a:t>The category of vision and hearing addresses tools that help people with the range of vision and hearing disabilities</a:t>
            </a:r>
            <a:r>
              <a:rPr lang="en-US" sz="1000" i="0" u="none" dirty="0" smtClean="0"/>
              <a:t>, </a:t>
            </a:r>
            <a:r>
              <a:rPr lang="en-US" sz="1000" i="0" u="none" baseline="0" dirty="0" smtClean="0"/>
              <a:t>including </a:t>
            </a:r>
            <a:r>
              <a:rPr lang="en-US" sz="1000" i="0" u="none" baseline="0" dirty="0"/>
              <a:t>blindness and deafness.  Pictured here is an example of </a:t>
            </a:r>
            <a:r>
              <a:rPr lang="en-US" sz="1000" i="0" u="none" dirty="0" smtClean="0"/>
              <a:t>braille</a:t>
            </a:r>
            <a:r>
              <a:rPr lang="en-US" sz="1000" i="0" u="none" baseline="0" dirty="0"/>
              <a:t> </a:t>
            </a:r>
            <a:r>
              <a:rPr lang="en-US" sz="1000" i="0" u="none" baseline="0" dirty="0" smtClean="0"/>
              <a:t>labeling</a:t>
            </a:r>
            <a:r>
              <a:rPr lang="en-US" sz="1000" i="0" u="none" baseline="0" dirty="0"/>
              <a:t>.</a:t>
            </a:r>
          </a:p>
          <a:p>
            <a:pPr marL="228600" indent="-228600">
              <a:buAutoNum type="arabicPeriod" startAt="3"/>
            </a:pPr>
            <a:r>
              <a:rPr lang="en-US" sz="1000" i="0" u="none" baseline="0" dirty="0"/>
              <a:t>The category of computer access consists of tools that help someone overcome the barrier that having a disability presents and provides access to a computer or tablet device. Pictured here is a joystick mouse which allows the user to access the pointer on the computer</a:t>
            </a:r>
            <a:r>
              <a:rPr lang="en-US" sz="1000" i="0" u="none" dirty="0"/>
              <a:t>, </a:t>
            </a:r>
            <a:r>
              <a:rPr lang="en-US" sz="1000" i="0" u="none" baseline="0" dirty="0" smtClean="0"/>
              <a:t>move </a:t>
            </a:r>
            <a:r>
              <a:rPr lang="en-US" sz="1000" i="0" u="none" baseline="0" dirty="0"/>
              <a:t>it across the screen, and make selections </a:t>
            </a:r>
            <a:r>
              <a:rPr lang="en-US" sz="1000" i="0" u="none" baseline="0" dirty="0" smtClean="0"/>
              <a:t>as </a:t>
            </a:r>
            <a:r>
              <a:rPr lang="en-US" sz="1000" i="0" u="none" baseline="0" dirty="0"/>
              <a:t>someone else might use a traditional computer mouse.</a:t>
            </a:r>
          </a:p>
          <a:p>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The above</a:t>
            </a:r>
            <a:r>
              <a:rPr lang="en-US" sz="1000" b="1" baseline="0" dirty="0"/>
              <a:t> descriptions talk about the pictures layered and embedded within the PowerPoint that will be shown during the electronic presentation of this slide.  </a:t>
            </a:r>
            <a:endParaRPr lang="en-US" sz="1000" b="1"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24</a:t>
            </a:fld>
            <a:endParaRPr lang="en-US"/>
          </a:p>
        </p:txBody>
      </p:sp>
    </p:spTree>
    <p:extLst>
      <p:ext uri="{BB962C8B-B14F-4D97-AF65-F5344CB8AC3E}">
        <p14:creationId xmlns:p14="http://schemas.microsoft.com/office/powerpoint/2010/main" val="2891232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Slide 25:  Categories of Assistive Technology (cont.)</a:t>
            </a:r>
          </a:p>
          <a:p>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Presenter Notes</a:t>
            </a:r>
            <a:r>
              <a:rPr lang="en-US" sz="1000"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i="0" u="none" dirty="0"/>
          </a:p>
          <a:p>
            <a:pPr marL="228600" indent="-228600">
              <a:buAutoNum type="arabicPeriod" startAt="5"/>
            </a:pPr>
            <a:r>
              <a:rPr lang="en-US" sz="1000" i="0" u="none" dirty="0"/>
              <a:t>Assistive technology for education helps children with</a:t>
            </a:r>
            <a:r>
              <a:rPr lang="en-US" sz="1000" i="0" u="none" baseline="0" dirty="0"/>
              <a:t> educational goals such as reading and writing. Pictured here is the Bookworm a device by AbleNet designed to help give a child independent access to reading, shared reading, etc. Individual pages of the book can be recorded and then accessed by the child with the push of a button or switch.</a:t>
            </a:r>
          </a:p>
          <a:p>
            <a:pPr marL="228600" indent="-228600">
              <a:buAutoNum type="arabicPeriod" startAt="5"/>
            </a:pPr>
            <a:r>
              <a:rPr lang="en-US" sz="1000" i="0" u="none" baseline="0" dirty="0"/>
              <a:t>Assistive technology for communication helps children find and use their “voice.</a:t>
            </a:r>
            <a:r>
              <a:rPr lang="en-US" sz="1000" i="0" u="none" dirty="0"/>
              <a:t>” </a:t>
            </a:r>
            <a:r>
              <a:rPr lang="en-US" sz="1000" i="0" u="none" baseline="0" dirty="0"/>
              <a:t>It is appropriate for children with little or no speech or unintelligible speech.  Pictured here is an eye gaze system where letters are used to form words. </a:t>
            </a:r>
          </a:p>
          <a:p>
            <a:pPr marL="228600" indent="-228600">
              <a:buAutoNum type="arabicPeriod" startAt="5"/>
            </a:pPr>
            <a:r>
              <a:rPr lang="en-US" sz="1000" i="0" u="none" baseline="0" dirty="0"/>
              <a:t>Recreation is an important part of life so we have assistive technology that helps us access recreation activities. This includes games, toys, sports, etc. Pictured here are small manipulatives tethered to a piece of felt.</a:t>
            </a:r>
          </a:p>
          <a:p>
            <a:pPr marL="228600" indent="-228600">
              <a:buAutoNum type="arabicPeriod" startAt="5"/>
            </a:pPr>
            <a:r>
              <a:rPr lang="en-US" sz="1000" i="0" u="none" baseline="0" dirty="0"/>
              <a:t>Assistive technology for sensory aids provides children either with needed sensory input or </a:t>
            </a:r>
            <a:r>
              <a:rPr lang="en-US" sz="1000" i="0" u="none" baseline="0" dirty="0" smtClean="0"/>
              <a:t>a </a:t>
            </a:r>
            <a:r>
              <a:rPr lang="en-US" sz="1000" i="0" u="none" baseline="0" dirty="0"/>
              <a:t>calming </a:t>
            </a:r>
            <a:r>
              <a:rPr lang="en-US" sz="1000" i="0" u="none" baseline="0" dirty="0" smtClean="0"/>
              <a:t>effect when there </a:t>
            </a:r>
            <a:r>
              <a:rPr lang="en-US" sz="1000" i="0" u="none" baseline="0" dirty="0"/>
              <a:t>has been too much sensory input. Pictured here is a disco sit. The bumps on this round disc provide sensory input to a child who is sitting in a chair or on the floor which may help them focus and pay attention during a routine or activity.</a:t>
            </a:r>
          </a:p>
          <a:p>
            <a:pPr marL="228600" indent="-228600">
              <a:buAutoNum type="arabicPeriod" startAt="5"/>
            </a:pPr>
            <a:r>
              <a:rPr lang="en-US" sz="1000" i="0" u="none" baseline="0" dirty="0"/>
              <a:t>Environmental controls help give children access to a wide variety of home and school tools such as a blender, radio, TV, etc. Pictured here is the Power Link which allows </a:t>
            </a:r>
            <a:r>
              <a:rPr lang="en-US" sz="1000" i="0" u="none" dirty="0"/>
              <a:t>the </a:t>
            </a:r>
            <a:r>
              <a:rPr lang="en-US" sz="1000" i="0" u="none" baseline="0" dirty="0"/>
              <a:t>user </a:t>
            </a:r>
            <a:r>
              <a:rPr lang="en-US" sz="1000" i="0" u="none" baseline="0" dirty="0" smtClean="0"/>
              <a:t>to control things </a:t>
            </a:r>
            <a:r>
              <a:rPr lang="en-US" sz="1000" i="0" u="none" baseline="0" dirty="0"/>
              <a:t>that plug in.</a:t>
            </a:r>
          </a:p>
          <a:p>
            <a:pPr marL="228600" indent="-228600">
              <a:buAutoNum type="arabicPeriod" startAt="5"/>
            </a:pPr>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The above</a:t>
            </a:r>
            <a:r>
              <a:rPr lang="en-US" sz="1000" b="1" baseline="0" dirty="0"/>
              <a:t> descriptions talk about the pictures layered and embedded within the PowerPoint that will be shown during the electronic presentation of this slide.  </a:t>
            </a:r>
            <a:endParaRPr lang="en-US" sz="1000" b="1"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25</a:t>
            </a:fld>
            <a:endParaRPr lang="en-US"/>
          </a:p>
        </p:txBody>
      </p:sp>
    </p:spTree>
    <p:extLst>
      <p:ext uri="{BB962C8B-B14F-4D97-AF65-F5344CB8AC3E}">
        <p14:creationId xmlns:p14="http://schemas.microsoft.com/office/powerpoint/2010/main" val="2891232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26:  Aids for Daily Living</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i="0" u="none" dirty="0"/>
              <a:t>First we will talk about </a:t>
            </a:r>
            <a:r>
              <a:rPr lang="en-US" i="0" u="none" baseline="0" dirty="0"/>
              <a:t>assistive technology for daily living. This category includes items that assist in self-care and daily living. Items such as dressing aids, adapted feeding tools, and AT for personal hygiene fall into this area. </a:t>
            </a:r>
          </a:p>
          <a:p>
            <a:endParaRPr lang="en-US" i="0" u="none" baseline="0" dirty="0"/>
          </a:p>
          <a:p>
            <a:pPr marL="228600" indent="-228600">
              <a:buAutoNum type="arabicPeriod"/>
            </a:pPr>
            <a:r>
              <a:rPr lang="en-US" i="0" u="none" baseline="0" dirty="0"/>
              <a:t>Pictured here is a utensil cuff designed to be used by a child with limited functionality of the hands to improve their ability to grasp and use forks and spoons.  It can be used with handles of many sizes and shapes.     </a:t>
            </a:r>
          </a:p>
          <a:p>
            <a:pPr marL="228600" indent="-228600">
              <a:buAutoNum type="arabicPeriod"/>
            </a:pPr>
            <a:r>
              <a:rPr lang="en-US" i="0" u="none" baseline="0" dirty="0"/>
              <a:t>Next we have a nosey cup which is a standard type cup with a cut out for the nose to allow drinking without bending the neck or tilting the head. Some nosey cups also come with handles.  </a:t>
            </a:r>
          </a:p>
          <a:p>
            <a:pPr marL="228600" indent="-228600">
              <a:buAutoNum type="arabicPeriod"/>
            </a:pPr>
            <a:r>
              <a:rPr lang="en-US" i="0" u="none" baseline="0" dirty="0" smtClean="0"/>
              <a:t>For </a:t>
            </a:r>
            <a:r>
              <a:rPr lang="en-US" i="0" u="none" baseline="0" dirty="0"/>
              <a:t>our last example we have elastic shoelaces. The elastic shoelaces allow a child to put on their shoe and get a snug fit without </a:t>
            </a:r>
            <a:r>
              <a:rPr lang="en-US" i="0" u="none" dirty="0"/>
              <a:t>having </a:t>
            </a:r>
            <a:r>
              <a:rPr lang="en-US" i="0" u="none" baseline="0" dirty="0" smtClean="0"/>
              <a:t>to </a:t>
            </a:r>
            <a:r>
              <a:rPr lang="en-US" i="0" u="none" baseline="0" dirty="0"/>
              <a:t>be able to tie their shoes.</a:t>
            </a:r>
            <a:endParaRPr lang="en-US" i="0" u="none" dirty="0"/>
          </a:p>
          <a:p>
            <a:endParaRPr lang="en-US" baseline="0" dirty="0"/>
          </a:p>
          <a:p>
            <a:r>
              <a:rPr lang="en-US" b="1" dirty="0"/>
              <a:t>The above</a:t>
            </a:r>
            <a:r>
              <a:rPr lang="en-US" b="1" baseline="0" dirty="0"/>
              <a:t> descriptions talk about the pictures that will be shown during the electronic presentation of this slide.</a:t>
            </a:r>
            <a:endParaRPr lang="en-US" b="1" dirty="0"/>
          </a:p>
        </p:txBody>
      </p:sp>
      <p:sp>
        <p:nvSpPr>
          <p:cNvPr id="4" name="Slide Number Placeholder 3"/>
          <p:cNvSpPr>
            <a:spLocks noGrp="1"/>
          </p:cNvSpPr>
          <p:nvPr>
            <p:ph type="sldNum" sz="quarter" idx="10"/>
          </p:nvPr>
        </p:nvSpPr>
        <p:spPr/>
        <p:txBody>
          <a:bodyPr/>
          <a:lstStyle/>
          <a:p>
            <a:fld id="{7B086BE1-6334-4394-8C32-54D68468D27E}" type="slidenum">
              <a:rPr lang="en-US" smtClean="0"/>
              <a:t>26</a:t>
            </a:fld>
            <a:endParaRPr lang="en-US"/>
          </a:p>
        </p:txBody>
      </p:sp>
    </p:spTree>
    <p:extLst>
      <p:ext uri="{BB962C8B-B14F-4D97-AF65-F5344CB8AC3E}">
        <p14:creationId xmlns:p14="http://schemas.microsoft.com/office/powerpoint/2010/main" val="2550891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27:  Mobility and Positioning</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dirty="0"/>
              <a:t>Mobility and positioning is a category that people are most familiar with</a:t>
            </a:r>
            <a:r>
              <a:rPr lang="en-US" baseline="0" dirty="0"/>
              <a:t> today.</a:t>
            </a:r>
            <a:r>
              <a:rPr lang="en-US" dirty="0"/>
              <a:t> This</a:t>
            </a:r>
            <a:r>
              <a:rPr lang="en-US" baseline="0" dirty="0"/>
              <a:t> category includes devices that vary a great deal in complexity. There are very low tech items like a bean bag chair and devices as complex as a power wheelchair.  </a:t>
            </a:r>
          </a:p>
          <a:p>
            <a:endParaRPr lang="en-US" i="0" u="none" baseline="0" dirty="0"/>
          </a:p>
          <a:p>
            <a:pPr marL="228600" indent="-228600">
              <a:buAutoNum type="arabicPeriod"/>
            </a:pPr>
            <a:r>
              <a:rPr lang="en-US" i="0" u="none" baseline="0" dirty="0"/>
              <a:t>Wheelchairs come in many sizes and with a variety of technology capabilities. Wheelchairs are designed to improve mobility.  </a:t>
            </a:r>
            <a:endParaRPr lang="en-US" i="0" u="none" dirty="0"/>
          </a:p>
          <a:p>
            <a:pPr marL="228600" indent="-228600">
              <a:buAutoNum type="arabicPeriod"/>
            </a:pPr>
            <a:r>
              <a:rPr lang="en-US" i="0" u="none" baseline="0" dirty="0"/>
              <a:t>Gait </a:t>
            </a:r>
            <a:r>
              <a:rPr lang="en-US" i="0" u="none" dirty="0"/>
              <a:t>trainers </a:t>
            </a:r>
            <a:r>
              <a:rPr lang="en-US" i="0" u="none" baseline="0" dirty="0" smtClean="0"/>
              <a:t>are </a:t>
            </a:r>
            <a:r>
              <a:rPr lang="en-US" i="0" u="none" baseline="0" dirty="0"/>
              <a:t>designed for use by people of all ages who have a physical disability. It is a wheeled device that helps a person who is unable to walk independently to learn or relearn to walk safely and efficiently as part of gait training.  </a:t>
            </a:r>
            <a:endParaRPr lang="en-US" i="0" u="none" dirty="0"/>
          </a:p>
          <a:p>
            <a:pPr marL="228600" indent="-228600">
              <a:buAutoNum type="arabicPeriod" startAt="3"/>
            </a:pPr>
            <a:r>
              <a:rPr lang="en-US" i="0" u="none" baseline="0" dirty="0"/>
              <a:t>A walker is also designed to help with independent mobility and provide support.  </a:t>
            </a:r>
          </a:p>
          <a:p>
            <a:pPr marL="228600" indent="-228600">
              <a:buAutoNum type="arabicPeriod" startAt="3"/>
            </a:pPr>
            <a:r>
              <a:rPr lang="en-US" i="0" u="none" baseline="0" dirty="0"/>
              <a:t>Positioning forms are designed to help provide support for babies and toddlers </a:t>
            </a:r>
            <a:r>
              <a:rPr lang="en-US" i="0" u="none" dirty="0"/>
              <a:t>who </a:t>
            </a:r>
            <a:r>
              <a:rPr lang="en-US" i="0" u="none" baseline="0" dirty="0" smtClean="0"/>
              <a:t>have </a:t>
            </a:r>
            <a:r>
              <a:rPr lang="en-US" i="0" u="none" baseline="0" dirty="0"/>
              <a:t>low tone or difficulty maintaining a position.  </a:t>
            </a:r>
          </a:p>
          <a:p>
            <a:pPr marL="228600" indent="-228600">
              <a:buAutoNum type="arabicPeriod" startAt="3"/>
            </a:pPr>
            <a:r>
              <a:rPr lang="en-US" i="0" u="none" baseline="0" dirty="0"/>
              <a:t>Standers provide partial weight bearing support to help </a:t>
            </a:r>
            <a:r>
              <a:rPr lang="en-US" sz="1200" i="0" u="none" kern="1200" dirty="0">
                <a:solidFill>
                  <a:schemeClr val="tx1"/>
                </a:solidFill>
                <a:latin typeface="+mn-lt"/>
                <a:ea typeface="+mn-ea"/>
                <a:cs typeface="+mn-cs"/>
              </a:rPr>
              <a:t>strengthen critical motor skills so a child can progress toward independent standing. </a:t>
            </a:r>
            <a:r>
              <a:rPr lang="en-US" sz="1200" i="0" u="none" kern="1200" dirty="0" smtClean="0">
                <a:solidFill>
                  <a:schemeClr val="tx1"/>
                </a:solidFill>
                <a:latin typeface="+mn-lt"/>
                <a:ea typeface="+mn-ea"/>
                <a:cs typeface="+mn-cs"/>
              </a:rPr>
              <a:t>They </a:t>
            </a:r>
            <a:r>
              <a:rPr lang="en-US" sz="1200" i="0" u="none" kern="1200" dirty="0">
                <a:solidFill>
                  <a:schemeClr val="tx1"/>
                </a:solidFill>
                <a:latin typeface="+mn-lt"/>
                <a:ea typeface="+mn-ea"/>
                <a:cs typeface="+mn-cs"/>
              </a:rPr>
              <a:t>also provide alternate body positions for children with physical disabilities.</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above</a:t>
            </a:r>
            <a:r>
              <a:rPr lang="en-US" b="1" baseline="0" dirty="0"/>
              <a:t> descriptions talk about the pictures layered and embedded within the PowerPoint that will be shown during the electronic presentation of this slide.  </a:t>
            </a:r>
            <a:endParaRPr lang="en-US" b="1"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27</a:t>
            </a:fld>
            <a:endParaRPr lang="en-US"/>
          </a:p>
        </p:txBody>
      </p:sp>
    </p:spTree>
    <p:extLst>
      <p:ext uri="{BB962C8B-B14F-4D97-AF65-F5344CB8AC3E}">
        <p14:creationId xmlns:p14="http://schemas.microsoft.com/office/powerpoint/2010/main" val="2163100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28:  Go Baby Go</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dirty="0"/>
              <a:t>For very</a:t>
            </a:r>
            <a:r>
              <a:rPr lang="en-US" baseline="0" dirty="0"/>
              <a:t> young children there </a:t>
            </a:r>
            <a:r>
              <a:rPr lang="en-US" baseline="0" dirty="0" smtClean="0"/>
              <a:t>are</a:t>
            </a:r>
            <a:r>
              <a:rPr lang="en-US" dirty="0" smtClean="0"/>
              <a:t> </a:t>
            </a:r>
            <a:r>
              <a:rPr lang="en-US" baseline="0" dirty="0"/>
              <a:t>few choices when it comes to mobility devices.  Cole Galloway from the University of Delaware and a team of people are trying to change this b</a:t>
            </a:r>
            <a:r>
              <a:rPr lang="en-US" i="0" u="none" baseline="0" dirty="0"/>
              <a:t>y adapting </a:t>
            </a:r>
            <a:r>
              <a:rPr lang="en-US" i="0" u="none" dirty="0"/>
              <a:t>readily </a:t>
            </a:r>
            <a:r>
              <a:rPr lang="en-US" i="0" u="none" baseline="0" dirty="0"/>
              <a:t>available motorized cars designed for young children and modifying </a:t>
            </a:r>
            <a:r>
              <a:rPr lang="en-US" i="0" u="none" dirty="0"/>
              <a:t>them </a:t>
            </a:r>
            <a:r>
              <a:rPr lang="en-US" i="0" u="none" baseline="0" dirty="0"/>
              <a:t>for children </a:t>
            </a:r>
            <a:r>
              <a:rPr lang="en-US" baseline="0" dirty="0"/>
              <a:t>with disabilities. </a:t>
            </a:r>
            <a:r>
              <a:rPr lang="en-US" baseline="0" dirty="0" smtClean="0"/>
              <a:t>Let’s </a:t>
            </a:r>
            <a:r>
              <a:rPr lang="en-US" baseline="0" dirty="0"/>
              <a:t>look at this video about the possibilities of powered mobility for young children. </a:t>
            </a:r>
          </a:p>
          <a:p>
            <a:endParaRPr lang="en-US" baseline="0" dirty="0"/>
          </a:p>
          <a:p>
            <a:r>
              <a:rPr lang="en-US" sz="1200" kern="1200" dirty="0">
                <a:solidFill>
                  <a:schemeClr val="tx1"/>
                </a:solidFill>
                <a:latin typeface="+mn-lt"/>
                <a:ea typeface="+mn-ea"/>
                <a:cs typeface="+mn-cs"/>
              </a:rPr>
              <a:t>Link to YouTube Video:  How One Man's Trip to Toys 'R' Us Brought Mobility to Hundreds of </a:t>
            </a:r>
            <a:r>
              <a:rPr lang="en-US" sz="1200" kern="1200" dirty="0" smtClean="0">
                <a:solidFill>
                  <a:schemeClr val="tx1"/>
                </a:solidFill>
                <a:latin typeface="+mn-lt"/>
                <a:ea typeface="+mn-ea"/>
                <a:cs typeface="+mn-cs"/>
              </a:rPr>
              <a:t>Kids</a:t>
            </a:r>
            <a:r>
              <a:rPr lang="en-US" sz="1200" kern="1200" baseline="0" dirty="0" smtClean="0">
                <a:solidFill>
                  <a:schemeClr val="tx1"/>
                </a:solidFill>
                <a:latin typeface="+mn-lt"/>
                <a:ea typeface="+mn-ea"/>
                <a:cs typeface="+mn-cs"/>
              </a:rPr>
              <a:t> With Disabilities -</a:t>
            </a:r>
            <a:r>
              <a:rPr lang="en-US" baseline="0" dirty="0" smtClean="0"/>
              <a:t> </a:t>
            </a:r>
            <a:r>
              <a:rPr lang="en-US" baseline="0" dirty="0"/>
              <a:t>https://www.youtube.com/watch?v=U-NE7B0RTdA (4:48).</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B086BE1-6334-4394-8C32-54D68468D27E}" type="slidenum">
              <a:rPr lang="en-US" smtClean="0"/>
              <a:t>28</a:t>
            </a:fld>
            <a:endParaRPr lang="en-US"/>
          </a:p>
        </p:txBody>
      </p:sp>
    </p:spTree>
    <p:extLst>
      <p:ext uri="{BB962C8B-B14F-4D97-AF65-F5344CB8AC3E}">
        <p14:creationId xmlns:p14="http://schemas.microsoft.com/office/powerpoint/2010/main" val="894123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Slide 29:  Vision and Hearing</a:t>
            </a:r>
          </a:p>
          <a:p>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Presenter Notes:</a:t>
            </a:r>
          </a:p>
          <a:p>
            <a:r>
              <a:rPr lang="en-US" sz="1000" dirty="0"/>
              <a:t>Assistive</a:t>
            </a:r>
            <a:r>
              <a:rPr lang="en-US" sz="1000" baseline="0" dirty="0"/>
              <a:t> technology for vision and hearing</a:t>
            </a:r>
            <a:r>
              <a:rPr lang="en-US" sz="1000" dirty="0"/>
              <a:t> is also </a:t>
            </a:r>
            <a:r>
              <a:rPr lang="en-US" sz="1000" baseline="0" dirty="0"/>
              <a:t>a category that people are familiar with today. However, it is a much bigger category than many realize. Audio books use technology to provide live or electronic narration of a book and are in this category, as well as large print text and vibrating phone alerts.  </a:t>
            </a:r>
          </a:p>
          <a:p>
            <a:endParaRPr lang="en-US" sz="1000" i="0" u="none" baseline="0" dirty="0"/>
          </a:p>
          <a:p>
            <a:pPr marL="228600" indent="-228600">
              <a:buFont typeface="+mj-lt"/>
              <a:buAutoNum type="arabicPeriod"/>
            </a:pPr>
            <a:r>
              <a:rPr lang="en-US" sz="1000" i="0" u="none" baseline="0" dirty="0"/>
              <a:t>A light box is designed </a:t>
            </a:r>
            <a:r>
              <a:rPr lang="en-US" sz="1000" i="0" u="none" kern="1200" dirty="0">
                <a:solidFill>
                  <a:schemeClr val="tx1"/>
                </a:solidFill>
                <a:latin typeface="+mn-lt"/>
                <a:ea typeface="+mn-ea"/>
                <a:cs typeface="+mn-cs"/>
              </a:rPr>
              <a:t>to help teach basic visual skills as well as more complex visual-motor and visual-perceptual skills. The high contrast background created by the </a:t>
            </a:r>
            <a:r>
              <a:rPr lang="en-US" sz="1000" i="0" u="none" dirty="0"/>
              <a:t>light box’s </a:t>
            </a:r>
            <a:r>
              <a:rPr lang="en-US" sz="1000" i="0" u="none" kern="1200" dirty="0" smtClean="0">
                <a:solidFill>
                  <a:schemeClr val="tx1"/>
                </a:solidFill>
                <a:latin typeface="+mn-lt"/>
                <a:ea typeface="+mn-ea"/>
                <a:cs typeface="+mn-cs"/>
              </a:rPr>
              <a:t>illuminated </a:t>
            </a:r>
            <a:r>
              <a:rPr lang="en-US" sz="1000" i="0" u="none" kern="1200" dirty="0">
                <a:solidFill>
                  <a:schemeClr val="tx1"/>
                </a:solidFill>
                <a:latin typeface="+mn-lt"/>
                <a:ea typeface="+mn-ea"/>
                <a:cs typeface="+mn-cs"/>
              </a:rPr>
              <a:t>surface makes a variety of visual tasks easier to perform. The goal is that using brightly colored items will motivate students to use their vision. There</a:t>
            </a:r>
            <a:r>
              <a:rPr lang="en-US" sz="1000" i="0" u="none" kern="1200" baseline="0" dirty="0">
                <a:solidFill>
                  <a:schemeClr val="tx1"/>
                </a:solidFill>
                <a:latin typeface="+mn-lt"/>
                <a:ea typeface="+mn-ea"/>
                <a:cs typeface="+mn-cs"/>
              </a:rPr>
              <a:t> are many devices that help magnify what someone is looking at.  </a:t>
            </a:r>
            <a:endParaRPr lang="en-US" sz="1000" i="0" u="none" dirty="0"/>
          </a:p>
          <a:p>
            <a:pPr marL="228600" indent="-228600">
              <a:buFont typeface="+mj-lt"/>
              <a:buAutoNum type="arabicPeriod"/>
            </a:pPr>
            <a:r>
              <a:rPr lang="en-US" sz="1000" i="0" u="none" kern="1200" baseline="0" dirty="0">
                <a:solidFill>
                  <a:schemeClr val="tx1"/>
                </a:solidFill>
                <a:latin typeface="+mn-lt"/>
                <a:ea typeface="+mn-ea"/>
                <a:cs typeface="+mn-cs"/>
              </a:rPr>
              <a:t>Pictured here is a magnifying bar designed to help magnify words and lines in printed material such as in a book or worksheet.  </a:t>
            </a:r>
            <a:endParaRPr lang="en-US" sz="1000" i="0" u="none" dirty="0"/>
          </a:p>
          <a:p>
            <a:pPr marL="228600" indent="-228600">
              <a:buFont typeface="+mj-lt"/>
              <a:buAutoNum type="arabicPeriod"/>
            </a:pPr>
            <a:r>
              <a:rPr lang="en-US" sz="1000" i="0" u="none" kern="1200" baseline="0" dirty="0">
                <a:solidFill>
                  <a:schemeClr val="tx1"/>
                </a:solidFill>
                <a:latin typeface="+mn-lt"/>
                <a:ea typeface="+mn-ea"/>
                <a:cs typeface="+mn-cs"/>
              </a:rPr>
              <a:t>Screen readers (not </a:t>
            </a:r>
            <a:r>
              <a:rPr lang="en-US" sz="1000" i="0" u="none" kern="1200" baseline="0" dirty="0" smtClean="0">
                <a:solidFill>
                  <a:schemeClr val="tx1"/>
                </a:solidFill>
                <a:latin typeface="+mn-lt"/>
                <a:ea typeface="+mn-ea"/>
                <a:cs typeface="+mn-cs"/>
              </a:rPr>
              <a:t>pictured) </a:t>
            </a:r>
            <a:r>
              <a:rPr lang="en-US" sz="1000" i="0" u="none" kern="1200" baseline="0" dirty="0">
                <a:solidFill>
                  <a:schemeClr val="tx1"/>
                </a:solidFill>
                <a:latin typeface="+mn-lt"/>
                <a:ea typeface="+mn-ea"/>
                <a:cs typeface="+mn-cs"/>
              </a:rPr>
              <a:t>are computer software that </a:t>
            </a:r>
            <a:r>
              <a:rPr lang="en-US" sz="1000" i="0" u="none" dirty="0" smtClean="0"/>
              <a:t>use </a:t>
            </a:r>
            <a:r>
              <a:rPr lang="en-US" sz="1000" i="0" u="none" kern="1200" baseline="0" dirty="0">
                <a:solidFill>
                  <a:schemeClr val="tx1"/>
                </a:solidFill>
                <a:latin typeface="+mn-lt"/>
                <a:ea typeface="+mn-ea"/>
                <a:cs typeface="+mn-cs"/>
              </a:rPr>
              <a:t>a computer voice to read a variety of text or help someone with a visual impairment navigate the computer screen.  </a:t>
            </a:r>
            <a:endParaRPr lang="en-US" sz="1000" i="0" u="none" dirty="0"/>
          </a:p>
          <a:p>
            <a:pPr marL="228600" indent="-228600">
              <a:buFont typeface="+mj-lt"/>
              <a:buAutoNum type="arabicPeriod"/>
            </a:pPr>
            <a:r>
              <a:rPr lang="en-US" sz="1000" i="0" u="none" kern="1200" baseline="0" dirty="0" smtClean="0">
                <a:solidFill>
                  <a:schemeClr val="tx1"/>
                </a:solidFill>
                <a:latin typeface="+mn-lt"/>
                <a:ea typeface="+mn-ea"/>
                <a:cs typeface="+mn-cs"/>
              </a:rPr>
              <a:t>The </a:t>
            </a:r>
            <a:r>
              <a:rPr lang="en-US" sz="1000" i="0" u="none" kern="1200" baseline="0" dirty="0">
                <a:solidFill>
                  <a:schemeClr val="tx1"/>
                </a:solidFill>
                <a:latin typeface="+mn-lt"/>
                <a:ea typeface="+mn-ea"/>
                <a:cs typeface="+mn-cs"/>
              </a:rPr>
              <a:t>personal sound amplifier helps someone with a hearing </a:t>
            </a:r>
            <a:r>
              <a:rPr lang="en-US" sz="1000" i="0" u="none" kern="1200" baseline="0" dirty="0" smtClean="0">
                <a:solidFill>
                  <a:schemeClr val="tx1"/>
                </a:solidFill>
                <a:latin typeface="+mn-lt"/>
                <a:ea typeface="+mn-ea"/>
                <a:cs typeface="+mn-cs"/>
              </a:rPr>
              <a:t>impairment </a:t>
            </a:r>
            <a:r>
              <a:rPr lang="en-US" sz="1000" b="0" i="0" u="none" kern="1200" baseline="0" dirty="0" smtClean="0">
                <a:solidFill>
                  <a:schemeClr val="tx1"/>
                </a:solidFill>
                <a:latin typeface="+mn-lt"/>
                <a:ea typeface="+mn-ea"/>
                <a:cs typeface="+mn-cs"/>
              </a:rPr>
              <a:t>hear</a:t>
            </a:r>
            <a:r>
              <a:rPr lang="en-US" sz="1000" i="0" u="none" kern="1200" baseline="0" dirty="0" smtClean="0">
                <a:solidFill>
                  <a:schemeClr val="tx1"/>
                </a:solidFill>
                <a:latin typeface="+mn-lt"/>
                <a:ea typeface="+mn-ea"/>
                <a:cs typeface="+mn-cs"/>
              </a:rPr>
              <a:t> important </a:t>
            </a:r>
            <a:r>
              <a:rPr lang="en-US" sz="1000" i="0" u="none" kern="1200" baseline="0" dirty="0">
                <a:solidFill>
                  <a:schemeClr val="tx1"/>
                </a:solidFill>
                <a:latin typeface="+mn-lt"/>
                <a:ea typeface="+mn-ea"/>
                <a:cs typeface="+mn-cs"/>
              </a:rPr>
              <a:t>noise such as the teacher </a:t>
            </a:r>
            <a:r>
              <a:rPr lang="en-US" sz="1000" i="0" u="none" kern="1200" baseline="0" dirty="0" smtClean="0">
                <a:solidFill>
                  <a:schemeClr val="tx1"/>
                </a:solidFill>
                <a:latin typeface="+mn-lt"/>
                <a:ea typeface="+mn-ea"/>
                <a:cs typeface="+mn-cs"/>
              </a:rPr>
              <a:t>talking while minimizing potentially </a:t>
            </a:r>
            <a:r>
              <a:rPr lang="en-US" sz="1000" i="0" u="none" kern="1200" baseline="0" dirty="0">
                <a:solidFill>
                  <a:schemeClr val="tx1"/>
                </a:solidFill>
                <a:latin typeface="+mn-lt"/>
                <a:ea typeface="+mn-ea"/>
                <a:cs typeface="+mn-cs"/>
              </a:rPr>
              <a:t>distracting background noise.  The amplification of the teacher is better than the amplification of the noise.  </a:t>
            </a:r>
            <a:endParaRPr lang="en-US" sz="1000" i="0" u="none" dirty="0"/>
          </a:p>
          <a:p>
            <a:pPr marL="228600" indent="-228600">
              <a:buFont typeface="+mj-lt"/>
              <a:buAutoNum type="arabicPeriod"/>
            </a:pPr>
            <a:r>
              <a:rPr lang="en-US" sz="1000" i="0" u="none" kern="1200" baseline="0" dirty="0" smtClean="0">
                <a:solidFill>
                  <a:schemeClr val="tx1"/>
                </a:solidFill>
                <a:latin typeface="+mn-lt"/>
                <a:ea typeface="+mn-ea"/>
                <a:cs typeface="+mn-cs"/>
              </a:rPr>
              <a:t>The </a:t>
            </a:r>
            <a:r>
              <a:rPr lang="en-US" sz="1000" i="0" u="none" kern="1200" baseline="0" dirty="0">
                <a:solidFill>
                  <a:schemeClr val="tx1"/>
                </a:solidFill>
                <a:latin typeface="+mn-lt"/>
                <a:ea typeface="+mn-ea"/>
                <a:cs typeface="+mn-cs"/>
              </a:rPr>
              <a:t>vibrating alarm clock provides an alternate alerting system to someone who cannot hear the clock’s auditory alarm.</a:t>
            </a:r>
            <a:endParaRPr lang="en-US" sz="1000" i="0" u="none" dirty="0"/>
          </a:p>
          <a:p>
            <a:endParaRPr lang="en-US" sz="100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The above</a:t>
            </a:r>
            <a:r>
              <a:rPr lang="en-US" sz="1000" b="1" baseline="0" dirty="0"/>
              <a:t> descriptions talk about the pictures layered and embedded within the PowerPoint that will be shown during the electronic presentation of this slide.  </a:t>
            </a:r>
            <a:endParaRPr lang="en-US" sz="1000" b="1"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29</a:t>
            </a:fld>
            <a:endParaRPr lang="en-US"/>
          </a:p>
        </p:txBody>
      </p:sp>
    </p:spTree>
    <p:extLst>
      <p:ext uri="{BB962C8B-B14F-4D97-AF65-F5344CB8AC3E}">
        <p14:creationId xmlns:p14="http://schemas.microsoft.com/office/powerpoint/2010/main" val="116089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  About TIKES</a:t>
            </a:r>
          </a:p>
          <a:p>
            <a:endParaRPr lang="en-US" dirty="0"/>
          </a:p>
          <a:p>
            <a:r>
              <a:rPr lang="en-US" b="1" dirty="0"/>
              <a:t>Presenter Notes:</a:t>
            </a:r>
          </a:p>
          <a:p>
            <a:r>
              <a:rPr lang="en-US" dirty="0"/>
              <a:t>TIKES</a:t>
            </a:r>
            <a:r>
              <a:rPr lang="en-US" baseline="0" dirty="0"/>
              <a:t> or Technology to Improve Kids’ Educational Success is one of three early childhood and assistive technology model demonstration grants awarded nationally. </a:t>
            </a:r>
            <a:r>
              <a:rPr lang="en-US" baseline="0" dirty="0" smtClean="0"/>
              <a:t>This </a:t>
            </a:r>
            <a:r>
              <a:rPr lang="en-US" baseline="0" dirty="0"/>
              <a:t>education grant is based on a priority to improve outcomes for children with disabilities ages birth to 5 by leveraging the use of assistive technology to bridge developmental and achievement gaps.  Research shows that assistive technology is</a:t>
            </a:r>
            <a:r>
              <a:rPr lang="en-US" i="0" u="none" baseline="0" dirty="0"/>
              <a:t> </a:t>
            </a:r>
            <a:r>
              <a:rPr lang="en-US" i="0" u="none" baseline="0" dirty="0" smtClean="0">
                <a:solidFill>
                  <a:srgbClr val="002060"/>
                </a:solidFill>
              </a:rPr>
              <a:t>underutilized</a:t>
            </a:r>
            <a:r>
              <a:rPr lang="en-US" i="0" u="none" baseline="0" dirty="0" smtClean="0"/>
              <a:t> </a:t>
            </a:r>
            <a:r>
              <a:rPr lang="en-US" baseline="0" dirty="0"/>
              <a:t>and under documented for children with disabilities ages birth to 5. </a:t>
            </a:r>
            <a:r>
              <a:rPr lang="en-US" baseline="0" dirty="0" smtClean="0"/>
              <a:t>The </a:t>
            </a:r>
            <a:r>
              <a:rPr lang="en-US" baseline="0" dirty="0"/>
              <a:t>majority of families do not learn about assistive technology from their teachers or providers but from other families.  This grant is about developing a model of training materials to equip and support educators and families by increasing their knowledge and awareness of assistive technology and </a:t>
            </a:r>
            <a:r>
              <a:rPr lang="en-US" i="0" u="none" baseline="0" dirty="0" smtClean="0"/>
              <a:t>help</a:t>
            </a:r>
            <a:r>
              <a:rPr lang="en-US" b="0" i="0" u="none" baseline="0" dirty="0" smtClean="0"/>
              <a:t>ing</a:t>
            </a:r>
            <a:r>
              <a:rPr lang="en-US" baseline="0" dirty="0" smtClean="0"/>
              <a:t> </a:t>
            </a:r>
            <a:r>
              <a:rPr lang="en-US" baseline="0" dirty="0"/>
              <a:t>them identify appropriate technology solutions for their children or students.</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3</a:t>
            </a:fld>
            <a:endParaRPr lang="en-US"/>
          </a:p>
        </p:txBody>
      </p:sp>
    </p:spTree>
    <p:extLst>
      <p:ext uri="{BB962C8B-B14F-4D97-AF65-F5344CB8AC3E}">
        <p14:creationId xmlns:p14="http://schemas.microsoft.com/office/powerpoint/2010/main" val="1504539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Slide 30:  Computer Access</a:t>
            </a:r>
          </a:p>
          <a:p>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Presenter Notes:</a:t>
            </a:r>
          </a:p>
          <a:p>
            <a:r>
              <a:rPr lang="en-US" sz="1000" dirty="0"/>
              <a:t>Computer access is a category of technology that helps children use traditional technology like a</a:t>
            </a:r>
            <a:r>
              <a:rPr lang="en-US" sz="1000" baseline="0" dirty="0"/>
              <a:t> computer. There are a wide range of access methods including a smaller size mouse, a joystick</a:t>
            </a:r>
            <a:r>
              <a:rPr lang="en-US" sz="1000" dirty="0"/>
              <a:t>,</a:t>
            </a:r>
            <a:r>
              <a:rPr lang="en-US" sz="1000" baseline="0" dirty="0"/>
              <a:t> or rollerball mouse. There are also more complicated scanning and switch systems that make computing accessible to a wide variety of users. </a:t>
            </a:r>
          </a:p>
          <a:p>
            <a:endParaRPr lang="en-US" sz="1000" baseline="0" dirty="0"/>
          </a:p>
          <a:p>
            <a:pPr marL="228600" indent="-228600">
              <a:buFont typeface="+mj-lt"/>
              <a:buAutoNum type="arabicPeriod"/>
            </a:pPr>
            <a:r>
              <a:rPr lang="en-US" sz="1000" i="0" u="none" baseline="0" dirty="0" smtClean="0"/>
              <a:t>Alternative </a:t>
            </a:r>
            <a:r>
              <a:rPr lang="en-US" sz="1000" i="0" u="none" baseline="0" dirty="0"/>
              <a:t>keyboards come in a variety of shapes, sizes</a:t>
            </a:r>
            <a:r>
              <a:rPr lang="en-US" sz="1000" i="0" u="none" dirty="0"/>
              <a:t>,</a:t>
            </a:r>
            <a:r>
              <a:rPr lang="en-US" sz="1000" i="0" u="none" baseline="0" dirty="0"/>
              <a:t> and configurations</a:t>
            </a:r>
            <a:r>
              <a:rPr lang="en-US" sz="1000" i="0" u="none" dirty="0"/>
              <a:t>, including a plug and play keyboard that plugs</a:t>
            </a:r>
            <a:r>
              <a:rPr lang="en-US" sz="1000" i="0" u="none" baseline="0" dirty="0"/>
              <a:t> in and works instantly, a programmable keyboard which gives more flexibility in creating layouts, and an onscreen </a:t>
            </a:r>
            <a:r>
              <a:rPr lang="en-US" sz="1000" i="0" u="none" baseline="0" dirty="0" smtClean="0"/>
              <a:t>keyboard pictured </a:t>
            </a:r>
            <a:r>
              <a:rPr lang="en-US" sz="1000" i="0" u="none" baseline="0" dirty="0"/>
              <a:t>here is a small colorful QWERTY layout.</a:t>
            </a:r>
            <a:endParaRPr lang="en-US" sz="1000" i="0" u="none" dirty="0"/>
          </a:p>
          <a:p>
            <a:pPr marL="228600" indent="-228600">
              <a:buFont typeface="+mj-lt"/>
              <a:buAutoNum type="arabicPeriod"/>
            </a:pPr>
            <a:r>
              <a:rPr lang="en-US" sz="1000" i="0" u="none" baseline="0" dirty="0"/>
              <a:t>Trackballs and joysticks </a:t>
            </a:r>
            <a:r>
              <a:rPr lang="en-US" sz="1000" i="0" u="none" dirty="0"/>
              <a:t>provide </a:t>
            </a:r>
            <a:r>
              <a:rPr lang="en-US" sz="1000" i="0" u="none" baseline="0" dirty="0" smtClean="0"/>
              <a:t>alternative </a:t>
            </a:r>
            <a:r>
              <a:rPr lang="en-US" sz="1000" i="0" u="none" baseline="0" dirty="0"/>
              <a:t>ways of moving the mouse </a:t>
            </a:r>
            <a:r>
              <a:rPr lang="en-US" sz="1000" i="0" u="none" baseline="0" dirty="0" smtClean="0"/>
              <a:t>and </a:t>
            </a:r>
            <a:r>
              <a:rPr lang="en-US" sz="1000" i="0" u="none" baseline="0" dirty="0"/>
              <a:t>interacting by clicking, selecting</a:t>
            </a:r>
            <a:r>
              <a:rPr lang="en-US" sz="1000" i="0" u="none" dirty="0"/>
              <a:t>,</a:t>
            </a:r>
            <a:r>
              <a:rPr lang="en-US" sz="1000" i="0" u="none" baseline="0" dirty="0"/>
              <a:t> and moving things.</a:t>
            </a:r>
            <a:endParaRPr lang="en-US" sz="1000" i="0" u="none" dirty="0"/>
          </a:p>
          <a:p>
            <a:pPr marL="228600" indent="-228600">
              <a:buFont typeface="+mj-lt"/>
              <a:buAutoNum type="arabicPeriod"/>
            </a:pPr>
            <a:r>
              <a:rPr lang="en-US" sz="1000" i="0" u="none" baseline="0" dirty="0"/>
              <a:t>The touch screen </a:t>
            </a:r>
            <a:r>
              <a:rPr lang="en-US" sz="1000" i="0" u="none" dirty="0"/>
              <a:t>allows </a:t>
            </a:r>
            <a:r>
              <a:rPr lang="en-US" sz="1000" i="0" u="none" baseline="0" dirty="0" smtClean="0"/>
              <a:t>users </a:t>
            </a:r>
            <a:r>
              <a:rPr lang="en-US" sz="1000" i="0" u="none" baseline="0" dirty="0"/>
              <a:t>to interact with the content on the computer by touching the screen. The finger essentially becomes the mouse</a:t>
            </a:r>
            <a:r>
              <a:rPr lang="en-US" sz="1000" i="0" u="none" baseline="0" dirty="0" smtClean="0"/>
              <a:t>,</a:t>
            </a:r>
            <a:r>
              <a:rPr lang="en-US" sz="1000" i="0" u="none" strike="noStrike" baseline="0" dirty="0" smtClean="0"/>
              <a:t> allowing </a:t>
            </a:r>
            <a:r>
              <a:rPr lang="en-US" sz="1000" i="0" u="none" strike="noStrike" baseline="0" dirty="0"/>
              <a:t>you to </a:t>
            </a:r>
            <a:r>
              <a:rPr lang="en-US" sz="1000" i="0" u="none" baseline="0" dirty="0"/>
              <a:t>select things, move things and much more.</a:t>
            </a:r>
            <a:endParaRPr lang="en-US" sz="1000" i="0" u="none" dirty="0"/>
          </a:p>
          <a:p>
            <a:pPr marL="228600" indent="-228600">
              <a:buFont typeface="+mj-lt"/>
              <a:buAutoNum type="arabicPeriod"/>
            </a:pPr>
            <a:r>
              <a:rPr lang="en-US" sz="1000" i="0" u="none" baseline="0" dirty="0"/>
              <a:t>When other options do not work</a:t>
            </a:r>
            <a:r>
              <a:rPr lang="en-US" sz="1000" i="0" u="none" dirty="0"/>
              <a:t>,</a:t>
            </a:r>
            <a:r>
              <a:rPr lang="en-US" sz="1000" i="0" u="none" baseline="0" dirty="0"/>
              <a:t> then we might look at a switch. </a:t>
            </a:r>
            <a:r>
              <a:rPr lang="en-US" sz="1000" i="0" u="none" baseline="0" dirty="0" smtClean="0"/>
              <a:t>Switches </a:t>
            </a:r>
            <a:r>
              <a:rPr lang="en-US" sz="1000" i="0" u="none" baseline="0" dirty="0"/>
              <a:t>come in a wide range of sizes, touch sensitivity, and function.</a:t>
            </a:r>
            <a:endParaRPr lang="en-US" sz="1000" i="0" u="none" dirty="0"/>
          </a:p>
          <a:p>
            <a:pPr marL="228600" indent="-228600">
              <a:buFont typeface="+mj-lt"/>
              <a:buAutoNum type="arabicPeriod"/>
            </a:pPr>
            <a:r>
              <a:rPr lang="en-US" sz="1000" i="0" u="none" baseline="0" dirty="0" smtClean="0"/>
              <a:t>Along </a:t>
            </a:r>
            <a:r>
              <a:rPr lang="en-US" sz="1000" i="0" u="none" baseline="0" dirty="0"/>
              <a:t>with a switch, we need a switch interface which is a device that helps the computer understand what the switch is telling it to do.</a:t>
            </a:r>
            <a:endParaRPr lang="en-US" sz="1000" i="0" u="none" dirty="0"/>
          </a:p>
          <a:p>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The above</a:t>
            </a:r>
            <a:r>
              <a:rPr lang="en-US" sz="1000" b="1" baseline="0" dirty="0"/>
              <a:t> descriptions talk about the pictures layered and embedded within the PowerPoint that will be shown during the electronic presentation of this slide.  </a:t>
            </a:r>
            <a:endParaRPr lang="en-US" sz="1000" b="1"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30</a:t>
            </a:fld>
            <a:endParaRPr lang="en-US"/>
          </a:p>
        </p:txBody>
      </p:sp>
    </p:spTree>
    <p:extLst>
      <p:ext uri="{BB962C8B-B14F-4D97-AF65-F5344CB8AC3E}">
        <p14:creationId xmlns:p14="http://schemas.microsoft.com/office/powerpoint/2010/main" val="3239006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Slide 31: Education</a:t>
            </a:r>
          </a:p>
          <a:p>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Presenter Notes:</a:t>
            </a:r>
          </a:p>
          <a:p>
            <a:r>
              <a:rPr lang="en-US" sz="1000" i="0" u="none" dirty="0"/>
              <a:t>The </a:t>
            </a:r>
            <a:r>
              <a:rPr lang="en-US" sz="1000" i="0" u="none" dirty="0" smtClean="0"/>
              <a:t>education </a:t>
            </a:r>
            <a:r>
              <a:rPr lang="en-US" sz="1000" i="0" u="none" dirty="0"/>
              <a:t>category is particularly important for young children and </a:t>
            </a:r>
            <a:r>
              <a:rPr lang="en-US" sz="1000" i="0" u="none" baseline="0" dirty="0" smtClean="0"/>
              <a:t>assists them </a:t>
            </a:r>
            <a:r>
              <a:rPr lang="en-US" sz="1000" i="0" u="none" baseline="0" dirty="0"/>
              <a:t>in participating in classroom activities. It allows them to access instructional and play materials in novel ways and helps them build those priceless early skills that will be the base for their future learning success.  </a:t>
            </a:r>
          </a:p>
          <a:p>
            <a:endParaRPr lang="en-US" sz="1000" i="0" u="none" baseline="0" dirty="0"/>
          </a:p>
          <a:p>
            <a:pPr marL="228600" indent="-228600">
              <a:buFont typeface="+mj-lt"/>
              <a:buAutoNum type="arabicPeriod"/>
            </a:pPr>
            <a:r>
              <a:rPr lang="en-US" sz="1000" i="0" u="none" baseline="0" dirty="0"/>
              <a:t>Electronic digital books often combine elements of print with audio</a:t>
            </a:r>
            <a:r>
              <a:rPr lang="en-US" sz="1000" i="0" u="none" dirty="0"/>
              <a:t>,</a:t>
            </a:r>
            <a:r>
              <a:rPr lang="en-US" sz="1000" i="0" u="none" baseline="0" dirty="0"/>
              <a:t> making them very interactive and engaging.</a:t>
            </a:r>
            <a:endParaRPr lang="en-US" sz="1000" i="0" u="none" dirty="0"/>
          </a:p>
          <a:p>
            <a:pPr marL="228600" indent="-228600">
              <a:buAutoNum type="arabicPeriod" startAt="2"/>
            </a:pPr>
            <a:r>
              <a:rPr lang="en-US" sz="1000" i="0" u="none" baseline="0" dirty="0"/>
              <a:t>A talking calculator provides audio support for numbers and calculations. This one is also large for someone with vision or motor difficulty.</a:t>
            </a:r>
            <a:endParaRPr lang="en-US" sz="1000" i="0" u="none" dirty="0"/>
          </a:p>
          <a:p>
            <a:pPr marL="228600" indent="-228600">
              <a:buAutoNum type="arabicPeriod" startAt="2"/>
            </a:pPr>
            <a:r>
              <a:rPr lang="en-US" sz="1000" i="0" u="none" baseline="0" dirty="0"/>
              <a:t>Adapted paper consists of tools such as raised line paper, different weights or thickness of paper</a:t>
            </a:r>
            <a:r>
              <a:rPr lang="en-US" sz="1000" i="0" u="none" dirty="0"/>
              <a:t>,</a:t>
            </a:r>
            <a:r>
              <a:rPr lang="en-US" sz="1000" i="0" u="none" baseline="0" dirty="0"/>
              <a:t> and more. Raised line paper provides a visual and tactile boundary of where writing should occur.</a:t>
            </a:r>
            <a:endParaRPr lang="en-US" sz="1000" i="0" u="none" dirty="0"/>
          </a:p>
          <a:p>
            <a:pPr marL="228600" indent="-228600">
              <a:buAutoNum type="arabicPeriod" startAt="2"/>
            </a:pPr>
            <a:r>
              <a:rPr lang="en-US" sz="1000" i="0" u="none" baseline="0" dirty="0"/>
              <a:t>Audio books are live narrated books or books read with a computer </a:t>
            </a:r>
            <a:r>
              <a:rPr lang="en-US" sz="1000" i="0" u="none" baseline="0" dirty="0" smtClean="0"/>
              <a:t>voice.</a:t>
            </a:r>
          </a:p>
          <a:p>
            <a:pPr marL="228600" indent="-228600">
              <a:buAutoNum type="arabicPeriod" startAt="2"/>
            </a:pPr>
            <a:r>
              <a:rPr lang="en-US" sz="1000" i="0" u="none" baseline="0" dirty="0" smtClean="0"/>
              <a:t>Adapted </a:t>
            </a:r>
            <a:r>
              <a:rPr lang="en-US" sz="1000" i="0" u="none" baseline="0" dirty="0"/>
              <a:t>writing grips help the user interact with a writing tool to write, color</a:t>
            </a:r>
            <a:r>
              <a:rPr lang="en-US" sz="1000" i="0" u="none" dirty="0"/>
              <a:t>,</a:t>
            </a:r>
            <a:r>
              <a:rPr lang="en-US" sz="1000" i="0" u="none" baseline="0" dirty="0"/>
              <a:t> and </a:t>
            </a:r>
            <a:r>
              <a:rPr lang="en-US" sz="1000" i="0" u="none" baseline="0" dirty="0" smtClean="0"/>
              <a:t>draw.</a:t>
            </a:r>
          </a:p>
          <a:p>
            <a:pPr marL="228600" indent="-228600">
              <a:buAutoNum type="arabicPeriod" startAt="2"/>
            </a:pPr>
            <a:r>
              <a:rPr lang="en-US" sz="1000" i="0" u="none" baseline="0" dirty="0" smtClean="0"/>
              <a:t>Adapted </a:t>
            </a:r>
            <a:r>
              <a:rPr lang="en-US" sz="1000" i="0" u="none" baseline="0" dirty="0"/>
              <a:t>scissors provide support when cutting is difficult with traditional scissors.</a:t>
            </a:r>
          </a:p>
          <a:p>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The above</a:t>
            </a:r>
            <a:r>
              <a:rPr lang="en-US" sz="1000" b="1" baseline="0" dirty="0"/>
              <a:t> descriptions talk about the pictures layered and embedded within the PowerPoint that will be shown during the electronic presentation of this slide.  </a:t>
            </a:r>
            <a:endParaRPr lang="en-US" sz="1000" b="1"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31</a:t>
            </a:fld>
            <a:endParaRPr lang="en-US"/>
          </a:p>
        </p:txBody>
      </p:sp>
    </p:spTree>
    <p:extLst>
      <p:ext uri="{BB962C8B-B14F-4D97-AF65-F5344CB8AC3E}">
        <p14:creationId xmlns:p14="http://schemas.microsoft.com/office/powerpoint/2010/main" val="2199972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Slide 32:  Communication</a:t>
            </a:r>
          </a:p>
          <a:p>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dirty="0"/>
              <a:t>Presenter Notes:</a:t>
            </a:r>
          </a:p>
          <a:p>
            <a:r>
              <a:rPr lang="en-US" sz="1000" i="0" u="none" dirty="0"/>
              <a:t>Communication is also a</a:t>
            </a:r>
            <a:r>
              <a:rPr lang="en-US" sz="1000" i="0" u="none" baseline="0" dirty="0"/>
              <a:t> crucial category. Children who are able to communicate effectively are able to have their needs met, express thoughts and emotions, and build relationships with those around them. Assistive </a:t>
            </a:r>
            <a:r>
              <a:rPr lang="en-US" sz="1000" i="0" u="none" dirty="0" smtClean="0"/>
              <a:t>technology</a:t>
            </a:r>
            <a:r>
              <a:rPr lang="en-US" sz="1000" i="0" u="none" baseline="0" dirty="0" smtClean="0"/>
              <a:t> </a:t>
            </a:r>
            <a:r>
              <a:rPr lang="en-US" sz="1000" i="0" u="none" baseline="0" dirty="0"/>
              <a:t>for communication can be as simple as a picture symbol and as complex as a dynamic display device. As previously </a:t>
            </a:r>
            <a:r>
              <a:rPr lang="en-US" sz="1000" i="0" u="none" baseline="0" dirty="0" smtClean="0"/>
              <a:t>mentioned, there </a:t>
            </a:r>
            <a:r>
              <a:rPr lang="en-US" sz="1000" i="0" u="none" baseline="0" dirty="0"/>
              <a:t>are no prerequisites </a:t>
            </a:r>
            <a:r>
              <a:rPr lang="en-US" sz="1000" i="0" u="none" baseline="0" dirty="0" smtClean="0"/>
              <a:t>for </a:t>
            </a:r>
            <a:r>
              <a:rPr lang="en-US" sz="1000" i="0" u="none" baseline="0" dirty="0"/>
              <a:t>introducing </a:t>
            </a:r>
            <a:r>
              <a:rPr lang="en-US" sz="1000" i="0" u="none" dirty="0"/>
              <a:t>a </a:t>
            </a:r>
            <a:r>
              <a:rPr lang="en-US" sz="1000" i="0" u="none" baseline="0" dirty="0"/>
              <a:t>tool to help increase speech and language skills. The pictures selected here represent the continuum of communication.  </a:t>
            </a:r>
          </a:p>
          <a:p>
            <a:endParaRPr lang="en-US" sz="1000" i="0" u="none" baseline="0" dirty="0"/>
          </a:p>
          <a:p>
            <a:pPr marL="228600" indent="-228600">
              <a:buAutoNum type="arabicPeriod"/>
            </a:pPr>
            <a:r>
              <a:rPr lang="en-US" sz="1000" i="0" u="none" baseline="0" dirty="0"/>
              <a:t>Picture communication </a:t>
            </a:r>
            <a:r>
              <a:rPr lang="en-US" sz="1000" b="0" i="0" u="none" baseline="0" dirty="0" smtClean="0"/>
              <a:t>uses </a:t>
            </a:r>
            <a:r>
              <a:rPr lang="en-US" sz="1000" b="0" i="0" u="none" baseline="0" dirty="0"/>
              <a:t>symbols or picture representations to communicate a single concept. Here you see what might be called a PECS (Picture </a:t>
            </a:r>
            <a:r>
              <a:rPr lang="en-US" sz="1000" i="0" u="none" baseline="0" dirty="0"/>
              <a:t>Exchange Communication System) book with a variety of symbols that the users </a:t>
            </a:r>
            <a:r>
              <a:rPr lang="en-US" sz="1000" i="0" u="none" strike="noStrike" dirty="0"/>
              <a:t>search</a:t>
            </a:r>
            <a:r>
              <a:rPr lang="en-US" sz="1000" i="0" u="none" dirty="0"/>
              <a:t> </a:t>
            </a:r>
            <a:r>
              <a:rPr lang="en-US" sz="1000" i="0" u="none" baseline="0" dirty="0" smtClean="0"/>
              <a:t>through </a:t>
            </a:r>
            <a:r>
              <a:rPr lang="en-US" sz="1000" i="0" u="none" baseline="0" dirty="0"/>
              <a:t>to communicate their intent. The picture symbols include items commonly found in a user’s book (</a:t>
            </a:r>
            <a:r>
              <a:rPr lang="en-US" sz="1000" i="0" u="none" dirty="0"/>
              <a:t>e.g., </a:t>
            </a:r>
            <a:r>
              <a:rPr lang="en-US" sz="1000" i="0" u="none" baseline="0" dirty="0"/>
              <a:t>food, activities, rewards, etc.).  </a:t>
            </a:r>
          </a:p>
          <a:p>
            <a:pPr marL="228600" indent="-228600">
              <a:buAutoNum type="arabicPeriod"/>
            </a:pPr>
            <a:r>
              <a:rPr lang="en-US" sz="1000" i="0" u="none" baseline="0" dirty="0"/>
              <a:t>Moving up the continuum we have a single message device. This particular one is called a Big Mac. Typically a single message is programed on the device and placed near an activity or the user to support communication. A common first message might be</a:t>
            </a:r>
            <a:r>
              <a:rPr lang="en-US" sz="1000" i="0" u="none" dirty="0"/>
              <a:t>,</a:t>
            </a:r>
            <a:r>
              <a:rPr lang="en-US" sz="1000" i="0" u="none" baseline="0" dirty="0"/>
              <a:t> “I want more juice.”  </a:t>
            </a:r>
          </a:p>
          <a:p>
            <a:pPr marL="228600" indent="-228600">
              <a:buAutoNum type="arabicPeriod"/>
            </a:pPr>
            <a:r>
              <a:rPr lang="en-US" sz="1000" i="0" u="none" baseline="0" dirty="0"/>
              <a:t>Next we have a </a:t>
            </a:r>
            <a:r>
              <a:rPr lang="en-US" sz="1000" i="0" u="none" dirty="0"/>
              <a:t>mid-</a:t>
            </a:r>
            <a:r>
              <a:rPr lang="en-US" sz="1000" i="0" u="none" dirty="0" smtClean="0"/>
              <a:t>tech</a:t>
            </a:r>
            <a:r>
              <a:rPr lang="en-US" sz="1000" i="0" u="none" baseline="0" dirty="0"/>
              <a:t> </a:t>
            </a:r>
            <a:r>
              <a:rPr lang="en-US" sz="1000" i="0" u="none" baseline="0" dirty="0" smtClean="0"/>
              <a:t>device</a:t>
            </a:r>
            <a:r>
              <a:rPr lang="en-US" sz="1000" i="0" u="none" baseline="0" dirty="0"/>
              <a:t>. There are approximately 32 “cells” containing a variety of words. A voice recording is made for each word or selection. The user directly selects them with a finger. If that is not possible</a:t>
            </a:r>
            <a:r>
              <a:rPr lang="en-US" sz="1000" i="0" u="none" dirty="0"/>
              <a:t>,</a:t>
            </a:r>
            <a:r>
              <a:rPr lang="en-US" sz="1000" i="0" u="none" baseline="0" dirty="0"/>
              <a:t> the user can activate a switch or get help from a communication partner which is often a parent, a sibling</a:t>
            </a:r>
            <a:r>
              <a:rPr lang="en-US" sz="1000" i="0" u="none" dirty="0"/>
              <a:t>,</a:t>
            </a:r>
            <a:r>
              <a:rPr lang="en-US" sz="1000" i="0" u="none" baseline="0" dirty="0"/>
              <a:t> or a teacher.  </a:t>
            </a:r>
          </a:p>
          <a:p>
            <a:pPr marL="228600" indent="-228600">
              <a:buAutoNum type="arabicPeriod" startAt="4"/>
            </a:pPr>
            <a:r>
              <a:rPr lang="en-US" sz="1000" i="0" u="none" baseline="0" dirty="0"/>
              <a:t>Highest on the continuum are sophisticated devices with many features. Pictured here </a:t>
            </a:r>
            <a:r>
              <a:rPr lang="en-US" sz="1000" i="0" u="none" dirty="0"/>
              <a:t>is </a:t>
            </a:r>
            <a:r>
              <a:rPr lang="en-US" sz="1000" i="0" u="none" baseline="0" dirty="0" smtClean="0"/>
              <a:t>an </a:t>
            </a:r>
            <a:r>
              <a:rPr lang="en-US" sz="1000" i="0" u="none" baseline="0" dirty="0"/>
              <a:t>iPad with the communication app Proloquo2Go. These more sophisticated</a:t>
            </a:r>
            <a:r>
              <a:rPr lang="en-US" sz="1000" i="0" u="none" dirty="0"/>
              <a:t>,</a:t>
            </a:r>
            <a:r>
              <a:rPr lang="en-US" sz="1000" i="0" u="none" baseline="0" dirty="0"/>
              <a:t> complex devices often come </a:t>
            </a:r>
            <a:r>
              <a:rPr lang="en-US" sz="1000" i="0" u="none" dirty="0"/>
              <a:t>pre-loaded </a:t>
            </a:r>
            <a:r>
              <a:rPr lang="en-US" sz="1000" i="0" u="none" baseline="0" dirty="0" smtClean="0"/>
              <a:t>with </a:t>
            </a:r>
            <a:r>
              <a:rPr lang="en-US" sz="1000" i="0" u="none" baseline="0" dirty="0"/>
              <a:t>a wide range of vocabulary and function and can be customized by the parent or teacher for the individual user.  </a:t>
            </a:r>
          </a:p>
          <a:p>
            <a:pPr marL="228600" indent="-228600">
              <a:buAutoNum type="arabicPeriod" startAt="4"/>
            </a:pPr>
            <a:endParaRPr lang="en-US" sz="1000" baseline="0" dirty="0"/>
          </a:p>
          <a:p>
            <a:pPr marL="0" indent="0">
              <a:buNone/>
            </a:pPr>
            <a:r>
              <a:rPr lang="en-US" sz="1000" baseline="0" dirty="0"/>
              <a:t>It is important to understand the </a:t>
            </a:r>
            <a:r>
              <a:rPr lang="en-US" sz="1000" b="1" baseline="0" dirty="0"/>
              <a:t>language system </a:t>
            </a:r>
            <a:r>
              <a:rPr lang="en-US" sz="1000" baseline="0" dirty="0"/>
              <a:t>of the many devices available when choosing a device for a user. </a:t>
            </a:r>
          </a:p>
          <a:p>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The above</a:t>
            </a:r>
            <a:r>
              <a:rPr lang="en-US" sz="1000" b="1" baseline="0" dirty="0"/>
              <a:t> descriptions talk about the pictures layered and embedded within the PowerPoint that will be shown during the electronic presentation of this slide.  </a:t>
            </a:r>
            <a:endParaRPr lang="en-US" sz="1000" b="1"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32</a:t>
            </a:fld>
            <a:endParaRPr lang="en-US"/>
          </a:p>
        </p:txBody>
      </p:sp>
    </p:spTree>
    <p:extLst>
      <p:ext uri="{BB962C8B-B14F-4D97-AF65-F5344CB8AC3E}">
        <p14:creationId xmlns:p14="http://schemas.microsoft.com/office/powerpoint/2010/main" val="851934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Slide</a:t>
            </a:r>
            <a:r>
              <a:rPr lang="en-US" sz="1000" b="1" baseline="0" dirty="0"/>
              <a:t> 33:  Recreation</a:t>
            </a:r>
          </a:p>
          <a:p>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Presenter Notes:</a:t>
            </a:r>
            <a:endParaRPr lang="en-US" sz="1000" b="1" i="0" u="none" dirty="0"/>
          </a:p>
          <a:p>
            <a:r>
              <a:rPr lang="en-US" sz="1000" i="0" u="none" dirty="0"/>
              <a:t>Play</a:t>
            </a:r>
            <a:r>
              <a:rPr lang="en-US" sz="1000" i="0" u="none" baseline="0" dirty="0"/>
              <a:t> is essential to early childhood development. It is through play that children learn to interact with their physical and social worlds. Assistive </a:t>
            </a:r>
            <a:r>
              <a:rPr lang="en-US" sz="1000" i="0" u="none" dirty="0" smtClean="0"/>
              <a:t>technology</a:t>
            </a:r>
            <a:r>
              <a:rPr lang="en-US" sz="1000" i="0" u="none" baseline="0" dirty="0" smtClean="0"/>
              <a:t> </a:t>
            </a:r>
            <a:r>
              <a:rPr lang="en-US" sz="1000" i="0" u="none" baseline="0" dirty="0"/>
              <a:t>can improve a child’s ability to learn through both structured play and free play</a:t>
            </a:r>
            <a:r>
              <a:rPr lang="en-US" sz="1000" i="0" u="none" dirty="0"/>
              <a:t>,</a:t>
            </a:r>
            <a:r>
              <a:rPr lang="en-US" sz="1000" i="0" u="none" baseline="0" dirty="0"/>
              <a:t> and helps build peer relationships. </a:t>
            </a:r>
          </a:p>
          <a:p>
            <a:endParaRPr lang="en-US" sz="1000" i="0" u="none" baseline="0" dirty="0"/>
          </a:p>
          <a:p>
            <a:pPr marL="228600" indent="-228600">
              <a:buFont typeface="+mj-lt"/>
              <a:buAutoNum type="arabicPeriod"/>
            </a:pPr>
            <a:r>
              <a:rPr lang="en-US" sz="1000" i="0" u="none" baseline="0" dirty="0"/>
              <a:t>Adapted art tools like these special paint brushes provide a different kind of grip that makes it easier to use and manipulate to create art.</a:t>
            </a:r>
            <a:endParaRPr lang="en-US" sz="1000" i="0" u="none" dirty="0"/>
          </a:p>
          <a:p>
            <a:pPr marL="228600" indent="-228600">
              <a:buFont typeface="+mj-lt"/>
              <a:buAutoNum type="arabicPeriod"/>
            </a:pPr>
            <a:r>
              <a:rPr lang="en-US" sz="1000" i="0" u="none" baseline="0" dirty="0"/>
              <a:t>Adapted bikes give children the opportunity to pedal and participate in an activity common to many children.</a:t>
            </a:r>
            <a:endParaRPr lang="en-US" sz="1000" i="0" u="none" dirty="0"/>
          </a:p>
          <a:p>
            <a:pPr marL="228600" indent="-228600">
              <a:buFont typeface="+mj-lt"/>
              <a:buAutoNum type="arabicPeriod"/>
            </a:pPr>
            <a:r>
              <a:rPr lang="en-US" sz="1000" i="0" u="none" baseline="0" dirty="0"/>
              <a:t>Adapted toys allow children to control something with a switch, with sound, and engage in an activity that brings them learning and socialization opportunities. It also brings them joy!</a:t>
            </a:r>
            <a:endParaRPr lang="en-US" sz="1000" i="0" u="none" dirty="0"/>
          </a:p>
          <a:p>
            <a:pPr marL="228600" indent="-228600">
              <a:buFont typeface="+mj-lt"/>
              <a:buAutoNum type="arabicPeriod"/>
            </a:pPr>
            <a:r>
              <a:rPr lang="en-US" sz="1000" i="0" u="none" baseline="0" dirty="0"/>
              <a:t>Adapted swings provide a safe</a:t>
            </a:r>
            <a:r>
              <a:rPr lang="en-US" sz="1000" i="0" u="none" dirty="0"/>
              <a:t>,</a:t>
            </a:r>
            <a:r>
              <a:rPr lang="en-US" sz="1000" i="0" u="none" baseline="0" dirty="0"/>
              <a:t> supportive environment to give children the opportunity to engage in another common play activity.</a:t>
            </a:r>
            <a:endParaRPr lang="en-US" sz="1000" i="0" u="none" dirty="0"/>
          </a:p>
          <a:p>
            <a:pPr marL="228600" indent="-228600">
              <a:buFont typeface="+mj-lt"/>
              <a:buAutoNum type="arabicPeriod"/>
            </a:pPr>
            <a:r>
              <a:rPr lang="en-US" sz="1000" i="0" u="none" baseline="0" dirty="0"/>
              <a:t>Adapted games give </a:t>
            </a:r>
            <a:r>
              <a:rPr lang="en-US" sz="1000" i="0" u="none" baseline="0" dirty="0" smtClean="0"/>
              <a:t>players </a:t>
            </a:r>
            <a:r>
              <a:rPr lang="en-US" sz="1000" i="0" u="none" baseline="0" dirty="0"/>
              <a:t>of all abilities access to the same games and play opportunities.</a:t>
            </a:r>
            <a:endParaRPr lang="en-US" sz="1000" i="0" u="none" dirty="0"/>
          </a:p>
          <a:p>
            <a:pPr marL="228600" indent="-228600">
              <a:buAutoNum type="arabicPeriod" startAt="4"/>
            </a:pPr>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The above</a:t>
            </a:r>
            <a:r>
              <a:rPr lang="en-US" sz="1000" b="1" baseline="0" dirty="0"/>
              <a:t> descriptions talk about the pictures layered and embedded within the PowerPoint that will be shown during the electronic presentation of this slide.  </a:t>
            </a:r>
            <a:endParaRPr lang="en-US" sz="1000" b="1"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33</a:t>
            </a:fld>
            <a:endParaRPr lang="en-US"/>
          </a:p>
        </p:txBody>
      </p:sp>
    </p:spTree>
    <p:extLst>
      <p:ext uri="{BB962C8B-B14F-4D97-AF65-F5344CB8AC3E}">
        <p14:creationId xmlns:p14="http://schemas.microsoft.com/office/powerpoint/2010/main" val="4286092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u="none" dirty="0"/>
              <a:t>Slide 34:  Sensory </a:t>
            </a:r>
            <a:r>
              <a:rPr lang="en-US" sz="1000" b="1" i="0" u="none" dirty="0" smtClean="0"/>
              <a:t>Aids</a:t>
            </a:r>
            <a:endParaRPr lang="en-US" sz="1000" b="1" i="0" u="none" strike="sngStrike" dirty="0"/>
          </a:p>
          <a:p>
            <a:endParaRPr lang="en-US" sz="1000" i="0"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dirty="0"/>
              <a:t>Presenter Notes:</a:t>
            </a:r>
          </a:p>
          <a:p>
            <a:r>
              <a:rPr lang="en-US" sz="1000" i="0" u="none" dirty="0"/>
              <a:t>Many</a:t>
            </a:r>
            <a:r>
              <a:rPr lang="en-US" sz="1000" i="0" u="none" baseline="0" dirty="0"/>
              <a:t> people are surprised by the category of sensory aids. Yet this category is truly as important as all of the others. Children who are receiving too much or too little sensory input are not able to focus on pre-academic or social skills. Sensory AT helps children focus on these skills </a:t>
            </a:r>
            <a:r>
              <a:rPr lang="en-US" sz="1000" i="0" u="none" dirty="0" smtClean="0"/>
              <a:t>by</a:t>
            </a:r>
            <a:r>
              <a:rPr lang="en-US" sz="1000" i="0" u="none" baseline="0" dirty="0" smtClean="0"/>
              <a:t> </a:t>
            </a:r>
            <a:r>
              <a:rPr lang="en-US" sz="1000" i="0" u="none" baseline="0" dirty="0"/>
              <a:t>giving them extra sensory input. It can also be a way of providing a calming strategy in response to an overload of sensory input. </a:t>
            </a:r>
          </a:p>
          <a:p>
            <a:endParaRPr lang="en-US" sz="1000" i="0" u="none" baseline="0" dirty="0"/>
          </a:p>
          <a:p>
            <a:pPr marL="228600" indent="-228600">
              <a:buFont typeface="+mj-lt"/>
              <a:buAutoNum type="arabicPeriod"/>
            </a:pPr>
            <a:r>
              <a:rPr lang="en-US" sz="1000" i="0" u="none" baseline="0" dirty="0"/>
              <a:t>Tactile toys and fidgets provide little fingers and hands something to do. They can help the user pay attention and fidget in an appropriate manner.</a:t>
            </a:r>
            <a:endParaRPr lang="en-US" sz="1000" i="0" u="none" dirty="0"/>
          </a:p>
          <a:p>
            <a:pPr marL="228600" indent="-228600">
              <a:buFont typeface="+mj-lt"/>
              <a:buAutoNum type="arabicPeriod"/>
            </a:pPr>
            <a:r>
              <a:rPr lang="en-US" sz="1000" i="0" u="none" baseline="0" dirty="0"/>
              <a:t>Noise cancelling headphones help block out sound when noise is too much sensory input for the child. It helps children participate in activities that they may not have been able to because of the noise.</a:t>
            </a:r>
            <a:endParaRPr lang="en-US" sz="1000" i="0" u="none" dirty="0"/>
          </a:p>
          <a:p>
            <a:pPr marL="228600" indent="-228600">
              <a:buFont typeface="+mj-lt"/>
              <a:buAutoNum type="arabicPeriod"/>
            </a:pPr>
            <a:r>
              <a:rPr lang="en-US" sz="1000" i="0" u="none" baseline="0" dirty="0"/>
              <a:t>Weighted vests provide sensory input at the vestibular </a:t>
            </a:r>
            <a:r>
              <a:rPr lang="en-US" sz="1000" i="0" u="none" baseline="0" dirty="0" smtClean="0"/>
              <a:t>system,</a:t>
            </a:r>
            <a:r>
              <a:rPr lang="en-US" sz="1000" i="0" u="none" dirty="0" smtClean="0"/>
              <a:t> </a:t>
            </a:r>
            <a:r>
              <a:rPr lang="en-US" sz="1000" i="0" u="none" dirty="0" smtClean="0"/>
              <a:t>helping </a:t>
            </a:r>
            <a:r>
              <a:rPr lang="en-US" sz="1000" i="0" u="none" baseline="0" dirty="0" smtClean="0"/>
              <a:t>to </a:t>
            </a:r>
            <a:r>
              <a:rPr lang="en-US" sz="1000" i="0" u="none" baseline="0" dirty="0"/>
              <a:t>calm and regulate the sensory nervous system.</a:t>
            </a:r>
            <a:endParaRPr lang="en-US" sz="1000" i="0" u="none" dirty="0"/>
          </a:p>
          <a:p>
            <a:pPr marL="228600" indent="-228600">
              <a:buFont typeface="+mj-lt"/>
              <a:buAutoNum type="arabicPeriod"/>
            </a:pPr>
            <a:r>
              <a:rPr lang="en-US" sz="1000" i="0" u="none" dirty="0"/>
              <a:t>Calming choice</a:t>
            </a:r>
            <a:r>
              <a:rPr lang="en-US" sz="1000" i="0" u="none" baseline="0" dirty="0"/>
              <a:t> boards help the child learn about and understand their bodies and </a:t>
            </a:r>
            <a:r>
              <a:rPr lang="en-US" sz="1000" i="0" u="none" dirty="0"/>
              <a:t>how they </a:t>
            </a:r>
            <a:r>
              <a:rPr lang="en-US" sz="1000" i="0" u="none" dirty="0" smtClean="0"/>
              <a:t>operate, and how to</a:t>
            </a:r>
            <a:r>
              <a:rPr lang="en-US" sz="1000" i="0" u="none" baseline="0" dirty="0" smtClean="0"/>
              <a:t> make </a:t>
            </a:r>
            <a:r>
              <a:rPr lang="en-US" sz="1000" i="0" u="none" baseline="0" dirty="0"/>
              <a:t>choices </a:t>
            </a:r>
            <a:r>
              <a:rPr lang="en-US" sz="1000" i="0" u="none" baseline="0" dirty="0" smtClean="0"/>
              <a:t>to regulate </a:t>
            </a:r>
            <a:r>
              <a:rPr lang="en-US" sz="1000" i="0" u="none" baseline="0" dirty="0"/>
              <a:t>their sensory system.</a:t>
            </a:r>
            <a:endParaRPr lang="en-US" sz="1000" i="0" u="none" dirty="0"/>
          </a:p>
          <a:p>
            <a:endParaRPr lang="en-US" sz="1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The above</a:t>
            </a:r>
            <a:r>
              <a:rPr lang="en-US" sz="1000" b="1" baseline="0" dirty="0"/>
              <a:t> descriptions talk about the pictures layered and embedded within the PowerPoint that will be shown during the electronic presentation of this slide.  </a:t>
            </a:r>
            <a:endParaRPr lang="en-US" sz="1000" b="1"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34</a:t>
            </a:fld>
            <a:endParaRPr lang="en-US"/>
          </a:p>
        </p:txBody>
      </p:sp>
    </p:spTree>
    <p:extLst>
      <p:ext uri="{BB962C8B-B14F-4D97-AF65-F5344CB8AC3E}">
        <p14:creationId xmlns:p14="http://schemas.microsoft.com/office/powerpoint/2010/main" val="3117972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35:  Environmental Controls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dirty="0"/>
              <a:t>Environmental controls allow the user to participate in and impact</a:t>
            </a:r>
            <a:r>
              <a:rPr lang="en-US" baseline="0" dirty="0"/>
              <a:t> their environment. It can include using a remote control to turn a bedroom light on and </a:t>
            </a:r>
            <a:r>
              <a:rPr lang="en-US" baseline="0" dirty="0" smtClean="0"/>
              <a:t>a </a:t>
            </a:r>
            <a:r>
              <a:rPr lang="en-US" baseline="0" dirty="0"/>
              <a:t>switch to turn a television on and off.</a:t>
            </a:r>
          </a:p>
          <a:p>
            <a:endParaRPr lang="en-US" baseline="0" dirty="0"/>
          </a:p>
          <a:p>
            <a:pPr marL="228600" indent="-228600">
              <a:buFont typeface="+mj-lt"/>
              <a:buAutoNum type="arabicPeriod"/>
            </a:pPr>
            <a:r>
              <a:rPr lang="en-US" b="0" baseline="0" dirty="0" smtClean="0"/>
              <a:t>Pictured </a:t>
            </a:r>
            <a:r>
              <a:rPr lang="en-US" b="0" baseline="0" dirty="0"/>
              <a:t>here we have a switch and switch interface being used to control music on an iPod or iPhone. </a:t>
            </a:r>
            <a:r>
              <a:rPr lang="en-US" b="0" baseline="0" dirty="0" smtClean="0"/>
              <a:t>The </a:t>
            </a:r>
            <a:r>
              <a:rPr lang="en-US" b="0" baseline="0" dirty="0"/>
              <a:t>device is being held by a suction cup table mount.</a:t>
            </a:r>
            <a:endParaRPr lang="en-US" dirty="0"/>
          </a:p>
          <a:p>
            <a:pPr marL="228600" indent="-228600">
              <a:buAutoNum type="arabicPeriod" startAt="2"/>
            </a:pPr>
            <a:r>
              <a:rPr lang="en-US" b="0" baseline="0" dirty="0"/>
              <a:t>Next we have a device called the Wemo which uses an app to interface with the device and control things that you plug into the device such as a lamp.</a:t>
            </a:r>
          </a:p>
          <a:p>
            <a:pPr marL="228600" indent="-228600">
              <a:buAutoNum type="arabicPeriod" startAt="2"/>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above</a:t>
            </a:r>
            <a:r>
              <a:rPr lang="en-US" b="1" baseline="0" dirty="0"/>
              <a:t> descriptions talk about the pictures that will be shown during the electronic presentation of this slide.</a:t>
            </a:r>
            <a:endParaRPr lang="en-US" b="1" dirty="0"/>
          </a:p>
          <a:p>
            <a:pPr marL="228600" indent="-228600">
              <a:buAutoNum type="arabicPeriod" startAt="2"/>
            </a:pPr>
            <a:endParaRPr lang="en-US" b="1" baseline="0" dirty="0"/>
          </a:p>
          <a:p>
            <a:r>
              <a:rPr lang="en-US" b="1" dirty="0"/>
              <a:t>Related</a:t>
            </a:r>
            <a:r>
              <a:rPr lang="en-US" b="1" baseline="0" dirty="0"/>
              <a:t> Activity or Questions:</a:t>
            </a:r>
          </a:p>
          <a:p>
            <a:r>
              <a:rPr lang="en-US" baseline="0" dirty="0"/>
              <a:t>Ask participants to categorize the items from their bag of assistive technology. Discuss as a large group any item that does not fit neatly into one category. Discuss how many assistive technology tools can achieve multiple goals in multiple categories.</a:t>
            </a:r>
          </a:p>
          <a:p>
            <a:r>
              <a:rPr lang="en-US" baseline="0" dirty="0"/>
              <a:t>Have the participants seen or discussed any familiar objects or devices during this conversation that they did not previously view as assistive technology?</a:t>
            </a:r>
          </a:p>
          <a:p>
            <a:r>
              <a:rPr lang="en-US" baseline="0" dirty="0"/>
              <a:t>Do the categories expand their view of assistive technology or how assistive technology is used? </a:t>
            </a: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35</a:t>
            </a:fld>
            <a:endParaRPr lang="en-US"/>
          </a:p>
        </p:txBody>
      </p:sp>
    </p:spTree>
    <p:extLst>
      <p:ext uri="{BB962C8B-B14F-4D97-AF65-F5344CB8AC3E}">
        <p14:creationId xmlns:p14="http://schemas.microsoft.com/office/powerpoint/2010/main" val="1229119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dirty="0"/>
              <a:t>Slide</a:t>
            </a:r>
            <a:r>
              <a:rPr lang="en-US" b="1" i="0" u="none" baseline="0" dirty="0"/>
              <a:t> 36:  Hands-on </a:t>
            </a:r>
            <a:r>
              <a:rPr lang="en-US" b="1" i="0" u="none" baseline="0" dirty="0" smtClean="0"/>
              <a:t>with </a:t>
            </a:r>
            <a:r>
              <a:rPr lang="en-US" b="1" i="0" u="none" baseline="0" dirty="0"/>
              <a:t>Assistive Technology</a:t>
            </a:r>
          </a:p>
          <a:p>
            <a:endParaRPr lang="en-US" i="0"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0" u="none" dirty="0"/>
              <a:t>Presenter Notes:</a:t>
            </a:r>
          </a:p>
          <a:p>
            <a:r>
              <a:rPr lang="en-US" i="0" u="none" baseline="0" dirty="0"/>
              <a:t>Now </a:t>
            </a:r>
            <a:r>
              <a:rPr lang="en-US" i="0" u="none" dirty="0"/>
              <a:t>let’s </a:t>
            </a:r>
            <a:r>
              <a:rPr lang="en-US" i="0" u="none" baseline="0" dirty="0" smtClean="0"/>
              <a:t>take </a:t>
            </a:r>
            <a:r>
              <a:rPr lang="en-US" i="0" u="none" baseline="0" dirty="0"/>
              <a:t>a look at some of the items we’ve been talking about. We have set up four stations with a variety of assistive technology for you to see, touch</a:t>
            </a:r>
            <a:r>
              <a:rPr lang="en-US" i="0" u="none" dirty="0"/>
              <a:t>,</a:t>
            </a:r>
            <a:r>
              <a:rPr lang="en-US" i="0" u="none" baseline="0" dirty="0"/>
              <a:t> and try.</a:t>
            </a:r>
          </a:p>
          <a:p>
            <a:endParaRPr lang="en-US" i="0" u="none" baseline="0" dirty="0"/>
          </a:p>
          <a:p>
            <a:r>
              <a:rPr lang="en-US" i="0" u="none" baseline="0" dirty="0"/>
              <a:t>(Gather a variety of assistive technology for participants to explore.  Check with a local lending library such as the Simon Technology Center to get items you may not have)</a:t>
            </a:r>
            <a:endParaRPr lang="en-US" i="0" u="none" dirty="0"/>
          </a:p>
        </p:txBody>
      </p:sp>
      <p:sp>
        <p:nvSpPr>
          <p:cNvPr id="4" name="Slide Number Placeholder 3"/>
          <p:cNvSpPr>
            <a:spLocks noGrp="1"/>
          </p:cNvSpPr>
          <p:nvPr>
            <p:ph type="sldNum" sz="quarter" idx="10"/>
          </p:nvPr>
        </p:nvSpPr>
        <p:spPr/>
        <p:txBody>
          <a:bodyPr/>
          <a:lstStyle/>
          <a:p>
            <a:fld id="{7B086BE1-6334-4394-8C32-54D68468D27E}" type="slidenum">
              <a:rPr lang="en-US" smtClean="0"/>
              <a:t>36</a:t>
            </a:fld>
            <a:endParaRPr lang="en-US"/>
          </a:p>
        </p:txBody>
      </p:sp>
    </p:spTree>
    <p:extLst>
      <p:ext uri="{BB962C8B-B14F-4D97-AF65-F5344CB8AC3E}">
        <p14:creationId xmlns:p14="http://schemas.microsoft.com/office/powerpoint/2010/main" val="4094643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37:  Research</a:t>
            </a:r>
          </a:p>
          <a:p>
            <a:endParaRPr lang="en-US" baseline="0"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0" u="none" dirty="0"/>
              <a:t>Presenter Notes:</a:t>
            </a:r>
          </a:p>
          <a:p>
            <a:r>
              <a:rPr lang="en-US" i="0" u="none" baseline="0" dirty="0"/>
              <a:t>New studies are being done and published in increasing numbers. The research that exists shows strong support for the use of assistive technology for all children, including infants and toddlers. Items ranging from </a:t>
            </a:r>
            <a:r>
              <a:rPr lang="en-US" i="0" u="none" dirty="0"/>
              <a:t>low-tech </a:t>
            </a:r>
            <a:r>
              <a:rPr lang="en-US" i="0" u="none" baseline="0" dirty="0" smtClean="0"/>
              <a:t>to </a:t>
            </a:r>
            <a:r>
              <a:rPr lang="en-US" i="0" u="none" dirty="0"/>
              <a:t>high-tech </a:t>
            </a:r>
            <a:r>
              <a:rPr lang="en-US" i="0" u="none" baseline="0" dirty="0" smtClean="0"/>
              <a:t>have </a:t>
            </a:r>
            <a:r>
              <a:rPr lang="en-US" i="0" u="none" baseline="0" dirty="0"/>
              <a:t>all been found to be effective. The use of switches and visual supports have been studied a great deal and research suggests both of these are extremely effective. </a:t>
            </a:r>
            <a:endParaRPr lang="en-US" i="0" u="none"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37</a:t>
            </a:fld>
            <a:endParaRPr lang="en-US"/>
          </a:p>
        </p:txBody>
      </p:sp>
    </p:spTree>
    <p:extLst>
      <p:ext uri="{BB962C8B-B14F-4D97-AF65-F5344CB8AC3E}">
        <p14:creationId xmlns:p14="http://schemas.microsoft.com/office/powerpoint/2010/main" val="78719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38:  Research</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0" u="none" dirty="0"/>
              <a:t>Presenter Notes:</a:t>
            </a:r>
          </a:p>
          <a:p>
            <a:r>
              <a:rPr lang="en-US" i="0" u="none" dirty="0"/>
              <a:t>This</a:t>
            </a:r>
            <a:r>
              <a:rPr lang="en-US" i="0" u="none" baseline="0" dirty="0"/>
              <a:t> slide </a:t>
            </a:r>
            <a:r>
              <a:rPr lang="en-US" i="0" u="none" dirty="0" smtClean="0"/>
              <a:t>references </a:t>
            </a:r>
            <a:r>
              <a:rPr lang="en-US" i="0" u="none" baseline="0" dirty="0"/>
              <a:t>a synthesis of research done by Carl Dunst, Carol </a:t>
            </a:r>
            <a:r>
              <a:rPr lang="en-US" i="0" u="none" baseline="0" dirty="0" err="1"/>
              <a:t>Trivette</a:t>
            </a:r>
            <a:r>
              <a:rPr lang="en-US" i="0" u="none" baseline="0" dirty="0"/>
              <a:t>, Deborah Hamby</a:t>
            </a:r>
            <a:r>
              <a:rPr lang="en-US" i="0" u="none" dirty="0"/>
              <a:t>,</a:t>
            </a:r>
            <a:r>
              <a:rPr lang="en-US" i="0" u="none" baseline="0" dirty="0"/>
              <a:t> and Andrew </a:t>
            </a:r>
            <a:r>
              <a:rPr lang="en-US" i="0" u="none" baseline="0" dirty="0" err="1"/>
              <a:t>Simkus</a:t>
            </a:r>
            <a:r>
              <a:rPr lang="en-US" i="0" u="none" baseline="0" dirty="0"/>
              <a:t> </a:t>
            </a:r>
            <a:r>
              <a:rPr lang="en-US" i="0" u="none" dirty="0"/>
              <a:t>called </a:t>
            </a:r>
            <a:r>
              <a:rPr lang="en-US" i="0" u="none" baseline="0" dirty="0"/>
              <a:t>Systematic Review of Studies Promoting the Use of Assistive Technology Devices by Young Children with Disabilities.  (Research Brief Volume 8, Number 1 2013)</a:t>
            </a:r>
          </a:p>
          <a:p>
            <a:endParaRPr lang="en-US" i="0" u="none" baseline="0" dirty="0"/>
          </a:p>
          <a:p>
            <a:r>
              <a:rPr lang="en-US" b="1" i="0" u="none" dirty="0"/>
              <a:t>Related Activity or</a:t>
            </a:r>
            <a:r>
              <a:rPr lang="en-US" b="1" i="0" u="none" baseline="0" dirty="0"/>
              <a:t> </a:t>
            </a:r>
            <a:r>
              <a:rPr lang="en-US" b="1" i="0" u="none" dirty="0"/>
              <a:t>Questions:</a:t>
            </a:r>
          </a:p>
          <a:p>
            <a:r>
              <a:rPr lang="en-US" i="0" u="none" dirty="0"/>
              <a:t>Ask</a:t>
            </a:r>
            <a:r>
              <a:rPr lang="en-US" i="0" u="none" baseline="0" dirty="0"/>
              <a:t> participants to share anecdotal stories about the positive effects of AT in the life of a child they know. </a:t>
            </a:r>
          </a:p>
          <a:p>
            <a:endParaRPr lang="en-US" i="0" u="none" baseline="0" dirty="0"/>
          </a:p>
          <a:p>
            <a:r>
              <a:rPr lang="en-US" i="0" u="none" baseline="0" dirty="0"/>
              <a:t>Are there particular items that you have seen great success with?</a:t>
            </a:r>
          </a:p>
          <a:p>
            <a:r>
              <a:rPr lang="en-US" i="0" u="none" baseline="0" dirty="0"/>
              <a:t>Are there items you or the children you work with have struggled with using?</a:t>
            </a:r>
          </a:p>
          <a:p>
            <a:r>
              <a:rPr lang="en-US" i="0" u="none" dirty="0"/>
              <a:t>If you have struggled with using items, what was the problem? </a:t>
            </a:r>
          </a:p>
          <a:p>
            <a:r>
              <a:rPr lang="en-US" i="0" u="none" dirty="0"/>
              <a:t>Was</a:t>
            </a:r>
            <a:r>
              <a:rPr lang="en-US" i="0" u="none" baseline="0" dirty="0"/>
              <a:t> the problem with the assistive technology or the way it was used?</a:t>
            </a:r>
            <a:endParaRPr lang="en-US" i="0" u="none" dirty="0"/>
          </a:p>
          <a:p>
            <a:endParaRPr lang="en-US" i="0" dirty="0"/>
          </a:p>
        </p:txBody>
      </p:sp>
      <p:sp>
        <p:nvSpPr>
          <p:cNvPr id="4" name="Slide Number Placeholder 3"/>
          <p:cNvSpPr>
            <a:spLocks noGrp="1"/>
          </p:cNvSpPr>
          <p:nvPr>
            <p:ph type="sldNum" sz="quarter" idx="10"/>
          </p:nvPr>
        </p:nvSpPr>
        <p:spPr/>
        <p:txBody>
          <a:bodyPr/>
          <a:lstStyle/>
          <a:p>
            <a:fld id="{7B086BE1-6334-4394-8C32-54D68468D27E}" type="slidenum">
              <a:rPr lang="en-US" smtClean="0"/>
              <a:t>38</a:t>
            </a:fld>
            <a:endParaRPr lang="en-US"/>
          </a:p>
        </p:txBody>
      </p:sp>
    </p:spTree>
    <p:extLst>
      <p:ext uri="{BB962C8B-B14F-4D97-AF65-F5344CB8AC3E}">
        <p14:creationId xmlns:p14="http://schemas.microsoft.com/office/powerpoint/2010/main" val="3404103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39:  Effective Use of AT</a:t>
            </a:r>
          </a:p>
          <a:p>
            <a:endParaRPr lang="en-US" i="0" u="none" baseline="0" dirty="0"/>
          </a:p>
          <a:p>
            <a:r>
              <a:rPr lang="en-US" i="0" u="none" baseline="0" dirty="0"/>
              <a:t>To be effective</a:t>
            </a:r>
            <a:r>
              <a:rPr lang="en-US" i="0" u="none" dirty="0"/>
              <a:t>,</a:t>
            </a:r>
            <a:r>
              <a:rPr lang="en-US" i="0" u="none" baseline="0" dirty="0"/>
              <a:t> AT needs to become a part of the child’s daily routine and </a:t>
            </a:r>
            <a:r>
              <a:rPr lang="en-US" i="0" u="none" baseline="0" dirty="0" smtClean="0"/>
              <a:t>be </a:t>
            </a:r>
            <a:r>
              <a:rPr lang="en-US" i="0" u="none" baseline="0" dirty="0"/>
              <a:t>consistent across all environments. AT use should also increase and even allow children to initiate participation. </a:t>
            </a:r>
          </a:p>
          <a:p>
            <a:endParaRPr lang="en-US" i="0" u="none" baseline="0" dirty="0"/>
          </a:p>
          <a:p>
            <a:r>
              <a:rPr lang="en-US" i="0" u="none" baseline="0" dirty="0"/>
              <a:t>We know AT makes a difference because of the stories the educators and families share with us.  In one case, a young child came to the Simon Technology Center for an exploration of assistive technology. She was physically impaired but the specialist noticed she could move her toe.  The team quickly set up a switch activated toy</a:t>
            </a:r>
            <a:r>
              <a:rPr lang="en-US" i="0" u="none" dirty="0"/>
              <a:t>,</a:t>
            </a:r>
            <a:r>
              <a:rPr lang="en-US" i="0" u="none" baseline="0" dirty="0"/>
              <a:t> which was a bear that sang</a:t>
            </a:r>
            <a:r>
              <a:rPr lang="en-US" i="0" u="none" dirty="0"/>
              <a:t>,</a:t>
            </a:r>
            <a:r>
              <a:rPr lang="en-US" i="0" u="none" baseline="0" dirty="0"/>
              <a:t> and she used her toe to operate </a:t>
            </a:r>
            <a:r>
              <a:rPr lang="en-US" i="0" u="none" dirty="0" smtClean="0"/>
              <a:t>it</a:t>
            </a:r>
            <a:r>
              <a:rPr lang="en-US" i="0" u="none" baseline="0" dirty="0" smtClean="0"/>
              <a:t>. </a:t>
            </a:r>
            <a:r>
              <a:rPr lang="en-US" i="0" u="none" baseline="0" dirty="0"/>
              <a:t>Her mother shared that this was the first time </a:t>
            </a:r>
            <a:r>
              <a:rPr lang="en-US" i="0" u="none" baseline="0" dirty="0" smtClean="0"/>
              <a:t>her daughter had </a:t>
            </a:r>
            <a:r>
              <a:rPr lang="en-US" i="0" u="none" baseline="0" dirty="0"/>
              <a:t>controlled anything in her life.  </a:t>
            </a:r>
          </a:p>
          <a:p>
            <a:endParaRPr lang="en-US" i="0" u="none" baseline="0" dirty="0"/>
          </a:p>
          <a:p>
            <a:r>
              <a:rPr lang="en-US" i="0" u="none" baseline="0" dirty="0"/>
              <a:t>How precious are the words</a:t>
            </a:r>
            <a:r>
              <a:rPr lang="en-US" i="0" u="none" dirty="0"/>
              <a:t>,</a:t>
            </a:r>
            <a:r>
              <a:rPr lang="en-US" i="0" u="none" baseline="0" dirty="0"/>
              <a:t> “I love you” from a child to a parent – especially when a child who cannot verbalize those words finds a way to communicate them through </a:t>
            </a:r>
            <a:r>
              <a:rPr lang="en-US" i="0" u="none" baseline="0" dirty="0" smtClean="0"/>
              <a:t>technology? One </a:t>
            </a:r>
            <a:r>
              <a:rPr lang="en-US" i="0" u="none" baseline="0" dirty="0"/>
              <a:t>child we know had difficulty with their communication skills and unlike other parents</a:t>
            </a:r>
            <a:r>
              <a:rPr lang="en-US" i="0" u="none" dirty="0"/>
              <a:t>,</a:t>
            </a:r>
            <a:r>
              <a:rPr lang="en-US" i="0" u="none" baseline="0" dirty="0"/>
              <a:t> this mom had yet to hear her child say those magical words. With the introduction of a simple 9-message communication device</a:t>
            </a:r>
            <a:r>
              <a:rPr lang="en-US" i="0" u="none" dirty="0"/>
              <a:t>,</a:t>
            </a:r>
            <a:r>
              <a:rPr lang="en-US" i="0" u="none" baseline="0" dirty="0"/>
              <a:t> the child activated a message telling her mom</a:t>
            </a:r>
            <a:r>
              <a:rPr lang="en-US" i="0" u="none" dirty="0"/>
              <a:t>,</a:t>
            </a:r>
            <a:r>
              <a:rPr lang="en-US" i="0" u="none" baseline="0" dirty="0"/>
              <a:t> “I love you</a:t>
            </a:r>
            <a:r>
              <a:rPr lang="en-US" i="0" u="none" dirty="0"/>
              <a:t>.”  </a:t>
            </a:r>
            <a:r>
              <a:rPr lang="en-US" i="0" u="none" baseline="0" dirty="0" smtClean="0"/>
              <a:t>It </a:t>
            </a:r>
            <a:r>
              <a:rPr lang="en-US" i="0" u="none" baseline="0" dirty="0"/>
              <a:t>was a joyous moment for the mother.</a:t>
            </a:r>
          </a:p>
        </p:txBody>
      </p:sp>
      <p:sp>
        <p:nvSpPr>
          <p:cNvPr id="4" name="Slide Number Placeholder 3"/>
          <p:cNvSpPr>
            <a:spLocks noGrp="1"/>
          </p:cNvSpPr>
          <p:nvPr>
            <p:ph type="sldNum" sz="quarter" idx="10"/>
          </p:nvPr>
        </p:nvSpPr>
        <p:spPr/>
        <p:txBody>
          <a:bodyPr/>
          <a:lstStyle/>
          <a:p>
            <a:fld id="{7B086BE1-6334-4394-8C32-54D68468D27E}" type="slidenum">
              <a:rPr lang="en-US" smtClean="0"/>
              <a:t>39</a:t>
            </a:fld>
            <a:endParaRPr lang="en-US"/>
          </a:p>
        </p:txBody>
      </p:sp>
    </p:spTree>
    <p:extLst>
      <p:ext uri="{BB962C8B-B14F-4D97-AF65-F5344CB8AC3E}">
        <p14:creationId xmlns:p14="http://schemas.microsoft.com/office/powerpoint/2010/main" val="222867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  About</a:t>
            </a:r>
            <a:r>
              <a:rPr lang="en-US" b="1" baseline="0" dirty="0"/>
              <a:t> PACER Center</a:t>
            </a:r>
            <a:endParaRPr lang="en-US" b="1" dirty="0"/>
          </a:p>
          <a:p>
            <a:endParaRPr lang="en-US" dirty="0"/>
          </a:p>
          <a:p>
            <a:r>
              <a:rPr lang="en-US" b="1" dirty="0"/>
              <a:t>Presenter Notes:</a:t>
            </a:r>
          </a:p>
          <a:p>
            <a:r>
              <a:rPr lang="en-US" dirty="0"/>
              <a:t>PACER Center is a parent center built on the premise of parents</a:t>
            </a:r>
            <a:r>
              <a:rPr lang="en-US" baseline="0" dirty="0"/>
              <a:t> helping parents.  For more than 35 years PACER Center has been helping families advocate for the educational rights of their children. PACER Center also works closely with schools and school districts, educators and providers to help them understand the parent perspective, provide valuable staff training resources </a:t>
            </a:r>
            <a:r>
              <a:rPr lang="en-US" i="0" u="none" baseline="0" dirty="0"/>
              <a:t>and </a:t>
            </a:r>
            <a:r>
              <a:rPr lang="en-US" i="0" u="none" dirty="0"/>
              <a:t>offer </a:t>
            </a:r>
            <a:r>
              <a:rPr lang="en-US" baseline="0" dirty="0" smtClean="0"/>
              <a:t>resources </a:t>
            </a:r>
            <a:r>
              <a:rPr lang="en-US" baseline="0" dirty="0"/>
              <a:t>from </a:t>
            </a:r>
            <a:r>
              <a:rPr lang="en-US" dirty="0"/>
              <a:t>over </a:t>
            </a:r>
            <a:r>
              <a:rPr lang="en-US" baseline="0" dirty="0"/>
              <a:t>30 different programs that include transition, bullying, juvenile justice, early childhood, state personal development grants</a:t>
            </a:r>
            <a:r>
              <a:rPr lang="en-US" i="1" dirty="0"/>
              <a:t>,</a:t>
            </a:r>
            <a:r>
              <a:rPr lang="en-US" baseline="0" dirty="0"/>
              <a:t> and many more.</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4</a:t>
            </a:fld>
            <a:endParaRPr lang="en-US"/>
          </a:p>
        </p:txBody>
      </p:sp>
    </p:spTree>
    <p:extLst>
      <p:ext uri="{BB962C8B-B14F-4D97-AF65-F5344CB8AC3E}">
        <p14:creationId xmlns:p14="http://schemas.microsoft.com/office/powerpoint/2010/main" val="2517576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Slide 40:  Closing Thoughts</a:t>
            </a:r>
          </a:p>
          <a:p>
            <a:endParaRPr lang="en-US" baseline="0" dirty="0" smtClean="0"/>
          </a:p>
          <a:p>
            <a:r>
              <a:rPr lang="en-US" baseline="0" dirty="0" smtClean="0"/>
              <a:t>Assistive technology devices can be powerful tools, but we need to be aware that they are tools. The child and the child’s needs are the most important part of the equation. Teachers and parents play a critical role in identifying those needs and identifying technology that might help.</a:t>
            </a:r>
          </a:p>
          <a:p>
            <a:endParaRPr lang="en-US" baseline="0" dirty="0" smtClean="0"/>
          </a:p>
          <a:p>
            <a:r>
              <a:rPr lang="en-US" b="1" baseline="0" dirty="0" smtClean="0"/>
              <a:t>Related Activity or Questions:</a:t>
            </a:r>
          </a:p>
          <a:p>
            <a:r>
              <a:rPr lang="en-US" baseline="0" dirty="0" smtClean="0"/>
              <a:t>Ask participants to think back to the child they thought about in the first part of the presentation. </a:t>
            </a:r>
          </a:p>
          <a:p>
            <a:r>
              <a:rPr lang="en-US" baseline="0" dirty="0" smtClean="0"/>
              <a:t>Did they see a piece of AT that might be appropriate for that child?</a:t>
            </a:r>
          </a:p>
          <a:p>
            <a:r>
              <a:rPr lang="en-US" baseline="0" dirty="0" smtClean="0"/>
              <a:t>What about that child makes that piece of AT an appropriate choice?</a:t>
            </a:r>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40</a:t>
            </a:fld>
            <a:endParaRPr lang="en-US"/>
          </a:p>
        </p:txBody>
      </p:sp>
    </p:spTree>
    <p:extLst>
      <p:ext uri="{BB962C8B-B14F-4D97-AF65-F5344CB8AC3E}">
        <p14:creationId xmlns:p14="http://schemas.microsoft.com/office/powerpoint/2010/main" val="22286741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Slide 41:  Closing Thoughts</a:t>
            </a:r>
          </a:p>
          <a:p>
            <a:endParaRPr lang="en-US" baseline="0" dirty="0"/>
          </a:p>
          <a:p>
            <a:r>
              <a:rPr lang="en-US" baseline="0" dirty="0"/>
              <a:t>With the right device, assistive technology can be a powerful tool to improve outcomes for children and increase their opportunities for learning.  </a:t>
            </a:r>
          </a:p>
          <a:p>
            <a:endParaRPr lang="en-US" baseline="0" dirty="0"/>
          </a:p>
          <a:p>
            <a:r>
              <a:rPr lang="en-US" b="1" baseline="0" dirty="0"/>
              <a:t>Related Activity or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Encourage participants to think first about the child then about the desired outcome. Remind them that this is an introduction and that as they move forward in the workshop series, they will learn more about AT devices, how to implement the use of AT in the home and classroom, and most importantly, how to keep the child in mind when exploring AT. </a:t>
            </a:r>
          </a:p>
          <a:p>
            <a:endParaRPr lang="en-US" dirty="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41</a:t>
            </a:fld>
            <a:endParaRPr lang="en-US"/>
          </a:p>
        </p:txBody>
      </p:sp>
    </p:spTree>
    <p:extLst>
      <p:ext uri="{BB962C8B-B14F-4D97-AF65-F5344CB8AC3E}">
        <p14:creationId xmlns:p14="http://schemas.microsoft.com/office/powerpoint/2010/main" val="22286741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42: Questions</a:t>
            </a:r>
          </a:p>
          <a:p>
            <a:endParaRPr lang="en-US" dirty="0" smtClean="0"/>
          </a:p>
          <a:p>
            <a:r>
              <a:rPr lang="en-US" dirty="0" smtClean="0"/>
              <a:t>Thank</a:t>
            </a:r>
            <a:r>
              <a:rPr lang="en-US" baseline="0" dirty="0" smtClean="0"/>
              <a:t> you for letting us share this very important topic with you.  Please take a minute to complete the TIKES workshop evaluation.  We appreciate your feedback and comments very much.</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42</a:t>
            </a:fld>
            <a:endParaRPr lang="en-US"/>
          </a:p>
        </p:txBody>
      </p:sp>
    </p:spTree>
    <p:extLst>
      <p:ext uri="{BB962C8B-B14F-4D97-AF65-F5344CB8AC3E}">
        <p14:creationId xmlns:p14="http://schemas.microsoft.com/office/powerpoint/2010/main" val="22260771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43:  Additional References</a:t>
            </a:r>
            <a:endParaRPr lang="en-US" b="1" dirty="0"/>
          </a:p>
        </p:txBody>
      </p:sp>
      <p:sp>
        <p:nvSpPr>
          <p:cNvPr id="4" name="Slide Number Placeholder 3"/>
          <p:cNvSpPr>
            <a:spLocks noGrp="1"/>
          </p:cNvSpPr>
          <p:nvPr>
            <p:ph type="sldNum" sz="quarter" idx="10"/>
          </p:nvPr>
        </p:nvSpPr>
        <p:spPr/>
        <p:txBody>
          <a:bodyPr/>
          <a:lstStyle/>
          <a:p>
            <a:fld id="{7B086BE1-6334-4394-8C32-54D68468D27E}" type="slidenum">
              <a:rPr lang="en-US" smtClean="0"/>
              <a:t>43</a:t>
            </a:fld>
            <a:endParaRPr lang="en-US"/>
          </a:p>
        </p:txBody>
      </p:sp>
    </p:spTree>
    <p:extLst>
      <p:ext uri="{BB962C8B-B14F-4D97-AF65-F5344CB8AC3E}">
        <p14:creationId xmlns:p14="http://schemas.microsoft.com/office/powerpoint/2010/main" val="781564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44:  Contact</a:t>
            </a:r>
            <a:r>
              <a:rPr lang="en-US" b="1" baseline="0" dirty="0" smtClean="0"/>
              <a:t> Information</a:t>
            </a:r>
          </a:p>
          <a:p>
            <a:endParaRPr lang="en-US" b="1" baseline="0" dirty="0" smtClean="0"/>
          </a:p>
          <a:p>
            <a:r>
              <a:rPr lang="en-US" b="1" baseline="0" dirty="0" smtClean="0"/>
              <a:t>Presenter Notes:</a:t>
            </a:r>
          </a:p>
          <a:p>
            <a:r>
              <a:rPr lang="en-US" b="0" baseline="0" dirty="0" smtClean="0"/>
              <a:t>For information about </a:t>
            </a:r>
            <a:r>
              <a:rPr lang="en-US" b="0" baseline="0" dirty="0" smtClean="0"/>
              <a:t>this </a:t>
            </a:r>
            <a:r>
              <a:rPr lang="en-US" b="0" baseline="0" dirty="0" smtClean="0"/>
              <a:t>or other training materials available through the TIKES project please contact them using the above contact information.</a:t>
            </a:r>
          </a:p>
        </p:txBody>
      </p:sp>
      <p:sp>
        <p:nvSpPr>
          <p:cNvPr id="4" name="Slide Number Placeholder 3"/>
          <p:cNvSpPr>
            <a:spLocks noGrp="1"/>
          </p:cNvSpPr>
          <p:nvPr>
            <p:ph type="sldNum" sz="quarter" idx="10"/>
          </p:nvPr>
        </p:nvSpPr>
        <p:spPr/>
        <p:txBody>
          <a:bodyPr/>
          <a:lstStyle/>
          <a:p>
            <a:fld id="{7B086BE1-6334-4394-8C32-54D68468D27E}" type="slidenum">
              <a:rPr lang="en-US" smtClean="0"/>
              <a:t>44</a:t>
            </a:fld>
            <a:endParaRPr lang="en-US"/>
          </a:p>
        </p:txBody>
      </p:sp>
    </p:spTree>
    <p:extLst>
      <p:ext uri="{BB962C8B-B14F-4D97-AF65-F5344CB8AC3E}">
        <p14:creationId xmlns:p14="http://schemas.microsoft.com/office/powerpoint/2010/main" val="1604548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  About the Simon Technology Center</a:t>
            </a:r>
          </a:p>
          <a:p>
            <a:endParaRPr lang="en-US" dirty="0"/>
          </a:p>
          <a:p>
            <a:r>
              <a:rPr lang="en-US" b="1" dirty="0"/>
              <a:t>Presenter Notes:</a:t>
            </a:r>
          </a:p>
          <a:p>
            <a:r>
              <a:rPr lang="en-US" dirty="0"/>
              <a:t>For</a:t>
            </a:r>
            <a:r>
              <a:rPr lang="en-US" baseline="0" dirty="0"/>
              <a:t> over </a:t>
            </a:r>
            <a:r>
              <a:rPr lang="en-US" baseline="0"/>
              <a:t>27 years</a:t>
            </a:r>
            <a:r>
              <a:rPr lang="en-US" dirty="0"/>
              <a:t>,</a:t>
            </a:r>
            <a:r>
              <a:rPr lang="en-US" baseline="0"/>
              <a:t> </a:t>
            </a:r>
            <a:r>
              <a:rPr lang="en-US" baseline="0" dirty="0"/>
              <a:t>the </a:t>
            </a:r>
            <a:r>
              <a:rPr lang="en-US" strike="noStrike" baseline="0" dirty="0"/>
              <a:t>knowledgeable</a:t>
            </a:r>
            <a:r>
              <a:rPr lang="en-US" baseline="0" dirty="0"/>
              <a:t> staff of the Simon Technology Center have been making the benefits of assistive technology accessible to families</a:t>
            </a:r>
            <a:r>
              <a:rPr lang="en-US" baseline="0"/>
              <a:t>, educators</a:t>
            </a:r>
            <a:r>
              <a:rPr lang="en-US" dirty="0"/>
              <a:t>,</a:t>
            </a:r>
            <a:r>
              <a:rPr lang="en-US" baseline="0"/>
              <a:t> </a:t>
            </a:r>
            <a:r>
              <a:rPr lang="en-US" baseline="0" dirty="0"/>
              <a:t>and consumers</a:t>
            </a:r>
            <a:r>
              <a:rPr lang="en-US" baseline="0"/>
              <a:t>. </a:t>
            </a:r>
            <a:r>
              <a:rPr lang="en-US" baseline="0" smtClean="0"/>
              <a:t>The </a:t>
            </a:r>
            <a:r>
              <a:rPr lang="en-US" baseline="0" dirty="0"/>
              <a:t>STC does this through a variety of core services and assistive technology projects that include free assistive technology explorations with families and their children, information and referral services, workshops, and a vast AT lending library to support the exploration of assistive technology.</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5</a:t>
            </a:fld>
            <a:endParaRPr lang="en-US"/>
          </a:p>
        </p:txBody>
      </p:sp>
    </p:spTree>
    <p:extLst>
      <p:ext uri="{BB962C8B-B14F-4D97-AF65-F5344CB8AC3E}">
        <p14:creationId xmlns:p14="http://schemas.microsoft.com/office/powerpoint/2010/main" val="310558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  Session Agenda</a:t>
            </a:r>
          </a:p>
          <a:p>
            <a:endParaRPr lang="en-US" b="1" dirty="0"/>
          </a:p>
          <a:p>
            <a:r>
              <a:rPr lang="en-US" b="1" dirty="0"/>
              <a:t>Presenter Notes:</a:t>
            </a:r>
          </a:p>
          <a:p>
            <a:r>
              <a:rPr lang="en-US" dirty="0"/>
              <a:t>“An Introduction to Assistive Technology for</a:t>
            </a:r>
            <a:r>
              <a:rPr lang="en-US" baseline="0" dirty="0"/>
              <a:t> Young Learners” is a workshop designed to help educators and families learn about and use assistive technology to help young children develop, learn and grow.  </a:t>
            </a:r>
          </a:p>
          <a:p>
            <a:endParaRPr lang="en-US" baseline="0" dirty="0"/>
          </a:p>
          <a:p>
            <a:r>
              <a:rPr lang="en-US" i="0" u="none" dirty="0"/>
              <a:t>Assistive </a:t>
            </a:r>
            <a:r>
              <a:rPr lang="en-US" b="0" i="0" u="none" dirty="0" smtClean="0"/>
              <a:t>t</a:t>
            </a:r>
            <a:r>
              <a:rPr lang="en-US" i="0" u="none" dirty="0" smtClean="0"/>
              <a:t>echnology</a:t>
            </a:r>
            <a:r>
              <a:rPr lang="en-US" i="0" u="none" baseline="0" dirty="0" smtClean="0"/>
              <a:t> </a:t>
            </a:r>
            <a:r>
              <a:rPr lang="en-US" i="0" u="none" dirty="0" smtClean="0"/>
              <a:t>is </a:t>
            </a:r>
            <a:r>
              <a:rPr lang="en-US" dirty="0"/>
              <a:t>a broad category of specialized</a:t>
            </a:r>
            <a:r>
              <a:rPr lang="en-US" baseline="0" dirty="0"/>
              <a:t> technology that helps learners of all ages do something that without this technology they could not do.  For young learners</a:t>
            </a:r>
            <a:r>
              <a:rPr lang="en-US" dirty="0"/>
              <a:t>,</a:t>
            </a:r>
            <a:r>
              <a:rPr lang="en-US" baseline="0" dirty="0"/>
              <a:t> introducing assistive technology can be very powerful in helping them to participate in their daily routines and activities at home, at school</a:t>
            </a:r>
            <a:r>
              <a:rPr lang="en-US" dirty="0"/>
              <a:t>,</a:t>
            </a:r>
            <a:r>
              <a:rPr lang="en-US" baseline="0" dirty="0"/>
              <a:t> and in the community. Today we will be giving you an overview of assistive technology. </a:t>
            </a:r>
            <a:r>
              <a:rPr lang="en-US" baseline="0" dirty="0" smtClean="0"/>
              <a:t>We </a:t>
            </a:r>
            <a:r>
              <a:rPr lang="en-US" baseline="0" dirty="0"/>
              <a:t>will talk about the continuum and categories of assistive technology.  We’ll spend some time trying a variety of technology as we introduce each category. </a:t>
            </a:r>
            <a:r>
              <a:rPr lang="en-US" baseline="0" dirty="0" smtClean="0"/>
              <a:t>It </a:t>
            </a:r>
            <a:r>
              <a:rPr lang="en-US" baseline="0" dirty="0"/>
              <a:t>is also important to know what the research says about assistive technology. </a:t>
            </a:r>
            <a:r>
              <a:rPr lang="en-US" baseline="0" dirty="0" smtClean="0"/>
              <a:t>We </a:t>
            </a:r>
            <a:r>
              <a:rPr lang="en-US" baseline="0" dirty="0"/>
              <a:t>will share some articles you may be interested in reading and summarize some of the findings.  </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6</a:t>
            </a:fld>
            <a:endParaRPr lang="en-US"/>
          </a:p>
        </p:txBody>
      </p:sp>
    </p:spTree>
    <p:extLst>
      <p:ext uri="{BB962C8B-B14F-4D97-AF65-F5344CB8AC3E}">
        <p14:creationId xmlns:p14="http://schemas.microsoft.com/office/powerpoint/2010/main" val="122459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  Session Agenda - continued</a:t>
            </a:r>
          </a:p>
          <a:p>
            <a:endParaRPr lang="en-US" b="1" dirty="0"/>
          </a:p>
          <a:p>
            <a:r>
              <a:rPr lang="en-US" b="1" dirty="0"/>
              <a:t>Presenter Notes: (Duplicate from Slide 6)</a:t>
            </a:r>
          </a:p>
          <a:p>
            <a:r>
              <a:rPr lang="en-US" dirty="0"/>
              <a:t>“An Introduction to Assistive Technology for</a:t>
            </a:r>
            <a:r>
              <a:rPr lang="en-US" baseline="0" dirty="0"/>
              <a:t> Young Learners” is a workshop designed to help educators and families learn about and use assistive technology to help young children develop, learn and grow.  </a:t>
            </a:r>
          </a:p>
          <a:p>
            <a:endParaRPr lang="en-US" baseline="0" dirty="0"/>
          </a:p>
          <a:p>
            <a:r>
              <a:rPr lang="en-US" i="0" u="none" dirty="0"/>
              <a:t>Assistive </a:t>
            </a:r>
            <a:r>
              <a:rPr lang="en-US" b="0" i="0" u="none" dirty="0" smtClean="0"/>
              <a:t>t</a:t>
            </a:r>
            <a:r>
              <a:rPr lang="en-US" i="0" u="none" dirty="0" smtClean="0"/>
              <a:t>echnology</a:t>
            </a:r>
            <a:r>
              <a:rPr lang="en-US" i="0" u="none" strike="noStrike" baseline="0" dirty="0" smtClean="0"/>
              <a:t> </a:t>
            </a:r>
            <a:r>
              <a:rPr lang="en-US" i="0" u="none" strike="noStrike" dirty="0" smtClean="0"/>
              <a:t>is</a:t>
            </a:r>
            <a:r>
              <a:rPr lang="en-US" i="0" u="none" dirty="0" smtClean="0"/>
              <a:t> </a:t>
            </a:r>
            <a:r>
              <a:rPr lang="en-US" i="0" u="none" dirty="0"/>
              <a:t>a broad category of specialized</a:t>
            </a:r>
            <a:r>
              <a:rPr lang="en-US" i="0" u="none" baseline="0" dirty="0"/>
              <a:t> technology that helps learners of all ages do something that without this technology they could not do.  For young learners</a:t>
            </a:r>
            <a:r>
              <a:rPr lang="en-US" i="0" u="none" dirty="0"/>
              <a:t>,</a:t>
            </a:r>
            <a:r>
              <a:rPr lang="en-US" i="0" u="none" baseline="0" dirty="0"/>
              <a:t> introducing assistive technology can be very powerful in helping them to participate in their daily routines and activities at home, at school</a:t>
            </a:r>
            <a:r>
              <a:rPr lang="en-US" dirty="0"/>
              <a:t>,</a:t>
            </a:r>
            <a:r>
              <a:rPr lang="en-US" baseline="0" dirty="0"/>
              <a:t> and in the community. Today we will be giving you an overview of assistive technology. </a:t>
            </a:r>
            <a:r>
              <a:rPr lang="en-US" baseline="0" dirty="0" smtClean="0"/>
              <a:t>We </a:t>
            </a:r>
            <a:r>
              <a:rPr lang="en-US" baseline="0" dirty="0"/>
              <a:t>will talk about the continuum and categories of assistive technology.  We’ll spend some time trying a variety of technology as we introduce each category. </a:t>
            </a:r>
            <a:r>
              <a:rPr lang="en-US" baseline="0" dirty="0" smtClean="0"/>
              <a:t>It </a:t>
            </a:r>
            <a:r>
              <a:rPr lang="en-US" baseline="0" dirty="0"/>
              <a:t>is also important to know what the research says about assistive technology. </a:t>
            </a:r>
            <a:r>
              <a:rPr lang="en-US" baseline="0" dirty="0" smtClean="0"/>
              <a:t>We </a:t>
            </a:r>
            <a:r>
              <a:rPr lang="en-US" baseline="0" dirty="0"/>
              <a:t>will share some articles you may be interested in reading and summarize some of the findings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7</a:t>
            </a:fld>
            <a:endParaRPr lang="en-US"/>
          </a:p>
        </p:txBody>
      </p:sp>
    </p:spTree>
    <p:extLst>
      <p:ext uri="{BB962C8B-B14F-4D97-AF65-F5344CB8AC3E}">
        <p14:creationId xmlns:p14="http://schemas.microsoft.com/office/powerpoint/2010/main" val="122459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Slide 8:  What is Assistive Technology (AT)?</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 Notes: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Assistive technology devices and services were first defined in federal law in the Individuals with Disabilities Education Act of 1990. These definitions remained unchanged until 2004 with the passage of the Individuals with Disabilities Education Improvement Act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when the definition of an assistive technology device was added to clarify what a school system’s responsibility is regarding surgically implanted technology such as cochlear implants.  </a:t>
            </a:r>
          </a:p>
          <a:p>
            <a:endParaRPr lang="en-US" sz="1200" kern="1200" dirty="0" smtClean="0">
              <a:solidFill>
                <a:schemeClr val="tx1"/>
              </a:solidFill>
              <a:latin typeface="+mn-lt"/>
              <a:ea typeface="+mn-ea"/>
              <a:cs typeface="+mn-cs"/>
            </a:endParaRPr>
          </a:p>
          <a:p>
            <a:r>
              <a:rPr lang="en-US" b="1" dirty="0" smtClean="0"/>
              <a:t>Related Activity or Questions:</a:t>
            </a:r>
          </a:p>
          <a:p>
            <a:r>
              <a:rPr lang="en-US" dirty="0" smtClean="0"/>
              <a:t>How does this definition challenge or confirm participants’ ideas about assistive technology?</a:t>
            </a:r>
          </a:p>
          <a:p>
            <a:r>
              <a:rPr lang="en-US" dirty="0" smtClean="0"/>
              <a:t>Based on this definition,</a:t>
            </a:r>
            <a:r>
              <a:rPr lang="en-US" baseline="0" dirty="0" smtClean="0"/>
              <a:t> do participants’ feel that they are active users of assistive technology?</a:t>
            </a:r>
            <a:endParaRPr lang="en-US" dirty="0" smtClean="0"/>
          </a:p>
          <a:p>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8</a:t>
            </a:fld>
            <a:endParaRPr lang="en-US"/>
          </a:p>
        </p:txBody>
      </p:sp>
    </p:spTree>
    <p:extLst>
      <p:ext uri="{BB962C8B-B14F-4D97-AF65-F5344CB8AC3E}">
        <p14:creationId xmlns:p14="http://schemas.microsoft.com/office/powerpoint/2010/main" val="184103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a:t>
            </a:r>
            <a:r>
              <a:rPr lang="en-US" b="1" baseline="0" dirty="0"/>
              <a:t> 9: OSEP Part C Clarification Letter</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Presenter Notes:</a:t>
            </a:r>
          </a:p>
          <a:p>
            <a:r>
              <a:rPr lang="en-US" dirty="0"/>
              <a:t>All</a:t>
            </a:r>
            <a:r>
              <a:rPr lang="en-US" baseline="0" dirty="0"/>
              <a:t> c</a:t>
            </a:r>
            <a:r>
              <a:rPr lang="en-US" dirty="0"/>
              <a:t>hildren develop within the context of everyday activities which are the primary source of learning opportunities for a</a:t>
            </a:r>
            <a:r>
              <a:rPr lang="en-US" baseline="0" dirty="0"/>
              <a:t> child</a:t>
            </a:r>
            <a:r>
              <a:rPr lang="en-US" dirty="0"/>
              <a:t>. There are five developmental domains to consider:</a:t>
            </a:r>
            <a:r>
              <a:rPr lang="en-US" baseline="0" dirty="0"/>
              <a:t> Physical, social-emotional, language, cognitive,</a:t>
            </a:r>
            <a:r>
              <a:rPr lang="en-US" i="0" u="none" baseline="0" dirty="0"/>
              <a:t> </a:t>
            </a:r>
            <a:r>
              <a:rPr lang="en-US" i="0" u="none" dirty="0"/>
              <a:t>and</a:t>
            </a:r>
            <a:r>
              <a:rPr lang="en-US" dirty="0"/>
              <a:t> </a:t>
            </a:r>
            <a:r>
              <a:rPr lang="en-US" baseline="0" dirty="0"/>
              <a:t>adaptive. These developmental areas are inter-related, overlapping, predictable, uneven</a:t>
            </a:r>
            <a:r>
              <a:rPr lang="en-US" dirty="0"/>
              <a:t>,</a:t>
            </a:r>
            <a:r>
              <a:rPr lang="en-US" baseline="0" dirty="0"/>
              <a:t> and unique for every child. Participation is critical to a child’s </a:t>
            </a:r>
            <a:r>
              <a:rPr lang="en-US" i="0" u="none" baseline="0" dirty="0"/>
              <a:t>development </a:t>
            </a:r>
            <a:r>
              <a:rPr lang="en-US" i="0" u="none" dirty="0"/>
              <a:t>and </a:t>
            </a:r>
            <a:r>
              <a:rPr lang="en-US" baseline="0" dirty="0" smtClean="0"/>
              <a:t>in </a:t>
            </a:r>
            <a:r>
              <a:rPr lang="en-US" baseline="0" dirty="0"/>
              <a:t>the context of routines provides both planned and unplanned learning opportunities</a:t>
            </a:r>
            <a:r>
              <a:rPr lang="en-US" dirty="0"/>
              <a:t>,</a:t>
            </a:r>
            <a:r>
              <a:rPr lang="en-US" baseline="0" dirty="0"/>
              <a:t> and allows for a child to practice functional skills. Everyday routines have many contexts and occur in the home </a:t>
            </a:r>
            <a:r>
              <a:rPr lang="en-US" baseline="0" dirty="0" smtClean="0"/>
              <a:t>or </a:t>
            </a:r>
            <a:r>
              <a:rPr lang="en-US" baseline="0" dirty="0"/>
              <a:t>community, at mealtime or outside play, and at birthday parties and dance class. </a:t>
            </a:r>
            <a:endParaRPr lang="en-US" dirty="0"/>
          </a:p>
        </p:txBody>
      </p:sp>
      <p:sp>
        <p:nvSpPr>
          <p:cNvPr id="4" name="Slide Number Placeholder 3"/>
          <p:cNvSpPr>
            <a:spLocks noGrp="1"/>
          </p:cNvSpPr>
          <p:nvPr>
            <p:ph type="sldNum" sz="quarter" idx="10"/>
          </p:nvPr>
        </p:nvSpPr>
        <p:spPr/>
        <p:txBody>
          <a:bodyPr/>
          <a:lstStyle/>
          <a:p>
            <a:fld id="{7B086BE1-6334-4394-8C32-54D68468D27E}" type="slidenum">
              <a:rPr lang="en-US" smtClean="0"/>
              <a:t>9</a:t>
            </a:fld>
            <a:endParaRPr lang="en-US"/>
          </a:p>
        </p:txBody>
      </p:sp>
    </p:spTree>
    <p:extLst>
      <p:ext uri="{BB962C8B-B14F-4D97-AF65-F5344CB8AC3E}">
        <p14:creationId xmlns:p14="http://schemas.microsoft.com/office/powerpoint/2010/main" val="3634770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3597" name="Picture 45" descr="shutterstock_156187"/>
          <p:cNvPicPr>
            <a:picLocks noChangeAspect="1" noChangeArrowheads="1"/>
          </p:cNvPicPr>
          <p:nvPr/>
        </p:nvPicPr>
        <p:blipFill>
          <a:blip r:embed="rId2" cstate="print"/>
          <a:srcRect l="14050" r="9917"/>
          <a:stretch>
            <a:fillRect/>
          </a:stretch>
        </p:blipFill>
        <p:spPr bwMode="auto">
          <a:xfrm>
            <a:off x="7391400" y="1905000"/>
            <a:ext cx="1752600" cy="1536700"/>
          </a:xfrm>
          <a:prstGeom prst="rect">
            <a:avLst/>
          </a:prstGeom>
          <a:noFill/>
        </p:spPr>
      </p:pic>
      <p:pic>
        <p:nvPicPr>
          <p:cNvPr id="23598" name="Picture 46" descr="041"/>
          <p:cNvPicPr>
            <a:picLocks noChangeAspect="1" noChangeArrowheads="1"/>
          </p:cNvPicPr>
          <p:nvPr/>
        </p:nvPicPr>
        <p:blipFill>
          <a:blip r:embed="rId3" cstate="print"/>
          <a:srcRect l="20833" t="8333" r="7292" b="8333"/>
          <a:stretch>
            <a:fillRect/>
          </a:stretch>
        </p:blipFill>
        <p:spPr bwMode="auto">
          <a:xfrm>
            <a:off x="1828800" y="1905000"/>
            <a:ext cx="1752600" cy="1524000"/>
          </a:xfrm>
          <a:prstGeom prst="rect">
            <a:avLst/>
          </a:prstGeom>
          <a:noFill/>
        </p:spPr>
      </p:pic>
      <p:pic>
        <p:nvPicPr>
          <p:cNvPr id="23599" name="Picture 47" descr="shutterstock_1316443"/>
          <p:cNvPicPr>
            <a:picLocks noChangeAspect="1" noChangeArrowheads="1"/>
          </p:cNvPicPr>
          <p:nvPr/>
        </p:nvPicPr>
        <p:blipFill>
          <a:blip r:embed="rId4" cstate="print"/>
          <a:srcRect l="4131"/>
          <a:stretch>
            <a:fillRect/>
          </a:stretch>
        </p:blipFill>
        <p:spPr bwMode="auto">
          <a:xfrm>
            <a:off x="5562600" y="1905000"/>
            <a:ext cx="1768475" cy="1536700"/>
          </a:xfrm>
          <a:prstGeom prst="rect">
            <a:avLst/>
          </a:prstGeom>
          <a:noFill/>
        </p:spPr>
      </p:pic>
      <p:pic>
        <p:nvPicPr>
          <p:cNvPr id="23603" name="Picture 51" descr="IMG_1196"/>
          <p:cNvPicPr>
            <a:picLocks noChangeAspect="1" noChangeArrowheads="1"/>
          </p:cNvPicPr>
          <p:nvPr/>
        </p:nvPicPr>
        <p:blipFill>
          <a:blip r:embed="rId5" cstate="print"/>
          <a:srcRect t="6250" r="4167" b="31250"/>
          <a:stretch>
            <a:fillRect/>
          </a:stretch>
        </p:blipFill>
        <p:spPr bwMode="auto">
          <a:xfrm>
            <a:off x="0" y="1905000"/>
            <a:ext cx="1752600" cy="1524000"/>
          </a:xfrm>
          <a:prstGeom prst="rect">
            <a:avLst/>
          </a:prstGeom>
          <a:noFill/>
        </p:spPr>
      </p:pic>
      <p:pic>
        <p:nvPicPr>
          <p:cNvPr id="23604" name="Picture 52" descr="shutterstock_1928443"/>
          <p:cNvPicPr>
            <a:picLocks noChangeAspect="1" noChangeArrowheads="1"/>
          </p:cNvPicPr>
          <p:nvPr/>
        </p:nvPicPr>
        <p:blipFill>
          <a:blip r:embed="rId6" cstate="print"/>
          <a:srcRect l="20000"/>
          <a:stretch>
            <a:fillRect/>
          </a:stretch>
        </p:blipFill>
        <p:spPr bwMode="auto">
          <a:xfrm>
            <a:off x="3657600" y="1905000"/>
            <a:ext cx="1828800" cy="1524000"/>
          </a:xfrm>
          <a:prstGeom prst="rect">
            <a:avLst/>
          </a:prstGeom>
          <a:noFill/>
        </p:spPr>
      </p:pic>
      <p:sp>
        <p:nvSpPr>
          <p:cNvPr id="23554" name="Rectangle 2"/>
          <p:cNvSpPr>
            <a:spLocks noGrp="1" noChangeArrowheads="1"/>
          </p:cNvSpPr>
          <p:nvPr>
            <p:ph type="ctrTitle"/>
          </p:nvPr>
        </p:nvSpPr>
        <p:spPr>
          <a:xfrm>
            <a:off x="381000" y="3581400"/>
            <a:ext cx="8382000" cy="1470025"/>
          </a:xfrm>
        </p:spPr>
        <p:txBody>
          <a:bodyPr/>
          <a:lstStyle>
            <a:lvl1pPr>
              <a:defRPr/>
            </a:lvl1pPr>
          </a:lstStyle>
          <a:p>
            <a:r>
              <a:rPr lang="es-MX"/>
              <a:t>Click to edit Master title style</a:t>
            </a:r>
          </a:p>
        </p:txBody>
      </p:sp>
      <p:sp>
        <p:nvSpPr>
          <p:cNvPr id="23555" name="Rectangle 3"/>
          <p:cNvSpPr>
            <a:spLocks noGrp="1" noChangeArrowheads="1"/>
          </p:cNvSpPr>
          <p:nvPr>
            <p:ph type="subTitle" idx="1"/>
          </p:nvPr>
        </p:nvSpPr>
        <p:spPr>
          <a:xfrm>
            <a:off x="1066800" y="5334000"/>
            <a:ext cx="7010400" cy="609600"/>
          </a:xfrm>
        </p:spPr>
        <p:txBody>
          <a:bodyPr/>
          <a:lstStyle>
            <a:lvl1pPr marL="0" indent="0" algn="ctr">
              <a:buFontTx/>
              <a:buNone/>
              <a:defRPr/>
            </a:lvl1pPr>
          </a:lstStyle>
          <a:p>
            <a:r>
              <a:rPr lang="es-MX"/>
              <a:t>Click to edit Master subtitle style</a:t>
            </a:r>
          </a:p>
        </p:txBody>
      </p:sp>
      <p:sp>
        <p:nvSpPr>
          <p:cNvPr id="23559" name="Rectangle 7"/>
          <p:cNvSpPr>
            <a:spLocks noChangeArrowheads="1"/>
          </p:cNvSpPr>
          <p:nvPr/>
        </p:nvSpPr>
        <p:spPr bwMode="auto">
          <a:xfrm>
            <a:off x="0" y="0"/>
            <a:ext cx="9144000" cy="1828800"/>
          </a:xfrm>
          <a:prstGeom prst="rect">
            <a:avLst/>
          </a:prstGeom>
          <a:solidFill>
            <a:srgbClr val="B71234"/>
          </a:solidFill>
          <a:ln w="9525">
            <a:noFill/>
            <a:miter lim="800000"/>
            <a:headEnd/>
            <a:tailEnd/>
          </a:ln>
          <a:effectLst/>
        </p:spPr>
        <p:txBody>
          <a:bodyPr wrap="none" anchor="ctr"/>
          <a:lstStyle/>
          <a:p>
            <a:endParaRPr lang="en-US" dirty="0"/>
          </a:p>
        </p:txBody>
      </p:sp>
      <p:pic>
        <p:nvPicPr>
          <p:cNvPr id="23574" name="Picture 22" descr="PACER Logo 2-color RGB"/>
          <p:cNvPicPr>
            <a:picLocks noChangeAspect="1" noChangeArrowheads="1"/>
          </p:cNvPicPr>
          <p:nvPr/>
        </p:nvPicPr>
        <p:blipFill>
          <a:blip r:embed="rId7" cstate="print"/>
          <a:srcRect/>
          <a:stretch>
            <a:fillRect/>
          </a:stretch>
        </p:blipFill>
        <p:spPr bwMode="auto">
          <a:xfrm>
            <a:off x="6934200" y="6172200"/>
            <a:ext cx="2133600" cy="452438"/>
          </a:xfrm>
          <a:prstGeom prst="rect">
            <a:avLst/>
          </a:prstGeom>
          <a:noFill/>
        </p:spPr>
      </p:pic>
      <p:sp>
        <p:nvSpPr>
          <p:cNvPr id="23575" name="Rectangle 23"/>
          <p:cNvSpPr>
            <a:spLocks noChangeArrowheads="1"/>
          </p:cNvSpPr>
          <p:nvPr/>
        </p:nvSpPr>
        <p:spPr bwMode="auto">
          <a:xfrm>
            <a:off x="0" y="6629400"/>
            <a:ext cx="9144000" cy="228600"/>
          </a:xfrm>
          <a:prstGeom prst="rect">
            <a:avLst/>
          </a:prstGeom>
          <a:solidFill>
            <a:srgbClr val="B71234"/>
          </a:solidFill>
          <a:ln w="9525">
            <a:noFill/>
            <a:miter lim="800000"/>
            <a:headEnd/>
            <a:tailEnd/>
          </a:ln>
          <a:effectLst/>
        </p:spPr>
        <p:txBody>
          <a:bodyPr wrap="none" anchor="ctr"/>
          <a:lstStyle/>
          <a:p>
            <a:endParaRPr lang="en-US" dirty="0"/>
          </a:p>
        </p:txBody>
      </p:sp>
      <p:sp>
        <p:nvSpPr>
          <p:cNvPr id="23576" name="Rectangle 24"/>
          <p:cNvSpPr>
            <a:spLocks noGrp="1" noChangeArrowheads="1"/>
          </p:cNvSpPr>
          <p:nvPr>
            <p:ph type="ftr" sz="quarter" idx="3"/>
          </p:nvPr>
        </p:nvSpPr>
        <p:spPr bwMode="auto">
          <a:xfrm>
            <a:off x="76200" y="6384925"/>
            <a:ext cx="3505200" cy="2444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b="1">
                <a:solidFill>
                  <a:srgbClr val="B71234"/>
                </a:solidFill>
                <a:latin typeface="+mn-lt"/>
              </a:defRPr>
            </a:lvl1pPr>
          </a:lstStyle>
          <a:p>
            <a:r>
              <a:rPr lang="en-US" dirty="0"/>
              <a:t>© 2007, PACER Center</a:t>
            </a:r>
          </a:p>
        </p:txBody>
      </p:sp>
      <p:sp>
        <p:nvSpPr>
          <p:cNvPr id="23582" name="Line 30"/>
          <p:cNvSpPr>
            <a:spLocks noChangeShapeType="1"/>
          </p:cNvSpPr>
          <p:nvPr/>
        </p:nvSpPr>
        <p:spPr bwMode="auto">
          <a:xfrm>
            <a:off x="0" y="1905000"/>
            <a:ext cx="9144000" cy="0"/>
          </a:xfrm>
          <a:prstGeom prst="line">
            <a:avLst/>
          </a:prstGeom>
          <a:noFill/>
          <a:ln w="9525">
            <a:solidFill>
              <a:schemeClr val="tx1"/>
            </a:solidFill>
            <a:round/>
            <a:headEnd/>
            <a:tailEnd/>
          </a:ln>
          <a:effectLst/>
        </p:spPr>
        <p:txBody>
          <a:bodyPr/>
          <a:lstStyle/>
          <a:p>
            <a:endParaRPr lang="en-US" dirty="0"/>
          </a:p>
        </p:txBody>
      </p:sp>
      <p:sp>
        <p:nvSpPr>
          <p:cNvPr id="23583" name="Line 31"/>
          <p:cNvSpPr>
            <a:spLocks noChangeShapeType="1"/>
          </p:cNvSpPr>
          <p:nvPr/>
        </p:nvSpPr>
        <p:spPr bwMode="auto">
          <a:xfrm>
            <a:off x="0" y="3429000"/>
            <a:ext cx="9144000" cy="0"/>
          </a:xfrm>
          <a:prstGeom prst="line">
            <a:avLst/>
          </a:prstGeom>
          <a:noFill/>
          <a:ln w="9525">
            <a:solidFill>
              <a:schemeClr val="tx1"/>
            </a:solidFill>
            <a:round/>
            <a:headEnd/>
            <a:tailEnd/>
          </a:ln>
          <a:effectLst/>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s-MX" dirty="0"/>
              <a:t>Page </a:t>
            </a:r>
            <a:fld id="{D956CA73-587C-4D4F-A789-877EAEB1E08D}" type="slidenum">
              <a:rPr lang="es-MX"/>
              <a:pPr/>
              <a:t>‹#›</a:t>
            </a:fld>
            <a:endParaRPr lang="es-MX" dirty="0"/>
          </a:p>
        </p:txBody>
      </p:sp>
    </p:spTree>
    <p:extLst>
      <p:ext uri="{BB962C8B-B14F-4D97-AF65-F5344CB8AC3E}">
        <p14:creationId xmlns:p14="http://schemas.microsoft.com/office/powerpoint/2010/main" val="73484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762000"/>
          </a:xfrm>
          <a:prstGeom prst="rect">
            <a:avLst/>
          </a:prstGeom>
          <a:solidFill>
            <a:srgbClr val="B71234"/>
          </a:solidFill>
          <a:ln w="9525">
            <a:noFill/>
            <a:miter lim="800000"/>
            <a:headEnd/>
            <a:tailEnd/>
          </a:ln>
          <a:effectLst/>
        </p:spPr>
        <p:txBody>
          <a:bodyPr wrap="none" anchor="ctr"/>
          <a:lstStyle/>
          <a:p>
            <a:endParaRPr lang="en-US" dirty="0"/>
          </a:p>
        </p:txBody>
      </p:sp>
      <p:sp>
        <p:nvSpPr>
          <p:cNvPr id="1026" name="Rectangle 2"/>
          <p:cNvSpPr>
            <a:spLocks noGrp="1" noChangeArrowheads="1"/>
          </p:cNvSpPr>
          <p:nvPr>
            <p:ph type="title"/>
          </p:nvPr>
        </p:nvSpPr>
        <p:spPr bwMode="auto">
          <a:xfrm>
            <a:off x="4572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smtClean="0"/>
              <a:t>Click to edit Master title style</a:t>
            </a:r>
          </a:p>
        </p:txBody>
      </p:sp>
      <p:sp>
        <p:nvSpPr>
          <p:cNvPr id="1027" name="Rectangle 3"/>
          <p:cNvSpPr>
            <a:spLocks noGrp="1" noChangeArrowheads="1"/>
          </p:cNvSpPr>
          <p:nvPr>
            <p:ph type="body" idx="1"/>
          </p:nvPr>
        </p:nvSpPr>
        <p:spPr bwMode="auto">
          <a:xfrm>
            <a:off x="457200" y="2209800"/>
            <a:ext cx="82296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1030" name="Rectangle 6"/>
          <p:cNvSpPr>
            <a:spLocks noGrp="1" noChangeArrowheads="1"/>
          </p:cNvSpPr>
          <p:nvPr>
            <p:ph type="sldNum" sz="quarter" idx="4"/>
          </p:nvPr>
        </p:nvSpPr>
        <p:spPr bwMode="auto">
          <a:xfrm>
            <a:off x="76200" y="6392863"/>
            <a:ext cx="5029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B71234"/>
                </a:solidFill>
                <a:latin typeface="+mn-lt"/>
              </a:defRPr>
            </a:lvl1pPr>
          </a:lstStyle>
          <a:p>
            <a:r>
              <a:rPr lang="es-MX" dirty="0"/>
              <a:t>Page </a:t>
            </a:r>
            <a:fld id="{BB64C4E8-C6C7-435B-A2D4-854024DA2FA2}" type="slidenum">
              <a:rPr lang="es-MX"/>
              <a:pPr/>
              <a:t>‹#›</a:t>
            </a:fld>
            <a:endParaRPr lang="es-MX" dirty="0"/>
          </a:p>
        </p:txBody>
      </p:sp>
      <p:pic>
        <p:nvPicPr>
          <p:cNvPr id="1033" name="Picture 9" descr="PACER Logo 2-color RGB"/>
          <p:cNvPicPr>
            <a:picLocks noChangeAspect="1" noChangeArrowheads="1"/>
          </p:cNvPicPr>
          <p:nvPr/>
        </p:nvPicPr>
        <p:blipFill>
          <a:blip r:embed="rId4" cstate="print"/>
          <a:srcRect/>
          <a:stretch>
            <a:fillRect/>
          </a:stretch>
        </p:blipFill>
        <p:spPr bwMode="auto">
          <a:xfrm>
            <a:off x="6934200" y="6172200"/>
            <a:ext cx="2133600" cy="452438"/>
          </a:xfrm>
          <a:prstGeom prst="rect">
            <a:avLst/>
          </a:prstGeom>
          <a:noFill/>
        </p:spPr>
      </p:pic>
      <p:sp>
        <p:nvSpPr>
          <p:cNvPr id="1034" name="Line 10"/>
          <p:cNvSpPr>
            <a:spLocks noChangeShapeType="1"/>
          </p:cNvSpPr>
          <p:nvPr/>
        </p:nvSpPr>
        <p:spPr bwMode="auto">
          <a:xfrm>
            <a:off x="457200" y="2057400"/>
            <a:ext cx="8229600" cy="0"/>
          </a:xfrm>
          <a:prstGeom prst="line">
            <a:avLst/>
          </a:prstGeom>
          <a:noFill/>
          <a:ln w="9525">
            <a:solidFill>
              <a:schemeClr val="tx1"/>
            </a:solidFill>
            <a:round/>
            <a:headEnd/>
            <a:tailEnd/>
          </a:ln>
          <a:effectLst/>
        </p:spPr>
        <p:txBody>
          <a:bodyPr/>
          <a:lstStyle/>
          <a:p>
            <a:endParaRPr lang="en-US" dirty="0"/>
          </a:p>
        </p:txBody>
      </p:sp>
      <p:sp>
        <p:nvSpPr>
          <p:cNvPr id="1036" name="Rectangle 12"/>
          <p:cNvSpPr>
            <a:spLocks noChangeArrowheads="1"/>
          </p:cNvSpPr>
          <p:nvPr/>
        </p:nvSpPr>
        <p:spPr bwMode="auto">
          <a:xfrm>
            <a:off x="0" y="6629400"/>
            <a:ext cx="9144000" cy="228600"/>
          </a:xfrm>
          <a:prstGeom prst="rect">
            <a:avLst/>
          </a:prstGeom>
          <a:solidFill>
            <a:srgbClr val="B71234"/>
          </a:solidFill>
          <a:ln w="9525">
            <a:noFill/>
            <a:miter lim="800000"/>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rtl="0" fontAlgn="base">
        <a:spcBef>
          <a:spcPct val="0"/>
        </a:spcBef>
        <a:spcAft>
          <a:spcPct val="0"/>
        </a:spcAft>
        <a:defRPr sz="4400" b="1">
          <a:solidFill>
            <a:srgbClr val="4D4D4D"/>
          </a:solidFill>
          <a:latin typeface="+mj-lt"/>
          <a:ea typeface="+mj-ea"/>
          <a:cs typeface="+mj-cs"/>
        </a:defRPr>
      </a:lvl1pPr>
      <a:lvl2pPr algn="ctr" rtl="0" fontAlgn="base">
        <a:spcBef>
          <a:spcPct val="0"/>
        </a:spcBef>
        <a:spcAft>
          <a:spcPct val="0"/>
        </a:spcAft>
        <a:defRPr sz="4400" b="1">
          <a:solidFill>
            <a:srgbClr val="4D4D4D"/>
          </a:solidFill>
          <a:latin typeface="Times New Roman" pitchFamily="18" charset="0"/>
          <a:cs typeface="Arial" charset="0"/>
        </a:defRPr>
      </a:lvl2pPr>
      <a:lvl3pPr algn="ctr" rtl="0" fontAlgn="base">
        <a:spcBef>
          <a:spcPct val="0"/>
        </a:spcBef>
        <a:spcAft>
          <a:spcPct val="0"/>
        </a:spcAft>
        <a:defRPr sz="4400" b="1">
          <a:solidFill>
            <a:srgbClr val="4D4D4D"/>
          </a:solidFill>
          <a:latin typeface="Times New Roman" pitchFamily="18" charset="0"/>
          <a:cs typeface="Arial" charset="0"/>
        </a:defRPr>
      </a:lvl3pPr>
      <a:lvl4pPr algn="ctr" rtl="0" fontAlgn="base">
        <a:spcBef>
          <a:spcPct val="0"/>
        </a:spcBef>
        <a:spcAft>
          <a:spcPct val="0"/>
        </a:spcAft>
        <a:defRPr sz="4400" b="1">
          <a:solidFill>
            <a:srgbClr val="4D4D4D"/>
          </a:solidFill>
          <a:latin typeface="Times New Roman" pitchFamily="18" charset="0"/>
          <a:cs typeface="Arial" charset="0"/>
        </a:defRPr>
      </a:lvl4pPr>
      <a:lvl5pPr algn="ctr" rtl="0" fontAlgn="base">
        <a:spcBef>
          <a:spcPct val="0"/>
        </a:spcBef>
        <a:spcAft>
          <a:spcPct val="0"/>
        </a:spcAft>
        <a:defRPr sz="4400" b="1">
          <a:solidFill>
            <a:srgbClr val="4D4D4D"/>
          </a:solidFill>
          <a:latin typeface="Times New Roman" pitchFamily="18" charset="0"/>
          <a:cs typeface="Arial" charset="0"/>
        </a:defRPr>
      </a:lvl5pPr>
      <a:lvl6pPr marL="457200" algn="ctr" rtl="0" fontAlgn="base">
        <a:spcBef>
          <a:spcPct val="0"/>
        </a:spcBef>
        <a:spcAft>
          <a:spcPct val="0"/>
        </a:spcAft>
        <a:defRPr sz="4400" b="1">
          <a:solidFill>
            <a:srgbClr val="4D4D4D"/>
          </a:solidFill>
          <a:latin typeface="Times New Roman" pitchFamily="18" charset="0"/>
          <a:cs typeface="Arial" charset="0"/>
        </a:defRPr>
      </a:lvl6pPr>
      <a:lvl7pPr marL="914400" algn="ctr" rtl="0" fontAlgn="base">
        <a:spcBef>
          <a:spcPct val="0"/>
        </a:spcBef>
        <a:spcAft>
          <a:spcPct val="0"/>
        </a:spcAft>
        <a:defRPr sz="4400" b="1">
          <a:solidFill>
            <a:srgbClr val="4D4D4D"/>
          </a:solidFill>
          <a:latin typeface="Times New Roman" pitchFamily="18" charset="0"/>
          <a:cs typeface="Arial" charset="0"/>
        </a:defRPr>
      </a:lvl7pPr>
      <a:lvl8pPr marL="1371600" algn="ctr" rtl="0" fontAlgn="base">
        <a:spcBef>
          <a:spcPct val="0"/>
        </a:spcBef>
        <a:spcAft>
          <a:spcPct val="0"/>
        </a:spcAft>
        <a:defRPr sz="4400" b="1">
          <a:solidFill>
            <a:srgbClr val="4D4D4D"/>
          </a:solidFill>
          <a:latin typeface="Times New Roman" pitchFamily="18" charset="0"/>
          <a:cs typeface="Arial" charset="0"/>
        </a:defRPr>
      </a:lvl8pPr>
      <a:lvl9pPr marL="1828800" algn="ctr" rtl="0" fontAlgn="base">
        <a:spcBef>
          <a:spcPct val="0"/>
        </a:spcBef>
        <a:spcAft>
          <a:spcPct val="0"/>
        </a:spcAft>
        <a:defRPr sz="4400" b="1">
          <a:solidFill>
            <a:srgbClr val="4D4D4D"/>
          </a:solidFill>
          <a:latin typeface="Times New Roman" pitchFamily="18"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eg"/><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62.jpg"/><Relationship Id="rId7" Type="http://schemas.openxmlformats.org/officeDocument/2006/relationships/image" Target="../media/image66.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g"/><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1.jpg"/><Relationship Id="rId4" Type="http://schemas.openxmlformats.org/officeDocument/2006/relationships/image" Target="../media/image70.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acer.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acer.org/st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ftr" sz="quarter" idx="3"/>
          </p:nvPr>
        </p:nvSpPr>
        <p:spPr>
          <a:xfrm>
            <a:off x="76200" y="6384925"/>
            <a:ext cx="3505200" cy="244475"/>
          </a:xfrm>
          <a:ln/>
        </p:spPr>
        <p:txBody>
          <a:bodyPr/>
          <a:lstStyle/>
          <a:p>
            <a:r>
              <a:rPr lang="en-US" dirty="0"/>
              <a:t>© </a:t>
            </a:r>
            <a:r>
              <a:rPr lang="en-US" dirty="0" smtClean="0"/>
              <a:t>2015 </a:t>
            </a:r>
            <a:r>
              <a:rPr lang="en-US" dirty="0"/>
              <a:t>PACER Center</a:t>
            </a:r>
          </a:p>
        </p:txBody>
      </p:sp>
      <p:sp>
        <p:nvSpPr>
          <p:cNvPr id="2050" name="Rectangle 2"/>
          <p:cNvSpPr>
            <a:spLocks noGrp="1" noChangeArrowheads="1"/>
          </p:cNvSpPr>
          <p:nvPr>
            <p:ph type="ctrTitle"/>
          </p:nvPr>
        </p:nvSpPr>
        <p:spPr/>
        <p:txBody>
          <a:bodyPr/>
          <a:lstStyle/>
          <a:p>
            <a:r>
              <a:rPr lang="en-US" sz="4000" dirty="0" smtClean="0"/>
              <a:t>Introduction to Assistive Technology (AT)  for Young Learners</a:t>
            </a:r>
            <a:endParaRPr lang="en-US" sz="4000" dirty="0"/>
          </a:p>
        </p:txBody>
      </p:sp>
      <p:sp>
        <p:nvSpPr>
          <p:cNvPr id="2051" name="Rectangle 3"/>
          <p:cNvSpPr>
            <a:spLocks noGrp="1" noChangeArrowheads="1"/>
          </p:cNvSpPr>
          <p:nvPr>
            <p:ph type="subTitle" idx="1"/>
          </p:nvPr>
        </p:nvSpPr>
        <p:spPr>
          <a:xfrm>
            <a:off x="1066800" y="5334000"/>
            <a:ext cx="7010400" cy="838200"/>
          </a:xfrm>
        </p:spPr>
        <p:txBody>
          <a:bodyPr/>
          <a:lstStyle/>
          <a:p>
            <a:r>
              <a:rPr lang="en-US" sz="1600" dirty="0"/>
              <a:t>T</a:t>
            </a:r>
            <a:r>
              <a:rPr lang="en-US" sz="1600" dirty="0" smtClean="0"/>
              <a:t>raining materials created by the Technology to Improve Kids’ Educational Success (TIKES) Project, a project of PACER Center: www.pacer.org/stc/tikes</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in Mind That…</a:t>
            </a:r>
            <a:endParaRPr lang="en-US" dirty="0"/>
          </a:p>
        </p:txBody>
      </p:sp>
      <p:sp>
        <p:nvSpPr>
          <p:cNvPr id="3" name="Content Placeholder 2"/>
          <p:cNvSpPr>
            <a:spLocks noGrp="1"/>
          </p:cNvSpPr>
          <p:nvPr>
            <p:ph idx="1"/>
          </p:nvPr>
        </p:nvSpPr>
        <p:spPr/>
        <p:txBody>
          <a:bodyPr/>
          <a:lstStyle/>
          <a:p>
            <a:r>
              <a:rPr lang="en-US" dirty="0"/>
              <a:t>AT for infants and toddlers looks different </a:t>
            </a:r>
            <a:r>
              <a:rPr lang="en-US" dirty="0" smtClean="0">
                <a:solidFill>
                  <a:srgbClr val="0D0D0D"/>
                </a:solidFill>
              </a:rPr>
              <a:t>than</a:t>
            </a:r>
            <a:r>
              <a:rPr lang="en-US" dirty="0"/>
              <a:t> </a:t>
            </a:r>
            <a:r>
              <a:rPr lang="en-US" dirty="0" smtClean="0"/>
              <a:t>AT </a:t>
            </a:r>
            <a:r>
              <a:rPr lang="en-US" dirty="0"/>
              <a:t>for students and adults</a:t>
            </a:r>
          </a:p>
          <a:p>
            <a:r>
              <a:rPr lang="en-US" dirty="0"/>
              <a:t>AT for infants and toddlers is used to support a child’s development</a:t>
            </a:r>
          </a:p>
          <a:p>
            <a:r>
              <a:rPr lang="en-US" dirty="0"/>
              <a:t>Many changes </a:t>
            </a:r>
            <a:r>
              <a:rPr lang="en-US" dirty="0">
                <a:solidFill>
                  <a:srgbClr val="0D0D0D"/>
                </a:solidFill>
              </a:rPr>
              <a:t>occur</a:t>
            </a:r>
            <a:r>
              <a:rPr lang="en-US" dirty="0"/>
              <a:t> as young children grow which requires dynamic </a:t>
            </a:r>
            <a:r>
              <a:rPr lang="en-US" dirty="0" smtClean="0">
                <a:solidFill>
                  <a:srgbClr val="0D0D0D"/>
                </a:solidFill>
              </a:rPr>
              <a:t>use</a:t>
            </a:r>
            <a:r>
              <a:rPr lang="en-US" dirty="0" smtClean="0"/>
              <a:t> </a:t>
            </a:r>
            <a:r>
              <a:rPr lang="en-US" dirty="0"/>
              <a:t>of AT</a:t>
            </a:r>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10</a:t>
            </a:fld>
            <a:endParaRPr lang="es-MX" dirty="0"/>
          </a:p>
        </p:txBody>
      </p:sp>
    </p:spTree>
    <p:extLst>
      <p:ext uri="{BB962C8B-B14F-4D97-AF65-F5344CB8AC3E}">
        <p14:creationId xmlns:p14="http://schemas.microsoft.com/office/powerpoint/2010/main" val="391516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Why Use AT?</a:t>
            </a:r>
            <a:endParaRPr lang="en-US" dirty="0"/>
          </a:p>
        </p:txBody>
      </p:sp>
      <p:sp>
        <p:nvSpPr>
          <p:cNvPr id="129027" name="Rectangle 3"/>
          <p:cNvSpPr>
            <a:spLocks noGrp="1" noChangeArrowheads="1"/>
          </p:cNvSpPr>
          <p:nvPr>
            <p:ph type="body" idx="1"/>
          </p:nvPr>
        </p:nvSpPr>
        <p:spPr>
          <a:xfrm>
            <a:off x="457200" y="2438400"/>
            <a:ext cx="8229600" cy="3581400"/>
          </a:xfrm>
        </p:spPr>
        <p:txBody>
          <a:bodyPr/>
          <a:lstStyle/>
          <a:p>
            <a:pPr marL="0" indent="0" algn="ctr">
              <a:buNone/>
            </a:pPr>
            <a:r>
              <a:rPr lang="en-US" sz="4400" dirty="0" smtClean="0"/>
              <a:t>Assistive technology helps children ages birth </a:t>
            </a:r>
            <a:r>
              <a:rPr lang="en-US" sz="4400" dirty="0" smtClean="0">
                <a:solidFill>
                  <a:srgbClr val="0D0D0D"/>
                </a:solidFill>
              </a:rPr>
              <a:t>to</a:t>
            </a:r>
            <a:r>
              <a:rPr lang="en-US" sz="4400" dirty="0" smtClean="0"/>
              <a:t> 5 with disabilities participate in everyday activities in order to grow and learn</a:t>
            </a:r>
            <a:endParaRPr lang="en-US" sz="4000" dirty="0" smtClean="0"/>
          </a:p>
        </p:txBody>
      </p:sp>
      <p:sp>
        <p:nvSpPr>
          <p:cNvPr id="5"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11</a:t>
            </a:fld>
            <a:endParaRPr lang="es-MX" dirty="0"/>
          </a:p>
        </p:txBody>
      </p:sp>
    </p:spTree>
    <p:extLst>
      <p:ext uri="{BB962C8B-B14F-4D97-AF65-F5344CB8AC3E}">
        <p14:creationId xmlns:p14="http://schemas.microsoft.com/office/powerpoint/2010/main" val="1928700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a:solidFill>
                  <a:srgbClr val="0D0D0D"/>
                </a:solidFill>
              </a:rPr>
              <a:t>What </a:t>
            </a:r>
            <a:r>
              <a:rPr lang="en-US" dirty="0" smtClean="0">
                <a:solidFill>
                  <a:srgbClr val="0D0D0D"/>
                </a:solidFill>
              </a:rPr>
              <a:t>Are </a:t>
            </a:r>
            <a:r>
              <a:rPr lang="en-US" dirty="0">
                <a:solidFill>
                  <a:srgbClr val="0D0D0D"/>
                </a:solidFill>
              </a:rPr>
              <a:t>the </a:t>
            </a:r>
            <a:r>
              <a:rPr lang="en-US" dirty="0" smtClean="0">
                <a:solidFill>
                  <a:srgbClr val="0D0D0D"/>
                </a:solidFill>
              </a:rPr>
              <a:t>Benefits </a:t>
            </a:r>
            <a:r>
              <a:rPr lang="en-US" dirty="0" smtClean="0"/>
              <a:t>of </a:t>
            </a:r>
            <a:r>
              <a:rPr lang="en-US" dirty="0"/>
              <a:t>AT?</a:t>
            </a:r>
          </a:p>
        </p:txBody>
      </p:sp>
      <p:sp>
        <p:nvSpPr>
          <p:cNvPr id="3" name="TextBox 2"/>
          <p:cNvSpPr txBox="1"/>
          <p:nvPr/>
        </p:nvSpPr>
        <p:spPr>
          <a:xfrm>
            <a:off x="457200" y="2209800"/>
            <a:ext cx="3886200" cy="3951851"/>
          </a:xfrm>
          <a:prstGeom prst="rect">
            <a:avLst/>
          </a:prstGeom>
          <a:noFill/>
        </p:spPr>
        <p:txBody>
          <a:bodyPr wrap="square" rtlCol="0">
            <a:spAutoFit/>
          </a:bodyPr>
          <a:lstStyle/>
          <a:p>
            <a:pPr marL="347472" indent="-347472">
              <a:spcBef>
                <a:spcPts val="768"/>
              </a:spcBef>
              <a:buFont typeface="Arial" pitchFamily="34" charset="0"/>
              <a:buChar char="•"/>
            </a:pPr>
            <a:r>
              <a:rPr lang="en-US" sz="3200" dirty="0" smtClean="0"/>
              <a:t>Enhance communication</a:t>
            </a:r>
          </a:p>
          <a:p>
            <a:pPr marL="347472" indent="-347472">
              <a:spcBef>
                <a:spcPts val="768"/>
              </a:spcBef>
              <a:buFont typeface="Arial" pitchFamily="34" charset="0"/>
              <a:buChar char="•"/>
            </a:pPr>
            <a:r>
              <a:rPr lang="en-US" sz="3200" dirty="0" smtClean="0"/>
              <a:t>Increase </a:t>
            </a:r>
            <a:r>
              <a:rPr lang="en-US" sz="3200" dirty="0" smtClean="0">
                <a:solidFill>
                  <a:srgbClr val="0D0D0D"/>
                </a:solidFill>
              </a:rPr>
              <a:t>independence</a:t>
            </a:r>
          </a:p>
          <a:p>
            <a:pPr marL="347472" indent="-347472">
              <a:spcBef>
                <a:spcPts val="768"/>
              </a:spcBef>
              <a:buFont typeface="Arial" pitchFamily="34" charset="0"/>
              <a:buChar char="•"/>
            </a:pPr>
            <a:r>
              <a:rPr lang="en-US" sz="3200" dirty="0" smtClean="0"/>
              <a:t>Broaden life opportunities</a:t>
            </a:r>
          </a:p>
          <a:p>
            <a:pPr marL="285750" indent="-285750">
              <a:buFont typeface="Arial" pitchFamily="34" charset="0"/>
              <a:buChar char="•"/>
            </a:pPr>
            <a:endParaRPr lang="en-US" sz="2800" dirty="0" smtClean="0"/>
          </a:p>
          <a:p>
            <a:endParaRPr lang="en-US" dirty="0"/>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12</a:t>
            </a:fld>
            <a:endParaRPr lang="es-MX"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286000"/>
            <a:ext cx="2540000" cy="2209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888871"/>
            <a:ext cx="1981200" cy="228098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4891" y="2479752"/>
            <a:ext cx="1257300" cy="12573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8024" y="4648200"/>
            <a:ext cx="2000751" cy="1331409"/>
          </a:xfrm>
          <a:prstGeom prst="rect">
            <a:avLst/>
          </a:prstGeom>
        </p:spPr>
      </p:pic>
    </p:spTree>
    <p:extLst>
      <p:ext uri="{BB962C8B-B14F-4D97-AF65-F5344CB8AC3E}">
        <p14:creationId xmlns:p14="http://schemas.microsoft.com/office/powerpoint/2010/main" val="1378200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What Are the Benefits of AT?</a:t>
            </a:r>
            <a:endParaRPr lang="en-US" dirty="0"/>
          </a:p>
        </p:txBody>
      </p:sp>
      <p:sp>
        <p:nvSpPr>
          <p:cNvPr id="129027" name="Rectangle 3"/>
          <p:cNvSpPr>
            <a:spLocks noGrp="1" noChangeArrowheads="1"/>
          </p:cNvSpPr>
          <p:nvPr>
            <p:ph type="body" idx="1"/>
          </p:nvPr>
        </p:nvSpPr>
        <p:spPr>
          <a:xfrm>
            <a:off x="457200" y="2209800"/>
            <a:ext cx="4114800" cy="3962400"/>
          </a:xfrm>
        </p:spPr>
        <p:txBody>
          <a:bodyPr/>
          <a:lstStyle/>
          <a:p>
            <a:r>
              <a:rPr lang="en-US" dirty="0"/>
              <a:t>Increase participation </a:t>
            </a:r>
            <a:endParaRPr lang="en-US" dirty="0" smtClean="0"/>
          </a:p>
          <a:p>
            <a:r>
              <a:rPr lang="en-US" dirty="0" smtClean="0"/>
              <a:t>Promote </a:t>
            </a:r>
            <a:r>
              <a:rPr lang="en-US" dirty="0"/>
              <a:t>development </a:t>
            </a:r>
            <a:endParaRPr lang="en-US" dirty="0" smtClean="0"/>
          </a:p>
          <a:p>
            <a:r>
              <a:rPr lang="en-US" dirty="0" smtClean="0"/>
              <a:t>Enhance </a:t>
            </a:r>
            <a:r>
              <a:rPr lang="en-US" dirty="0"/>
              <a:t>learning </a:t>
            </a:r>
            <a:endParaRPr lang="en-US" dirty="0" smtClean="0"/>
          </a:p>
          <a:p>
            <a:r>
              <a:rPr lang="en-US" dirty="0" smtClean="0"/>
              <a:t>Boost self-esteem</a:t>
            </a:r>
            <a:endParaRPr lang="en-US" dirty="0"/>
          </a:p>
        </p:txBody>
      </p:sp>
      <p:pic>
        <p:nvPicPr>
          <p:cNvPr id="3" name="Picture 2" descr="Screen Shot 2013-08-13 at 12.37.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895600"/>
            <a:ext cx="3925824" cy="2133600"/>
          </a:xfrm>
          <a:prstGeom prst="rect">
            <a:avLst/>
          </a:prstGeom>
        </p:spPr>
      </p:pic>
      <p:sp>
        <p:nvSpPr>
          <p:cNvPr id="4" name="TextBox 3"/>
          <p:cNvSpPr txBox="1"/>
          <p:nvPr/>
        </p:nvSpPr>
        <p:spPr>
          <a:xfrm>
            <a:off x="5943600" y="5105400"/>
            <a:ext cx="1590287" cy="369332"/>
          </a:xfrm>
          <a:prstGeom prst="rect">
            <a:avLst/>
          </a:prstGeom>
          <a:noFill/>
        </p:spPr>
        <p:txBody>
          <a:bodyPr wrap="none" rtlCol="0">
            <a:spAutoFit/>
          </a:bodyPr>
          <a:lstStyle/>
          <a:p>
            <a:r>
              <a:rPr lang="en-US" dirty="0" smtClean="0"/>
              <a:t>Meet Mason</a:t>
            </a:r>
            <a:endParaRPr lang="en-US" dirty="0"/>
          </a:p>
        </p:txBody>
      </p:sp>
      <p:sp>
        <p:nvSpPr>
          <p:cNvPr id="7"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13</a:t>
            </a:fld>
            <a:endParaRPr lang="es-MX" dirty="0"/>
          </a:p>
        </p:txBody>
      </p:sp>
    </p:spTree>
    <p:extLst>
      <p:ext uri="{BB962C8B-B14F-4D97-AF65-F5344CB8AC3E}">
        <p14:creationId xmlns:p14="http://schemas.microsoft.com/office/powerpoint/2010/main" val="1474949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5" name="TextBox 4"/>
          <p:cNvSpPr txBox="1"/>
          <p:nvPr/>
        </p:nvSpPr>
        <p:spPr>
          <a:xfrm>
            <a:off x="457200" y="2057400"/>
            <a:ext cx="8229600" cy="4401205"/>
          </a:xfrm>
          <a:prstGeom prst="rect">
            <a:avLst/>
          </a:prstGeom>
          <a:noFill/>
        </p:spPr>
        <p:txBody>
          <a:bodyPr wrap="square" rtlCol="0">
            <a:spAutoFit/>
          </a:bodyPr>
          <a:lstStyle/>
          <a:p>
            <a:r>
              <a:rPr lang="en-US" sz="4000" dirty="0" smtClean="0"/>
              <a:t>There are </a:t>
            </a:r>
            <a:r>
              <a:rPr lang="en-US" sz="4000" dirty="0"/>
              <a:t>prerequisite skills that a child must have before using AT, including the understanding of cause and </a:t>
            </a:r>
            <a:r>
              <a:rPr lang="en-US" sz="4000" dirty="0" smtClean="0"/>
              <a:t>effect.  </a:t>
            </a:r>
          </a:p>
          <a:p>
            <a:endParaRPr lang="en-US" sz="4000" dirty="0"/>
          </a:p>
          <a:p>
            <a:pPr algn="ctr"/>
            <a:r>
              <a:rPr lang="en-US" sz="4000" dirty="0" smtClean="0"/>
              <a:t>☐  True</a:t>
            </a:r>
          </a:p>
          <a:p>
            <a:pPr algn="ctr"/>
            <a:r>
              <a:rPr lang="en-US" sz="4000" dirty="0" smtClean="0"/>
              <a:t>☐ False</a:t>
            </a:r>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14</a:t>
            </a:fld>
            <a:endParaRPr lang="es-MX" dirty="0"/>
          </a:p>
        </p:txBody>
      </p:sp>
    </p:spTree>
    <p:extLst>
      <p:ext uri="{BB962C8B-B14F-4D97-AF65-F5344CB8AC3E}">
        <p14:creationId xmlns:p14="http://schemas.microsoft.com/office/powerpoint/2010/main" val="4028035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Prerequisites</a:t>
            </a:r>
            <a:endParaRPr lang="en-US" dirty="0"/>
          </a:p>
        </p:txBody>
      </p:sp>
      <p:sp>
        <p:nvSpPr>
          <p:cNvPr id="3" name="Content Placeholder 2"/>
          <p:cNvSpPr>
            <a:spLocks noGrp="1"/>
          </p:cNvSpPr>
          <p:nvPr>
            <p:ph idx="1"/>
          </p:nvPr>
        </p:nvSpPr>
        <p:spPr>
          <a:xfrm>
            <a:off x="457200" y="2895600"/>
            <a:ext cx="8229600" cy="2971800"/>
          </a:xfrm>
        </p:spPr>
        <p:txBody>
          <a:bodyPr/>
          <a:lstStyle/>
          <a:p>
            <a:pPr marL="0" indent="0" algn="ctr">
              <a:buNone/>
            </a:pPr>
            <a:r>
              <a:rPr lang="en-US" sz="4800" dirty="0" smtClean="0"/>
              <a:t>There are no prerequisites for using AT.</a:t>
            </a:r>
          </a:p>
          <a:p>
            <a:pPr marL="0" indent="0" algn="r">
              <a:buNone/>
            </a:pPr>
            <a:r>
              <a:rPr lang="en-US" sz="4800" dirty="0" smtClean="0"/>
              <a:t> </a:t>
            </a:r>
            <a:endParaRPr lang="en-US" sz="1600" dirty="0" smtClean="0"/>
          </a:p>
          <a:p>
            <a:pPr marL="0" indent="0" algn="r">
              <a:buNone/>
            </a:pPr>
            <a:r>
              <a:rPr lang="en-US" sz="1600" dirty="0" smtClean="0"/>
              <a:t>(Dugan</a:t>
            </a:r>
            <a:r>
              <a:rPr lang="en-US" sz="1600" dirty="0"/>
              <a:t>, et al., 2006; Wilcox, et al., 2006; Wilcox, et al., 2006)</a:t>
            </a:r>
          </a:p>
          <a:p>
            <a:pPr marL="0" indent="0" algn="ctr">
              <a:buNone/>
            </a:pPr>
            <a:endParaRPr lang="en-US" sz="1600" dirty="0" smtClean="0"/>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15</a:t>
            </a:fld>
            <a:endParaRPr lang="es-MX" dirty="0"/>
          </a:p>
        </p:txBody>
      </p:sp>
    </p:spTree>
    <p:extLst>
      <p:ext uri="{BB962C8B-B14F-4D97-AF65-F5344CB8AC3E}">
        <p14:creationId xmlns:p14="http://schemas.microsoft.com/office/powerpoint/2010/main" val="3392460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5" name="TextBox 4"/>
          <p:cNvSpPr txBox="1"/>
          <p:nvPr/>
        </p:nvSpPr>
        <p:spPr>
          <a:xfrm>
            <a:off x="609600" y="2514600"/>
            <a:ext cx="8229600" cy="4154984"/>
          </a:xfrm>
          <a:prstGeom prst="rect">
            <a:avLst/>
          </a:prstGeom>
          <a:noFill/>
        </p:spPr>
        <p:txBody>
          <a:bodyPr wrap="square" rtlCol="0">
            <a:spAutoFit/>
          </a:bodyPr>
          <a:lstStyle/>
          <a:p>
            <a:r>
              <a:rPr lang="en-US" sz="4400" dirty="0" smtClean="0"/>
              <a:t>Assistive technology can hinder development.</a:t>
            </a:r>
          </a:p>
          <a:p>
            <a:endParaRPr lang="en-US" sz="4400" dirty="0"/>
          </a:p>
          <a:p>
            <a:pPr algn="ctr"/>
            <a:r>
              <a:rPr lang="en-US" sz="4400" dirty="0"/>
              <a:t>☐  True</a:t>
            </a:r>
          </a:p>
          <a:p>
            <a:pPr algn="ctr"/>
            <a:r>
              <a:rPr lang="en-US" sz="4400" dirty="0"/>
              <a:t>☐ False</a:t>
            </a:r>
          </a:p>
          <a:p>
            <a:endParaRPr lang="en-US" sz="4400" dirty="0"/>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16</a:t>
            </a:fld>
            <a:endParaRPr lang="es-MX" dirty="0"/>
          </a:p>
        </p:txBody>
      </p:sp>
    </p:spTree>
    <p:extLst>
      <p:ext uri="{BB962C8B-B14F-4D97-AF65-F5344CB8AC3E}">
        <p14:creationId xmlns:p14="http://schemas.microsoft.com/office/powerpoint/2010/main" val="3138658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pPr marL="0" indent="0">
              <a:buNone/>
            </a:pPr>
            <a:r>
              <a:rPr lang="en-US" dirty="0"/>
              <a:t>Research supports that in even a short amount of time</a:t>
            </a:r>
            <a:r>
              <a:rPr lang="en-US" dirty="0">
                <a:solidFill>
                  <a:srgbClr val="0D0D0D"/>
                </a:solidFill>
              </a:rPr>
              <a:t>,</a:t>
            </a:r>
            <a:r>
              <a:rPr lang="en-US" dirty="0"/>
              <a:t> the introduction of assistive technology can make a </a:t>
            </a:r>
            <a:r>
              <a:rPr lang="en-US" dirty="0" smtClean="0">
                <a:solidFill>
                  <a:srgbClr val="0D0D0D"/>
                </a:solidFill>
              </a:rPr>
              <a:t>large</a:t>
            </a:r>
            <a:r>
              <a:rPr lang="en-US" dirty="0" smtClean="0">
                <a:solidFill>
                  <a:srgbClr val="FF0000"/>
                </a:solidFill>
              </a:rPr>
              <a:t> </a:t>
            </a:r>
            <a:r>
              <a:rPr lang="en-US" dirty="0" smtClean="0"/>
              <a:t>difference</a:t>
            </a:r>
            <a:r>
              <a:rPr lang="en-US" dirty="0"/>
              <a:t>. </a:t>
            </a:r>
          </a:p>
          <a:p>
            <a:pPr marL="0" indent="0">
              <a:buNone/>
            </a:pPr>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17</a:t>
            </a:fld>
            <a:endParaRPr lang="es-MX" dirty="0"/>
          </a:p>
        </p:txBody>
      </p:sp>
    </p:spTree>
    <p:extLst>
      <p:ext uri="{BB962C8B-B14F-4D97-AF65-F5344CB8AC3E}">
        <p14:creationId xmlns:p14="http://schemas.microsoft.com/office/powerpoint/2010/main" val="293486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5" name="TextBox 4"/>
          <p:cNvSpPr txBox="1"/>
          <p:nvPr/>
        </p:nvSpPr>
        <p:spPr>
          <a:xfrm>
            <a:off x="533400" y="2057400"/>
            <a:ext cx="8153400" cy="3600986"/>
          </a:xfrm>
          <a:prstGeom prst="rect">
            <a:avLst/>
          </a:prstGeom>
          <a:noFill/>
        </p:spPr>
        <p:txBody>
          <a:bodyPr wrap="square" rtlCol="0">
            <a:spAutoFit/>
          </a:bodyPr>
          <a:lstStyle/>
          <a:p>
            <a:r>
              <a:rPr lang="en-US" sz="3200" dirty="0" smtClean="0"/>
              <a:t>Data suggests </a:t>
            </a:r>
            <a:r>
              <a:rPr lang="en-US" sz="3200" dirty="0"/>
              <a:t>that the use of AT can significantly improve outcomes for infants and toddlers and improve both socio-emotional and pre-academic </a:t>
            </a:r>
            <a:r>
              <a:rPr lang="en-US" sz="3200" dirty="0" smtClean="0"/>
              <a:t>skills. </a:t>
            </a:r>
          </a:p>
          <a:p>
            <a:endParaRPr lang="en-US" sz="3200" dirty="0" smtClean="0"/>
          </a:p>
          <a:p>
            <a:pPr algn="r"/>
            <a:r>
              <a:rPr lang="en-US" dirty="0" smtClean="0"/>
              <a:t>(</a:t>
            </a:r>
            <a:r>
              <a:rPr lang="en-US" dirty="0"/>
              <a:t>Campbell, et al., 2006; Dugan, et al., 2006; Moody, 2012; Wilcox, et al., 2006</a:t>
            </a:r>
            <a:r>
              <a:rPr lang="en-US" dirty="0" smtClean="0"/>
              <a:t>)</a:t>
            </a:r>
            <a:endParaRPr lang="en-US" dirty="0"/>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18</a:t>
            </a:fld>
            <a:endParaRPr lang="es-MX" dirty="0"/>
          </a:p>
        </p:txBody>
      </p:sp>
    </p:spTree>
    <p:extLst>
      <p:ext uri="{BB962C8B-B14F-4D97-AF65-F5344CB8AC3E}">
        <p14:creationId xmlns:p14="http://schemas.microsoft.com/office/powerpoint/2010/main" val="3652747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The Assistive Technology Continuum</a:t>
            </a:r>
            <a:endParaRPr lang="en-US" dirty="0"/>
          </a:p>
        </p:txBody>
      </p:sp>
      <p:sp>
        <p:nvSpPr>
          <p:cNvPr id="129027" name="Rectangle 3"/>
          <p:cNvSpPr>
            <a:spLocks noGrp="1" noChangeArrowheads="1"/>
          </p:cNvSpPr>
          <p:nvPr>
            <p:ph type="body" idx="1"/>
          </p:nvPr>
        </p:nvSpPr>
        <p:spPr/>
        <p:txBody>
          <a:bodyPr/>
          <a:lstStyle/>
          <a:p>
            <a:pPr lvl="0">
              <a:buClr>
                <a:srgbClr val="3333CC"/>
              </a:buClr>
              <a:buNone/>
            </a:pPr>
            <a:r>
              <a:rPr lang="en-US" sz="2400" b="1" dirty="0" smtClean="0">
                <a:solidFill>
                  <a:srgbClr val="0033CC"/>
                </a:solidFill>
              </a:rPr>
              <a:t>Without Any </a:t>
            </a:r>
            <a:r>
              <a:rPr lang="en-US" sz="3000" b="1" dirty="0">
                <a:solidFill>
                  <a:srgbClr val="0033CC"/>
                </a:solidFill>
              </a:rPr>
              <a:t>	</a:t>
            </a:r>
            <a:r>
              <a:rPr lang="en-US" sz="3000" b="1" dirty="0" smtClean="0">
                <a:solidFill>
                  <a:srgbClr val="0033CC"/>
                </a:solidFill>
              </a:rPr>
              <a:t>	</a:t>
            </a:r>
            <a:r>
              <a:rPr lang="en-US" sz="2400" b="1" dirty="0" smtClean="0">
                <a:solidFill>
                  <a:srgbClr val="0033CC"/>
                </a:solidFill>
              </a:rPr>
              <a:t>Medium Technology</a:t>
            </a:r>
            <a:endParaRPr lang="en-US" sz="2800" b="1" dirty="0">
              <a:solidFill>
                <a:srgbClr val="0033CC"/>
              </a:solidFill>
            </a:endParaRPr>
          </a:p>
          <a:p>
            <a:pPr lvl="0">
              <a:buClr>
                <a:srgbClr val="3333CC"/>
              </a:buClr>
              <a:buNone/>
            </a:pPr>
            <a:r>
              <a:rPr lang="en-US" sz="2400" b="1" dirty="0">
                <a:solidFill>
                  <a:srgbClr val="0033CC"/>
                </a:solidFill>
              </a:rPr>
              <a:t>Technology</a:t>
            </a:r>
            <a:r>
              <a:rPr lang="en-US" sz="1800" b="1" dirty="0">
                <a:solidFill>
                  <a:srgbClr val="000000"/>
                </a:solidFill>
              </a:rPr>
              <a:t>		</a:t>
            </a:r>
            <a:r>
              <a:rPr lang="en-US" sz="1800" b="1" dirty="0" smtClean="0">
                <a:solidFill>
                  <a:srgbClr val="000000"/>
                </a:solidFill>
              </a:rPr>
              <a:t>	Relatively </a:t>
            </a:r>
            <a:r>
              <a:rPr lang="en-US" sz="1800" b="1" dirty="0">
                <a:solidFill>
                  <a:srgbClr val="000000"/>
                </a:solidFill>
              </a:rPr>
              <a:t>Complicated</a:t>
            </a:r>
          </a:p>
          <a:p>
            <a:pPr lvl="0">
              <a:buClr>
                <a:srgbClr val="3333CC"/>
              </a:buClr>
              <a:buNone/>
            </a:pPr>
            <a:r>
              <a:rPr lang="en-US" sz="1800" b="1" dirty="0" smtClean="0">
                <a:solidFill>
                  <a:srgbClr val="000000"/>
                </a:solidFill>
              </a:rPr>
              <a:t>Simple </a:t>
            </a:r>
            <a:r>
              <a:rPr lang="en-US" sz="1800" b="1" dirty="0">
                <a:solidFill>
                  <a:srgbClr val="000000"/>
                </a:solidFill>
              </a:rPr>
              <a:t>Modifications </a:t>
            </a:r>
            <a:r>
              <a:rPr lang="en-US" sz="1800" b="1" dirty="0" smtClean="0">
                <a:solidFill>
                  <a:srgbClr val="000000"/>
                </a:solidFill>
              </a:rPr>
              <a:t>		Mechanical Devices</a:t>
            </a:r>
            <a:endParaRPr lang="en-US" sz="2400" b="1" dirty="0">
              <a:solidFill>
                <a:srgbClr val="000000"/>
              </a:solidFill>
            </a:endParaRPr>
          </a:p>
          <a:p>
            <a:pPr lvl="0">
              <a:buClr>
                <a:srgbClr val="3333CC"/>
              </a:buClr>
              <a:buNone/>
            </a:pPr>
            <a:endParaRPr lang="en-US" sz="2400" b="1" dirty="0">
              <a:solidFill>
                <a:srgbClr val="000000"/>
              </a:solidFill>
            </a:endParaRPr>
          </a:p>
          <a:p>
            <a:pPr lvl="0" algn="r">
              <a:buClr>
                <a:srgbClr val="3333CC"/>
              </a:buClr>
              <a:buNone/>
            </a:pPr>
            <a:r>
              <a:rPr lang="en-US" sz="2800" b="1" dirty="0">
                <a:solidFill>
                  <a:srgbClr val="0033CC"/>
                </a:solidFill>
              </a:rPr>
              <a:t>Low </a:t>
            </a:r>
            <a:r>
              <a:rPr lang="en-US" sz="2800" b="1" dirty="0" smtClean="0">
                <a:solidFill>
                  <a:srgbClr val="0033CC"/>
                </a:solidFill>
              </a:rPr>
              <a:t>Technology</a:t>
            </a:r>
            <a:r>
              <a:rPr lang="en-US" sz="3000" b="1" dirty="0">
                <a:solidFill>
                  <a:srgbClr val="0033CC"/>
                </a:solidFill>
              </a:rPr>
              <a:t>	      </a:t>
            </a:r>
            <a:r>
              <a:rPr lang="en-US" sz="2800" b="1" dirty="0">
                <a:solidFill>
                  <a:srgbClr val="0033CC"/>
                </a:solidFill>
              </a:rPr>
              <a:t>High </a:t>
            </a:r>
            <a:r>
              <a:rPr lang="en-US" sz="2800" b="1" dirty="0" smtClean="0">
                <a:solidFill>
                  <a:srgbClr val="0033CC"/>
                </a:solidFill>
              </a:rPr>
              <a:t>Technology</a:t>
            </a:r>
            <a:endParaRPr lang="en-US" sz="3000" b="1" dirty="0">
              <a:solidFill>
                <a:srgbClr val="0033CC"/>
              </a:solidFill>
            </a:endParaRPr>
          </a:p>
          <a:p>
            <a:pPr lvl="0" algn="r">
              <a:buClr>
                <a:srgbClr val="3333CC"/>
              </a:buClr>
              <a:buNone/>
            </a:pPr>
            <a:r>
              <a:rPr lang="en-US" sz="1800" b="1" dirty="0">
                <a:solidFill>
                  <a:srgbClr val="000000"/>
                </a:solidFill>
              </a:rPr>
              <a:t>Less Sophisticated			Very Advanced</a:t>
            </a:r>
          </a:p>
          <a:p>
            <a:pPr lvl="0" algn="r">
              <a:buClr>
                <a:srgbClr val="3333CC"/>
              </a:buClr>
              <a:buNone/>
            </a:pPr>
            <a:r>
              <a:rPr lang="en-US" sz="1800" b="1" dirty="0" smtClean="0">
                <a:solidFill>
                  <a:srgbClr val="000000"/>
                </a:solidFill>
              </a:rPr>
              <a:t>              Affordable </a:t>
            </a:r>
            <a:r>
              <a:rPr lang="en-US" sz="1800" b="1" dirty="0">
                <a:solidFill>
                  <a:srgbClr val="000000"/>
                </a:solidFill>
              </a:rPr>
              <a:t>Tools 			Incorporate Computers</a:t>
            </a:r>
          </a:p>
          <a:p>
            <a:endParaRPr lang="en-US" dirty="0"/>
          </a:p>
        </p:txBody>
      </p:sp>
      <p:sp>
        <p:nvSpPr>
          <p:cNvPr id="5" name="Line 4"/>
          <p:cNvSpPr>
            <a:spLocks noChangeShapeType="1"/>
          </p:cNvSpPr>
          <p:nvPr/>
        </p:nvSpPr>
        <p:spPr bwMode="auto">
          <a:xfrm>
            <a:off x="533400" y="3962400"/>
            <a:ext cx="822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Line 5"/>
          <p:cNvSpPr>
            <a:spLocks noChangeShapeType="1"/>
          </p:cNvSpPr>
          <p:nvPr/>
        </p:nvSpPr>
        <p:spPr bwMode="auto">
          <a:xfrm>
            <a:off x="1536700" y="36449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Line 6"/>
          <p:cNvSpPr>
            <a:spLocks noChangeShapeType="1"/>
          </p:cNvSpPr>
          <p:nvPr/>
        </p:nvSpPr>
        <p:spPr bwMode="auto">
          <a:xfrm>
            <a:off x="3276600" y="3962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Line 7"/>
          <p:cNvSpPr>
            <a:spLocks noChangeShapeType="1"/>
          </p:cNvSpPr>
          <p:nvPr/>
        </p:nvSpPr>
        <p:spPr bwMode="auto">
          <a:xfrm>
            <a:off x="5410200" y="3657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Line 8"/>
          <p:cNvSpPr>
            <a:spLocks noChangeShapeType="1"/>
          </p:cNvSpPr>
          <p:nvPr/>
        </p:nvSpPr>
        <p:spPr bwMode="auto">
          <a:xfrm>
            <a:off x="7620000" y="3962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19</a:t>
            </a:fld>
            <a:endParaRPr lang="es-MX" dirty="0"/>
          </a:p>
        </p:txBody>
      </p:sp>
    </p:spTree>
    <p:extLst>
      <p:ext uri="{BB962C8B-B14F-4D97-AF65-F5344CB8AC3E}">
        <p14:creationId xmlns:p14="http://schemas.microsoft.com/office/powerpoint/2010/main" val="2236175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0" dirty="0" smtClean="0"/>
              <a:t>Intro to </a:t>
            </a:r>
            <a:r>
              <a:rPr lang="en-US" sz="2000" b="0" smtClean="0"/>
              <a:t>Assistive Technology (AT) </a:t>
            </a:r>
            <a:r>
              <a:rPr lang="en-US" sz="2000" b="0" dirty="0" smtClean="0"/>
              <a:t>for Young Learners</a:t>
            </a:r>
            <a:br>
              <a:rPr lang="en-US" sz="2000" b="0" dirty="0" smtClean="0"/>
            </a:br>
            <a:r>
              <a:rPr lang="en-US" sz="2000" b="0" dirty="0" smtClean="0"/>
              <a:t> Training materials created by PACER Center for Technology to Improve Kids’ Educational Success (TIKES) Project</a:t>
            </a:r>
            <a:endParaRPr lang="en-US" sz="2000" b="0" dirty="0"/>
          </a:p>
        </p:txBody>
      </p:sp>
      <p:sp>
        <p:nvSpPr>
          <p:cNvPr id="3" name="Content Placeholder 2"/>
          <p:cNvSpPr>
            <a:spLocks noGrp="1"/>
          </p:cNvSpPr>
          <p:nvPr>
            <p:ph idx="1"/>
          </p:nvPr>
        </p:nvSpPr>
        <p:spPr/>
        <p:txBody>
          <a:bodyPr/>
          <a:lstStyle/>
          <a:p>
            <a:pPr>
              <a:lnSpc>
                <a:spcPct val="150000"/>
              </a:lnSpc>
            </a:pPr>
            <a:r>
              <a:rPr lang="en-US" sz="2800" dirty="0" smtClean="0"/>
              <a:t>Paula Goldberg, PACER Center Executive Director</a:t>
            </a:r>
          </a:p>
          <a:p>
            <a:pPr>
              <a:lnSpc>
                <a:spcPct val="150000"/>
              </a:lnSpc>
            </a:pPr>
            <a:r>
              <a:rPr lang="en-US" sz="2800" dirty="0" smtClean="0"/>
              <a:t>Bridget Gilormini, Director Simon Technology Center</a:t>
            </a:r>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2</a:t>
            </a:fld>
            <a:endParaRPr lang="es-MX" dirty="0"/>
          </a:p>
        </p:txBody>
      </p:sp>
    </p:spTree>
    <p:extLst>
      <p:ext uri="{BB962C8B-B14F-4D97-AF65-F5344CB8AC3E}">
        <p14:creationId xmlns:p14="http://schemas.microsoft.com/office/powerpoint/2010/main" val="4153258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The Assistive Technology Continuum</a:t>
            </a:r>
            <a:endParaRPr lang="en-US" dirty="0"/>
          </a:p>
        </p:txBody>
      </p:sp>
      <p:sp>
        <p:nvSpPr>
          <p:cNvPr id="129027" name="Rectangle 3"/>
          <p:cNvSpPr>
            <a:spLocks noGrp="1" noChangeArrowheads="1"/>
          </p:cNvSpPr>
          <p:nvPr>
            <p:ph type="body" idx="1"/>
          </p:nvPr>
        </p:nvSpPr>
        <p:spPr/>
        <p:txBody>
          <a:bodyPr/>
          <a:lstStyle/>
          <a:p>
            <a:pPr lvl="0">
              <a:buClr>
                <a:srgbClr val="3333CC"/>
              </a:buClr>
              <a:buNone/>
            </a:pPr>
            <a:r>
              <a:rPr lang="en-US" sz="3000" b="1" dirty="0" smtClean="0">
                <a:solidFill>
                  <a:srgbClr val="0033CC"/>
                </a:solidFill>
              </a:rPr>
              <a:t>Without Any Technology </a:t>
            </a:r>
            <a:r>
              <a:rPr lang="en-US" sz="3000" b="1" dirty="0">
                <a:solidFill>
                  <a:srgbClr val="0033CC"/>
                </a:solidFill>
              </a:rPr>
              <a:t>			</a:t>
            </a:r>
            <a:endParaRPr lang="en-US" sz="3000" b="1" dirty="0" smtClean="0">
              <a:solidFill>
                <a:srgbClr val="0033CC"/>
              </a:solidFill>
            </a:endParaRPr>
          </a:p>
          <a:p>
            <a:pPr lvl="0">
              <a:buClr>
                <a:srgbClr val="3333CC"/>
              </a:buClr>
              <a:buNone/>
            </a:pPr>
            <a:r>
              <a:rPr lang="en-US" sz="1800" b="1" dirty="0" smtClean="0">
                <a:solidFill>
                  <a:srgbClr val="000000"/>
                </a:solidFill>
              </a:rPr>
              <a:t>Simple </a:t>
            </a:r>
            <a:r>
              <a:rPr lang="en-US" sz="1800" b="1" dirty="0">
                <a:solidFill>
                  <a:srgbClr val="000000"/>
                </a:solidFill>
              </a:rPr>
              <a:t>Modifications 		</a:t>
            </a:r>
            <a:endParaRPr lang="en-US" sz="1800" b="1" dirty="0" smtClean="0">
              <a:solidFill>
                <a:srgbClr val="000000"/>
              </a:solidFill>
            </a:endParaRPr>
          </a:p>
          <a:p>
            <a:pPr lvl="0">
              <a:buClr>
                <a:srgbClr val="3333CC"/>
              </a:buClr>
              <a:buNone/>
            </a:pPr>
            <a:r>
              <a:rPr lang="en-US" sz="1800" b="1" dirty="0">
                <a:solidFill>
                  <a:srgbClr val="000000"/>
                </a:solidFill>
              </a:rPr>
              <a:t>		</a:t>
            </a:r>
            <a:endParaRPr lang="en-US" dirty="0"/>
          </a:p>
        </p:txBody>
      </p:sp>
      <p:pic>
        <p:nvPicPr>
          <p:cNvPr id="3" name="Picture 2" descr="pencil gri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590800"/>
            <a:ext cx="3202983" cy="2362200"/>
          </a:xfrm>
          <a:prstGeom prst="rect">
            <a:avLst/>
          </a:prstGeom>
        </p:spPr>
      </p:pic>
      <p:pic>
        <p:nvPicPr>
          <p:cNvPr id="4" name="Picture 3" descr="schooldayschedule00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3733800"/>
            <a:ext cx="3271557" cy="2286000"/>
          </a:xfrm>
          <a:prstGeom prst="rect">
            <a:avLst/>
          </a:prstGeom>
        </p:spPr>
      </p:pic>
      <p:sp>
        <p:nvSpPr>
          <p:cNvPr id="7"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20</a:t>
            </a:fld>
            <a:endParaRPr lang="es-MX" dirty="0"/>
          </a:p>
        </p:txBody>
      </p:sp>
    </p:spTree>
    <p:extLst>
      <p:ext uri="{BB962C8B-B14F-4D97-AF65-F5344CB8AC3E}">
        <p14:creationId xmlns:p14="http://schemas.microsoft.com/office/powerpoint/2010/main" val="546338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The Assistive Technology Continuum</a:t>
            </a:r>
            <a:endParaRPr lang="en-US" dirty="0"/>
          </a:p>
        </p:txBody>
      </p:sp>
      <p:sp>
        <p:nvSpPr>
          <p:cNvPr id="129027" name="Rectangle 3"/>
          <p:cNvSpPr>
            <a:spLocks noGrp="1" noChangeArrowheads="1"/>
          </p:cNvSpPr>
          <p:nvPr>
            <p:ph type="body" idx="1"/>
          </p:nvPr>
        </p:nvSpPr>
        <p:spPr>
          <a:xfrm>
            <a:off x="457200" y="2133600"/>
            <a:ext cx="8229600" cy="3962400"/>
          </a:xfrm>
        </p:spPr>
        <p:txBody>
          <a:bodyPr/>
          <a:lstStyle/>
          <a:p>
            <a:pPr lvl="0">
              <a:buClr>
                <a:srgbClr val="3333CC"/>
              </a:buClr>
              <a:buNone/>
            </a:pPr>
            <a:r>
              <a:rPr lang="en-US" sz="3000" b="1" dirty="0" smtClean="0">
                <a:solidFill>
                  <a:srgbClr val="0033CC"/>
                </a:solidFill>
              </a:rPr>
              <a:t>Low Technology </a:t>
            </a:r>
            <a:r>
              <a:rPr lang="en-US" sz="3000" b="1" dirty="0">
                <a:solidFill>
                  <a:srgbClr val="0033CC"/>
                </a:solidFill>
              </a:rPr>
              <a:t>			</a:t>
            </a:r>
            <a:endParaRPr lang="en-US" sz="3000" b="1" dirty="0" smtClean="0">
              <a:solidFill>
                <a:srgbClr val="0033CC"/>
              </a:solidFill>
            </a:endParaRPr>
          </a:p>
          <a:p>
            <a:pPr lvl="0">
              <a:buClr>
                <a:srgbClr val="3333CC"/>
              </a:buClr>
              <a:buNone/>
            </a:pPr>
            <a:r>
              <a:rPr lang="en-US" sz="1800" b="1" dirty="0" smtClean="0">
                <a:solidFill>
                  <a:srgbClr val="000000"/>
                </a:solidFill>
              </a:rPr>
              <a:t>Less </a:t>
            </a:r>
            <a:r>
              <a:rPr lang="en-US" sz="1800" b="1" dirty="0">
                <a:solidFill>
                  <a:srgbClr val="000000"/>
                </a:solidFill>
              </a:rPr>
              <a:t>Sophisticated		</a:t>
            </a:r>
            <a:endParaRPr lang="en-US" sz="1800" b="1" dirty="0" smtClean="0">
              <a:solidFill>
                <a:srgbClr val="000000"/>
              </a:solidFill>
            </a:endParaRPr>
          </a:p>
          <a:p>
            <a:pPr lvl="0">
              <a:buClr>
                <a:srgbClr val="3333CC"/>
              </a:buClr>
              <a:buNone/>
            </a:pPr>
            <a:r>
              <a:rPr lang="en-US" sz="1800" b="1" dirty="0" smtClean="0">
                <a:solidFill>
                  <a:srgbClr val="000000"/>
                </a:solidFill>
              </a:rPr>
              <a:t>Affordable </a:t>
            </a:r>
            <a:r>
              <a:rPr lang="en-US" sz="1800" b="1" dirty="0">
                <a:solidFill>
                  <a:srgbClr val="000000"/>
                </a:solidFill>
              </a:rPr>
              <a:t>Tools 		</a:t>
            </a:r>
            <a:endParaRPr lang="en-US" sz="2400" b="1" dirty="0">
              <a:solidFill>
                <a:srgbClr val="000000"/>
              </a:solidFill>
            </a:endParaRPr>
          </a:p>
          <a:p>
            <a:pPr lvl="0">
              <a:buClr>
                <a:srgbClr val="3333CC"/>
              </a:buClr>
              <a:buNone/>
            </a:pPr>
            <a:endParaRPr lang="en-US" sz="2400" b="1" dirty="0">
              <a:solidFill>
                <a:srgbClr val="000000"/>
              </a:solidFill>
            </a:endParaRPr>
          </a:p>
          <a:p>
            <a:endParaRPr lang="en-US" dirty="0"/>
          </a:p>
        </p:txBody>
      </p:sp>
      <p:pic>
        <p:nvPicPr>
          <p:cNvPr id="4" name="Picture 3" descr="Battery-operated-To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133600"/>
            <a:ext cx="4038600" cy="4038600"/>
          </a:xfrm>
          <a:prstGeom prst="rect">
            <a:avLst/>
          </a:prstGeom>
        </p:spPr>
      </p:pic>
      <p:sp>
        <p:nvSpPr>
          <p:cNvPr id="7"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21</a:t>
            </a:fld>
            <a:endParaRPr lang="es-MX" dirty="0"/>
          </a:p>
        </p:txBody>
      </p:sp>
    </p:spTree>
    <p:extLst>
      <p:ext uri="{BB962C8B-B14F-4D97-AF65-F5344CB8AC3E}">
        <p14:creationId xmlns:p14="http://schemas.microsoft.com/office/powerpoint/2010/main" val="2281001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The Assistive Technology Continuum</a:t>
            </a:r>
            <a:endParaRPr lang="en-US" dirty="0"/>
          </a:p>
        </p:txBody>
      </p:sp>
      <p:sp>
        <p:nvSpPr>
          <p:cNvPr id="129027" name="Rectangle 3"/>
          <p:cNvSpPr>
            <a:spLocks noGrp="1" noChangeArrowheads="1"/>
          </p:cNvSpPr>
          <p:nvPr>
            <p:ph type="body" idx="1"/>
          </p:nvPr>
        </p:nvSpPr>
        <p:spPr/>
        <p:txBody>
          <a:bodyPr/>
          <a:lstStyle/>
          <a:p>
            <a:pPr lvl="0">
              <a:buClr>
                <a:srgbClr val="3333CC"/>
              </a:buClr>
              <a:buNone/>
            </a:pPr>
            <a:r>
              <a:rPr lang="en-US" sz="3000" b="1" dirty="0" smtClean="0">
                <a:solidFill>
                  <a:srgbClr val="0033CC"/>
                </a:solidFill>
              </a:rPr>
              <a:t>Medium Technology</a:t>
            </a:r>
            <a:endParaRPr lang="en-US" sz="3000" b="1" dirty="0">
              <a:solidFill>
                <a:srgbClr val="0033CC"/>
              </a:solidFill>
            </a:endParaRPr>
          </a:p>
          <a:p>
            <a:pPr lvl="0">
              <a:buClr>
                <a:srgbClr val="3333CC"/>
              </a:buClr>
              <a:buNone/>
            </a:pPr>
            <a:r>
              <a:rPr lang="en-US" sz="1800" b="1" dirty="0" smtClean="0">
                <a:solidFill>
                  <a:srgbClr val="000000"/>
                </a:solidFill>
              </a:rPr>
              <a:t>Relatively </a:t>
            </a:r>
            <a:r>
              <a:rPr lang="en-US" sz="1800" b="1" dirty="0">
                <a:solidFill>
                  <a:srgbClr val="000000"/>
                </a:solidFill>
              </a:rPr>
              <a:t>Complicated</a:t>
            </a:r>
          </a:p>
          <a:p>
            <a:pPr lvl="0">
              <a:buClr>
                <a:srgbClr val="3333CC"/>
              </a:buClr>
              <a:buNone/>
            </a:pPr>
            <a:r>
              <a:rPr lang="en-US" sz="1800" b="1" dirty="0" smtClean="0">
                <a:solidFill>
                  <a:srgbClr val="000000"/>
                </a:solidFill>
              </a:rPr>
              <a:t>Mechanical </a:t>
            </a:r>
            <a:r>
              <a:rPr lang="en-US" sz="1800" b="1" dirty="0">
                <a:solidFill>
                  <a:srgbClr val="000000"/>
                </a:solidFill>
              </a:rPr>
              <a:t>Devices</a:t>
            </a:r>
          </a:p>
          <a:p>
            <a:pPr lvl="0">
              <a:buClr>
                <a:srgbClr val="3333CC"/>
              </a:buClr>
              <a:buNone/>
            </a:pPr>
            <a:endParaRPr lang="en-US" sz="2400" b="1" dirty="0">
              <a:solidFill>
                <a:srgbClr val="000000"/>
              </a:solidFill>
            </a:endParaRPr>
          </a:p>
          <a:p>
            <a:pPr lvl="0">
              <a:buClr>
                <a:srgbClr val="3333CC"/>
              </a:buClr>
              <a:buNone/>
            </a:pPr>
            <a:endParaRPr lang="en-US" sz="2400" b="1" dirty="0">
              <a:solidFill>
                <a:srgbClr val="000000"/>
              </a:solidFill>
            </a:endParaRPr>
          </a:p>
          <a:p>
            <a:pPr lvl="0" algn="r">
              <a:buClr>
                <a:srgbClr val="3333CC"/>
              </a:buClr>
              <a:buNone/>
            </a:pPr>
            <a:r>
              <a:rPr lang="en-US" sz="1800" b="1" dirty="0">
                <a:solidFill>
                  <a:srgbClr val="000000"/>
                </a:solidFill>
              </a:rPr>
              <a:t>		</a:t>
            </a:r>
            <a:endParaRPr lang="en-US" dirty="0"/>
          </a:p>
        </p:txBody>
      </p:sp>
      <p:pic>
        <p:nvPicPr>
          <p:cNvPr id="4" name="Picture 3" descr="gotalk4_re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505200"/>
            <a:ext cx="2743200" cy="2767858"/>
          </a:xfrm>
          <a:prstGeom prst="rect">
            <a:avLst/>
          </a:prstGeom>
        </p:spPr>
      </p:pic>
      <p:pic>
        <p:nvPicPr>
          <p:cNvPr id="10" name="Picture 9" descr="switch toy.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438400"/>
            <a:ext cx="2837962" cy="3541776"/>
          </a:xfrm>
          <a:prstGeom prst="rect">
            <a:avLst/>
          </a:prstGeom>
        </p:spPr>
      </p:pic>
      <p:sp>
        <p:nvSpPr>
          <p:cNvPr id="7"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22</a:t>
            </a:fld>
            <a:endParaRPr lang="es-MX" dirty="0"/>
          </a:p>
        </p:txBody>
      </p:sp>
    </p:spTree>
    <p:extLst>
      <p:ext uri="{BB962C8B-B14F-4D97-AF65-F5344CB8AC3E}">
        <p14:creationId xmlns:p14="http://schemas.microsoft.com/office/powerpoint/2010/main" val="867205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The Assistive Technology Continuum</a:t>
            </a:r>
            <a:endParaRPr lang="en-US" dirty="0"/>
          </a:p>
        </p:txBody>
      </p:sp>
      <p:sp>
        <p:nvSpPr>
          <p:cNvPr id="129027" name="Rectangle 3"/>
          <p:cNvSpPr>
            <a:spLocks noGrp="1" noChangeArrowheads="1"/>
          </p:cNvSpPr>
          <p:nvPr>
            <p:ph type="body" idx="1"/>
          </p:nvPr>
        </p:nvSpPr>
        <p:spPr/>
        <p:txBody>
          <a:bodyPr/>
          <a:lstStyle/>
          <a:p>
            <a:pPr lvl="0">
              <a:buClr>
                <a:srgbClr val="3333CC"/>
              </a:buClr>
              <a:buNone/>
            </a:pPr>
            <a:r>
              <a:rPr lang="en-US" sz="3000" b="1" dirty="0" smtClean="0">
                <a:solidFill>
                  <a:srgbClr val="0033CC"/>
                </a:solidFill>
              </a:rPr>
              <a:t>High Technology </a:t>
            </a:r>
            <a:r>
              <a:rPr lang="en-US" sz="3000" b="1" dirty="0">
                <a:solidFill>
                  <a:srgbClr val="0033CC"/>
                </a:solidFill>
              </a:rPr>
              <a:t>			</a:t>
            </a:r>
            <a:endParaRPr lang="en-US" sz="3000" b="1" dirty="0" smtClean="0">
              <a:solidFill>
                <a:srgbClr val="0033CC"/>
              </a:solidFill>
            </a:endParaRPr>
          </a:p>
          <a:p>
            <a:pPr lvl="0">
              <a:buClr>
                <a:srgbClr val="3333CC"/>
              </a:buClr>
              <a:buNone/>
            </a:pPr>
            <a:r>
              <a:rPr lang="en-US" sz="1800" b="1" dirty="0" smtClean="0">
                <a:solidFill>
                  <a:srgbClr val="000000"/>
                </a:solidFill>
              </a:rPr>
              <a:t>Very </a:t>
            </a:r>
            <a:r>
              <a:rPr lang="en-US" sz="1800" b="1" dirty="0">
                <a:solidFill>
                  <a:srgbClr val="000000"/>
                </a:solidFill>
              </a:rPr>
              <a:t>Advanced</a:t>
            </a:r>
          </a:p>
          <a:p>
            <a:pPr>
              <a:buClr>
                <a:srgbClr val="3333CC"/>
              </a:buClr>
              <a:buNone/>
            </a:pPr>
            <a:r>
              <a:rPr lang="en-US" sz="1800" b="1" dirty="0" smtClean="0">
                <a:solidFill>
                  <a:srgbClr val="000000"/>
                </a:solidFill>
              </a:rPr>
              <a:t>Incorporate </a:t>
            </a:r>
            <a:r>
              <a:rPr lang="en-US" sz="1800" b="1" dirty="0">
                <a:solidFill>
                  <a:srgbClr val="000000"/>
                </a:solidFill>
              </a:rPr>
              <a:t>Computers</a:t>
            </a:r>
          </a:p>
          <a:p>
            <a:pPr lvl="0">
              <a:buClr>
                <a:srgbClr val="3333CC"/>
              </a:buClr>
              <a:buNone/>
            </a:pPr>
            <a:r>
              <a:rPr lang="en-US" sz="1800" b="1" dirty="0">
                <a:solidFill>
                  <a:srgbClr val="000000"/>
                </a:solidFill>
              </a:rPr>
              <a:t>		</a:t>
            </a:r>
            <a:endParaRPr lang="en-US" sz="2400" b="1" dirty="0">
              <a:solidFill>
                <a:srgbClr val="000000"/>
              </a:solidFill>
            </a:endParaRPr>
          </a:p>
          <a:p>
            <a:pPr lvl="0">
              <a:buClr>
                <a:srgbClr val="3333CC"/>
              </a:buClr>
              <a:buNone/>
            </a:pPr>
            <a:endParaRPr lang="en-US" sz="2400" b="1" dirty="0">
              <a:solidFill>
                <a:srgbClr val="000000"/>
              </a:solidFill>
            </a:endParaRPr>
          </a:p>
        </p:txBody>
      </p:sp>
      <p:pic>
        <p:nvPicPr>
          <p:cNvPr id="3" name="Picture 2" descr="ipad-auti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514600"/>
            <a:ext cx="4779264" cy="3200400"/>
          </a:xfrm>
          <a:prstGeom prst="rect">
            <a:avLst/>
          </a:prstGeom>
        </p:spPr>
      </p:pic>
      <p:pic>
        <p:nvPicPr>
          <p:cNvPr id="4" name="Picture 3" descr="ERICA_(Eye_gaze_Communication_Computer_System)_(QED)_982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505200"/>
            <a:ext cx="2032000" cy="2540000"/>
          </a:xfrm>
          <a:prstGeom prst="rect">
            <a:avLst/>
          </a:prstGeom>
        </p:spPr>
      </p:pic>
      <p:sp>
        <p:nvSpPr>
          <p:cNvPr id="7"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23</a:t>
            </a:fld>
            <a:endParaRPr lang="es-MX" dirty="0"/>
          </a:p>
        </p:txBody>
      </p:sp>
    </p:spTree>
    <p:extLst>
      <p:ext uri="{BB962C8B-B14F-4D97-AF65-F5344CB8AC3E}">
        <p14:creationId xmlns:p14="http://schemas.microsoft.com/office/powerpoint/2010/main" val="645210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90800"/>
            <a:ext cx="3911685" cy="2819400"/>
          </a:xfrm>
          <a:prstGeom prst="rect">
            <a:avLst/>
          </a:prstGeom>
        </p:spPr>
      </p:pic>
      <p:sp>
        <p:nvSpPr>
          <p:cNvPr id="129026" name="Rectangle 2"/>
          <p:cNvSpPr>
            <a:spLocks noGrp="1" noChangeArrowheads="1"/>
          </p:cNvSpPr>
          <p:nvPr>
            <p:ph type="title"/>
          </p:nvPr>
        </p:nvSpPr>
        <p:spPr/>
        <p:txBody>
          <a:bodyPr/>
          <a:lstStyle/>
          <a:p>
            <a:r>
              <a:rPr lang="en-US" sz="4000" dirty="0" smtClean="0"/>
              <a:t>Categories of Assistive Technology</a:t>
            </a:r>
            <a:endParaRPr lang="en-US" sz="4000" dirty="0"/>
          </a:p>
        </p:txBody>
      </p:sp>
      <p:sp>
        <p:nvSpPr>
          <p:cNvPr id="129027" name="Rectangle 3"/>
          <p:cNvSpPr>
            <a:spLocks noGrp="1" noChangeArrowheads="1"/>
          </p:cNvSpPr>
          <p:nvPr>
            <p:ph type="body" idx="1"/>
          </p:nvPr>
        </p:nvSpPr>
        <p:spPr>
          <a:xfrm>
            <a:off x="457200" y="2133600"/>
            <a:ext cx="4114800" cy="3962400"/>
          </a:xfrm>
        </p:spPr>
        <p:txBody>
          <a:bodyPr/>
          <a:lstStyle/>
          <a:p>
            <a:pPr>
              <a:lnSpc>
                <a:spcPct val="120000"/>
              </a:lnSpc>
            </a:pPr>
            <a:r>
              <a:rPr lang="en-US" sz="3000" dirty="0"/>
              <a:t>Aids to daily living  </a:t>
            </a:r>
          </a:p>
          <a:p>
            <a:pPr>
              <a:lnSpc>
                <a:spcPct val="120000"/>
              </a:lnSpc>
            </a:pPr>
            <a:r>
              <a:rPr lang="en-US" sz="3000" dirty="0"/>
              <a:t>Mobility and positioning  </a:t>
            </a:r>
          </a:p>
          <a:p>
            <a:pPr>
              <a:lnSpc>
                <a:spcPct val="120000"/>
              </a:lnSpc>
            </a:pPr>
            <a:r>
              <a:rPr lang="en-US" sz="3000" dirty="0"/>
              <a:t>Vision and hearing  </a:t>
            </a:r>
          </a:p>
          <a:p>
            <a:pPr>
              <a:lnSpc>
                <a:spcPct val="120000"/>
              </a:lnSpc>
            </a:pPr>
            <a:r>
              <a:rPr lang="en-US" sz="3000" dirty="0"/>
              <a:t>Computer </a:t>
            </a:r>
            <a:r>
              <a:rPr lang="en-US" sz="3000" dirty="0" smtClean="0"/>
              <a:t>access </a:t>
            </a:r>
            <a:r>
              <a:rPr lang="en-US" dirty="0"/>
              <a:t> </a:t>
            </a:r>
          </a:p>
          <a:p>
            <a:endParaRPr lang="en-US" dirty="0"/>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24</a:t>
            </a:fld>
            <a:endParaRPr lang="es-MX"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514600"/>
            <a:ext cx="3881897" cy="2895600"/>
          </a:xfrm>
          <a:prstGeom prst="rect">
            <a:avLst/>
          </a:prstGeom>
        </p:spPr>
      </p:pic>
      <p:pic>
        <p:nvPicPr>
          <p:cNvPr id="5" name="Picture 4"/>
          <p:cNvPicPr>
            <a:picLocks noChangeAspect="1"/>
          </p:cNvPicPr>
          <p:nvPr/>
        </p:nvPicPr>
        <p:blipFill>
          <a:blip r:embed="rId5"/>
          <a:stretch>
            <a:fillRect/>
          </a:stretch>
        </p:blipFill>
        <p:spPr>
          <a:xfrm>
            <a:off x="4800600" y="2057400"/>
            <a:ext cx="3962400" cy="413410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2514600"/>
            <a:ext cx="4165600" cy="3124200"/>
          </a:xfrm>
          <a:prstGeom prst="rect">
            <a:avLst/>
          </a:prstGeom>
        </p:spPr>
      </p:pic>
    </p:spTree>
    <p:extLst>
      <p:ext uri="{BB962C8B-B14F-4D97-AF65-F5344CB8AC3E}">
        <p14:creationId xmlns:p14="http://schemas.microsoft.com/office/powerpoint/2010/main" val="22769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1+ppt_w/2"/>
                                          </p:val>
                                        </p:tav>
                                      </p:tavLst>
                                    </p:anim>
                                    <p:anim calcmode="lin" valueType="num">
                                      <p:cBhvr additive="base">
                                        <p:cTn id="7" dur="500"/>
                                        <p:tgtEl>
                                          <p:spTgt spid="3"/>
                                        </p:tgtEl>
                                        <p:attrNameLst>
                                          <p:attrName>ppt_y</p:attrName>
                                        </p:attrNameLst>
                                      </p:cBhvr>
                                      <p:tavLst>
                                        <p:tav tm="0">
                                          <p:val>
                                            <p:strVal val="ppt_y"/>
                                          </p:val>
                                        </p:tav>
                                        <p:tav tm="100000">
                                          <p:val>
                                            <p:strVal val="ppt_y"/>
                                          </p:val>
                                        </p:tav>
                                      </p:tavLst>
                                    </p:anim>
                                    <p:set>
                                      <p:cBhvr>
                                        <p:cTn id="8" dur="1" fill="hold">
                                          <p:stCondLst>
                                            <p:cond delay="499"/>
                                          </p:stCondLst>
                                        </p:cTn>
                                        <p:tgtEl>
                                          <p:spTgt spid="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1+ppt_w/2"/>
                                          </p:val>
                                        </p:tav>
                                      </p:tavLst>
                                    </p:anim>
                                    <p:anim calcmode="lin" valueType="num">
                                      <p:cBhvr additive="base">
                                        <p:cTn id="15" dur="500"/>
                                        <p:tgtEl>
                                          <p:spTgt spid="5"/>
                                        </p:tgtEl>
                                        <p:attrNameLst>
                                          <p:attrName>ppt_y</p:attrName>
                                        </p:attrNameLst>
                                      </p:cBhvr>
                                      <p:tavLst>
                                        <p:tav tm="0">
                                          <p:val>
                                            <p:strVal val="ppt_y"/>
                                          </p:val>
                                        </p:tav>
                                        <p:tav tm="100000">
                                          <p:val>
                                            <p:strVal val="ppt_y"/>
                                          </p:val>
                                        </p:tav>
                                      </p:tavLst>
                                    </p:anim>
                                    <p:set>
                                      <p:cBhvr>
                                        <p:cTn id="16" dur="1" fill="hold">
                                          <p:stCondLst>
                                            <p:cond delay="499"/>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1+ppt_w/2"/>
                                          </p:val>
                                        </p:tav>
                                      </p:tavLst>
                                    </p:anim>
                                    <p:anim calcmode="lin" valueType="num">
                                      <p:cBhvr additive="base">
                                        <p:cTn id="23" dur="500"/>
                                        <p:tgtEl>
                                          <p:spTgt spid="2"/>
                                        </p:tgtEl>
                                        <p:attrNameLst>
                                          <p:attrName>ppt_y</p:attrName>
                                        </p:attrNameLst>
                                      </p:cBhvr>
                                      <p:tavLst>
                                        <p:tav tm="0">
                                          <p:val>
                                            <p:strVal val="ppt_y"/>
                                          </p:val>
                                        </p:tav>
                                        <p:tav tm="100000">
                                          <p:val>
                                            <p:strVal val="ppt_y"/>
                                          </p:val>
                                        </p:tav>
                                      </p:tavLst>
                                    </p:anim>
                                    <p:set>
                                      <p:cBhvr>
                                        <p:cTn id="2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724400" y="2286000"/>
            <a:ext cx="3657600" cy="3657600"/>
          </a:xfrm>
          <a:prstGeom prst="rect">
            <a:avLst/>
          </a:prstGeom>
        </p:spPr>
      </p:pic>
      <p:sp>
        <p:nvSpPr>
          <p:cNvPr id="129026" name="Rectangle 2"/>
          <p:cNvSpPr>
            <a:spLocks noGrp="1" noChangeArrowheads="1"/>
          </p:cNvSpPr>
          <p:nvPr>
            <p:ph type="title"/>
          </p:nvPr>
        </p:nvSpPr>
        <p:spPr/>
        <p:txBody>
          <a:bodyPr/>
          <a:lstStyle/>
          <a:p>
            <a:r>
              <a:rPr lang="en-US" sz="4000" dirty="0" smtClean="0"/>
              <a:t>Categories of Assistive Technology</a:t>
            </a:r>
            <a:endParaRPr lang="en-US" sz="4000" dirty="0"/>
          </a:p>
        </p:txBody>
      </p:sp>
      <p:sp>
        <p:nvSpPr>
          <p:cNvPr id="2" name="TextBox 1"/>
          <p:cNvSpPr txBox="1"/>
          <p:nvPr/>
        </p:nvSpPr>
        <p:spPr>
          <a:xfrm>
            <a:off x="457200" y="2209800"/>
            <a:ext cx="4114800" cy="4015458"/>
          </a:xfrm>
          <a:prstGeom prst="rect">
            <a:avLst/>
          </a:prstGeom>
          <a:noFill/>
        </p:spPr>
        <p:txBody>
          <a:bodyPr wrap="square" rtlCol="0">
            <a:spAutoFit/>
          </a:bodyPr>
          <a:lstStyle/>
          <a:p>
            <a:pPr marL="347472" indent="-347472">
              <a:lnSpc>
                <a:spcPct val="120000"/>
              </a:lnSpc>
              <a:spcBef>
                <a:spcPts val="768"/>
              </a:spcBef>
              <a:buFont typeface="Arial" pitchFamily="34" charset="0"/>
              <a:buChar char="•"/>
            </a:pPr>
            <a:r>
              <a:rPr lang="fr-FR" sz="3200" dirty="0"/>
              <a:t>Education</a:t>
            </a:r>
          </a:p>
          <a:p>
            <a:pPr marL="347472" indent="-347472">
              <a:lnSpc>
                <a:spcPct val="120000"/>
              </a:lnSpc>
              <a:spcBef>
                <a:spcPts val="768"/>
              </a:spcBef>
              <a:buFont typeface="Arial" pitchFamily="34" charset="0"/>
              <a:buChar char="•"/>
            </a:pPr>
            <a:r>
              <a:rPr lang="fr-FR" sz="3200" dirty="0"/>
              <a:t>Communication </a:t>
            </a:r>
          </a:p>
          <a:p>
            <a:pPr marL="347472" indent="-347472">
              <a:lnSpc>
                <a:spcPct val="120000"/>
              </a:lnSpc>
              <a:spcBef>
                <a:spcPts val="768"/>
              </a:spcBef>
              <a:buFont typeface="Arial" pitchFamily="34" charset="0"/>
              <a:buChar char="•"/>
            </a:pPr>
            <a:r>
              <a:rPr lang="fr-FR" sz="3200" dirty="0"/>
              <a:t>Recreation </a:t>
            </a:r>
          </a:p>
          <a:p>
            <a:pPr marL="347472" indent="-347472">
              <a:lnSpc>
                <a:spcPct val="120000"/>
              </a:lnSpc>
              <a:spcBef>
                <a:spcPts val="768"/>
              </a:spcBef>
              <a:buFont typeface="Arial" pitchFamily="34" charset="0"/>
              <a:buChar char="•"/>
            </a:pPr>
            <a:r>
              <a:rPr lang="fr-FR" sz="3200" dirty="0"/>
              <a:t>Sensory </a:t>
            </a:r>
            <a:r>
              <a:rPr lang="fr-FR" sz="3200" dirty="0">
                <a:solidFill>
                  <a:srgbClr val="0D0D0D"/>
                </a:solidFill>
              </a:rPr>
              <a:t>aids</a:t>
            </a:r>
            <a:r>
              <a:rPr lang="fr-FR" sz="3200" dirty="0"/>
              <a:t> </a:t>
            </a:r>
            <a:r>
              <a:rPr lang="fr-FR" sz="3200" strike="sngStrike" dirty="0" smtClean="0"/>
              <a:t> </a:t>
            </a:r>
            <a:endParaRPr lang="fr-FR" sz="3200" strike="sngStrike" dirty="0"/>
          </a:p>
          <a:p>
            <a:pPr marL="347472" indent="-347472">
              <a:lnSpc>
                <a:spcPct val="120000"/>
              </a:lnSpc>
              <a:spcBef>
                <a:spcPts val="768"/>
              </a:spcBef>
              <a:buFont typeface="Arial" pitchFamily="34" charset="0"/>
              <a:buChar char="•"/>
            </a:pPr>
            <a:r>
              <a:rPr lang="fr-FR" sz="3200" dirty="0"/>
              <a:t>Environmental control</a:t>
            </a:r>
            <a:endParaRPr lang="en-US" sz="3200" dirty="0"/>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25</a:t>
            </a:fld>
            <a:endParaRPr lang="es-MX"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514600"/>
            <a:ext cx="4679623" cy="3505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3352800"/>
            <a:ext cx="4451849" cy="1676400"/>
          </a:xfrm>
          <a:prstGeom prst="rect">
            <a:avLst/>
          </a:prstGeom>
        </p:spPr>
      </p:pic>
      <p:pic>
        <p:nvPicPr>
          <p:cNvPr id="3" name="Picture 2"/>
          <p:cNvPicPr>
            <a:picLocks noChangeAspect="1"/>
          </p:cNvPicPr>
          <p:nvPr/>
        </p:nvPicPr>
        <p:blipFill>
          <a:blip r:embed="rId6"/>
          <a:stretch>
            <a:fillRect/>
          </a:stretch>
        </p:blipFill>
        <p:spPr>
          <a:xfrm>
            <a:off x="4343400" y="2286000"/>
            <a:ext cx="4480560" cy="3733800"/>
          </a:xfrm>
          <a:prstGeom prst="rect">
            <a:avLst/>
          </a:prstGeom>
        </p:spPr>
      </p:pic>
      <p:pic>
        <p:nvPicPr>
          <p:cNvPr id="10" name="Picture 9"/>
          <p:cNvPicPr>
            <a:picLocks noChangeAspect="1"/>
          </p:cNvPicPr>
          <p:nvPr/>
        </p:nvPicPr>
        <p:blipFill>
          <a:blip r:embed="rId7"/>
          <a:stretch>
            <a:fillRect/>
          </a:stretch>
        </p:blipFill>
        <p:spPr>
          <a:xfrm>
            <a:off x="4191000" y="2362200"/>
            <a:ext cx="4745355" cy="3581400"/>
          </a:xfrm>
          <a:prstGeom prst="rect">
            <a:avLst/>
          </a:prstGeom>
        </p:spPr>
      </p:pic>
    </p:spTree>
    <p:extLst>
      <p:ext uri="{BB962C8B-B14F-4D97-AF65-F5344CB8AC3E}">
        <p14:creationId xmlns:p14="http://schemas.microsoft.com/office/powerpoint/2010/main" val="293317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1+ppt_w/2"/>
                                          </p:val>
                                        </p:tav>
                                      </p:tavLst>
                                    </p:anim>
                                    <p:anim calcmode="lin" valueType="num">
                                      <p:cBhvr additive="base">
                                        <p:cTn id="7" dur="500"/>
                                        <p:tgtEl>
                                          <p:spTgt spid="10"/>
                                        </p:tgtEl>
                                        <p:attrNameLst>
                                          <p:attrName>ppt_y</p:attrName>
                                        </p:attrNameLst>
                                      </p:cBhvr>
                                      <p:tavLst>
                                        <p:tav tm="0">
                                          <p:val>
                                            <p:strVal val="ppt_y"/>
                                          </p:val>
                                        </p:tav>
                                        <p:tav tm="100000">
                                          <p:val>
                                            <p:strVal val="ppt_y"/>
                                          </p:val>
                                        </p:tav>
                                      </p:tavLst>
                                    </p:anim>
                                    <p:set>
                                      <p:cBhvr>
                                        <p:cTn id="8" dur="1" fill="hold">
                                          <p:stCondLst>
                                            <p:cond delay="499"/>
                                          </p:stCondLst>
                                        </p:cTn>
                                        <p:tgtEl>
                                          <p:spTgt spid="1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2" fill="hold" nodeType="clickEffect">
                                  <p:stCondLst>
                                    <p:cond delay="0"/>
                                  </p:stCondLst>
                                  <p:childTnLst>
                                    <p:anim calcmode="lin" valueType="num">
                                      <p:cBhvr additive="base">
                                        <p:cTn id="14" dur="500"/>
                                        <p:tgtEl>
                                          <p:spTgt spid="3"/>
                                        </p:tgtEl>
                                        <p:attrNameLst>
                                          <p:attrName>ppt_x</p:attrName>
                                        </p:attrNameLst>
                                      </p:cBhvr>
                                      <p:tavLst>
                                        <p:tav tm="0">
                                          <p:val>
                                            <p:strVal val="ppt_x"/>
                                          </p:val>
                                        </p:tav>
                                        <p:tav tm="100000">
                                          <p:val>
                                            <p:strVal val="1+ppt_w/2"/>
                                          </p:val>
                                        </p:tav>
                                      </p:tavLst>
                                    </p:anim>
                                    <p:anim calcmode="lin" valueType="num">
                                      <p:cBhvr additive="base">
                                        <p:cTn id="15" dur="500"/>
                                        <p:tgtEl>
                                          <p:spTgt spid="3"/>
                                        </p:tgtEl>
                                        <p:attrNameLst>
                                          <p:attrName>ppt_y</p:attrName>
                                        </p:attrNameLst>
                                      </p:cBhvr>
                                      <p:tavLst>
                                        <p:tav tm="0">
                                          <p:val>
                                            <p:strVal val="ppt_y"/>
                                          </p:val>
                                        </p:tav>
                                        <p:tav tm="100000">
                                          <p:val>
                                            <p:strVal val="ppt_y"/>
                                          </p:val>
                                        </p:tav>
                                      </p:tavLst>
                                    </p:anim>
                                    <p:set>
                                      <p:cBhvr>
                                        <p:cTn id="16" dur="1" fill="hold">
                                          <p:stCondLst>
                                            <p:cond delay="499"/>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1+ppt_w/2"/>
                                          </p:val>
                                        </p:tav>
                                      </p:tavLst>
                                    </p:anim>
                                    <p:anim calcmode="lin" valueType="num">
                                      <p:cBhvr additive="base">
                                        <p:cTn id="23" dur="500"/>
                                        <p:tgtEl>
                                          <p:spTgt spid="5"/>
                                        </p:tgtEl>
                                        <p:attrNameLst>
                                          <p:attrName>ppt_y</p:attrName>
                                        </p:attrNameLst>
                                      </p:cBhvr>
                                      <p:tavLst>
                                        <p:tav tm="0">
                                          <p:val>
                                            <p:strVal val="ppt_y"/>
                                          </p:val>
                                        </p:tav>
                                        <p:tav tm="100000">
                                          <p:val>
                                            <p:strVal val="ppt_y"/>
                                          </p:val>
                                        </p:tav>
                                      </p:tavLst>
                                    </p:anim>
                                    <p:set>
                                      <p:cBhvr>
                                        <p:cTn id="24" dur="1" fill="hold">
                                          <p:stCondLst>
                                            <p:cond delay="499"/>
                                          </p:stCondLst>
                                        </p:cTn>
                                        <p:tgtEl>
                                          <p:spTgt spid="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1+ppt_w/2"/>
                                          </p:val>
                                        </p:tav>
                                      </p:tavLst>
                                    </p:anim>
                                    <p:anim calcmode="lin" valueType="num">
                                      <p:cBhvr additive="base">
                                        <p:cTn id="31" dur="500"/>
                                        <p:tgtEl>
                                          <p:spTgt spid="4"/>
                                        </p:tgtEl>
                                        <p:attrNameLst>
                                          <p:attrName>ppt_y</p:attrName>
                                        </p:attrNameLst>
                                      </p:cBhvr>
                                      <p:tavLst>
                                        <p:tav tm="0">
                                          <p:val>
                                            <p:strVal val="ppt_y"/>
                                          </p:val>
                                        </p:tav>
                                        <p:tav tm="100000">
                                          <p:val>
                                            <p:strVal val="ppt_y"/>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20572" b="14286"/>
          <a:stretch/>
        </p:blipFill>
        <p:spPr>
          <a:xfrm>
            <a:off x="6919504" y="4953000"/>
            <a:ext cx="1824990" cy="1188852"/>
          </a:xfrm>
          <a:prstGeom prst="rect">
            <a:avLst/>
          </a:prstGeom>
        </p:spPr>
      </p:pic>
      <p:sp>
        <p:nvSpPr>
          <p:cNvPr id="129026" name="Rectangle 2"/>
          <p:cNvSpPr>
            <a:spLocks noGrp="1" noChangeArrowheads="1"/>
          </p:cNvSpPr>
          <p:nvPr>
            <p:ph type="title"/>
          </p:nvPr>
        </p:nvSpPr>
        <p:spPr/>
        <p:txBody>
          <a:bodyPr/>
          <a:lstStyle/>
          <a:p>
            <a:r>
              <a:rPr lang="en-US" dirty="0" smtClean="0"/>
              <a:t>Aids for Daily Living</a:t>
            </a:r>
            <a:endParaRPr lang="en-US" dirty="0"/>
          </a:p>
        </p:txBody>
      </p:sp>
      <p:sp>
        <p:nvSpPr>
          <p:cNvPr id="129027" name="Rectangle 3"/>
          <p:cNvSpPr>
            <a:spLocks noGrp="1" noChangeArrowheads="1"/>
          </p:cNvSpPr>
          <p:nvPr>
            <p:ph type="body" idx="1"/>
          </p:nvPr>
        </p:nvSpPr>
        <p:spPr>
          <a:xfrm>
            <a:off x="457199" y="2255652"/>
            <a:ext cx="6290219" cy="4221348"/>
          </a:xfrm>
        </p:spPr>
        <p:txBody>
          <a:bodyPr>
            <a:normAutofit/>
          </a:bodyPr>
          <a:lstStyle/>
          <a:p>
            <a:r>
              <a:rPr lang="en-US" dirty="0" smtClean="0"/>
              <a:t>Feeding </a:t>
            </a:r>
            <a:r>
              <a:rPr lang="en-US" dirty="0" smtClean="0">
                <a:solidFill>
                  <a:srgbClr val="0D0D0D"/>
                </a:solidFill>
              </a:rPr>
              <a:t>and </a:t>
            </a:r>
            <a:r>
              <a:rPr lang="en-US" dirty="0" smtClean="0"/>
              <a:t>eating </a:t>
            </a:r>
            <a:r>
              <a:rPr lang="en-US" dirty="0"/>
              <a:t>aids</a:t>
            </a:r>
          </a:p>
          <a:p>
            <a:r>
              <a:rPr lang="en-US" dirty="0"/>
              <a:t>Dressing and grooming aids</a:t>
            </a:r>
          </a:p>
          <a:p>
            <a:r>
              <a:rPr lang="en-US" dirty="0"/>
              <a:t>Bathing and toileting aids</a:t>
            </a:r>
          </a:p>
          <a:p>
            <a:r>
              <a:rPr lang="en-US" dirty="0"/>
              <a:t>Executive function aids</a:t>
            </a:r>
          </a:p>
          <a:p>
            <a:r>
              <a:rPr lang="en-US" dirty="0"/>
              <a:t>Sleeping aids</a:t>
            </a:r>
          </a:p>
          <a:p>
            <a:r>
              <a:rPr lang="en-US" dirty="0"/>
              <a:t>Fine motor development aids</a:t>
            </a:r>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26</a:t>
            </a:r>
          </a:p>
          <a:p>
            <a:endParaRPr lang="es-MX"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6408"/>
          <a:stretch/>
        </p:blipFill>
        <p:spPr>
          <a:xfrm>
            <a:off x="7008767" y="2212043"/>
            <a:ext cx="1735727" cy="125009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7419" y="3547533"/>
            <a:ext cx="2108200" cy="1405467"/>
          </a:xfrm>
          <a:prstGeom prst="rect">
            <a:avLst/>
          </a:prstGeom>
        </p:spPr>
      </p:pic>
    </p:spTree>
    <p:extLst>
      <p:ext uri="{BB962C8B-B14F-4D97-AF65-F5344CB8AC3E}">
        <p14:creationId xmlns:p14="http://schemas.microsoft.com/office/powerpoint/2010/main" val="2633839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209800"/>
            <a:ext cx="4157162" cy="4157162"/>
          </a:xfrm>
          <a:prstGeom prst="rect">
            <a:avLst/>
          </a:prstGeom>
        </p:spPr>
      </p:pic>
      <p:sp>
        <p:nvSpPr>
          <p:cNvPr id="129026" name="Rectangle 2"/>
          <p:cNvSpPr>
            <a:spLocks noGrp="1" noChangeArrowheads="1"/>
          </p:cNvSpPr>
          <p:nvPr>
            <p:ph type="title"/>
          </p:nvPr>
        </p:nvSpPr>
        <p:spPr/>
        <p:txBody>
          <a:bodyPr/>
          <a:lstStyle/>
          <a:p>
            <a:r>
              <a:rPr lang="en-US" dirty="0" smtClean="0"/>
              <a:t>Mobility and Positioning</a:t>
            </a:r>
            <a:endParaRPr lang="en-US" dirty="0"/>
          </a:p>
        </p:txBody>
      </p:sp>
      <p:sp>
        <p:nvSpPr>
          <p:cNvPr id="129027" name="Rectangle 3"/>
          <p:cNvSpPr>
            <a:spLocks noGrp="1" noChangeArrowheads="1"/>
          </p:cNvSpPr>
          <p:nvPr>
            <p:ph type="body" idx="1"/>
          </p:nvPr>
        </p:nvSpPr>
        <p:spPr>
          <a:xfrm>
            <a:off x="4953000" y="2286000"/>
            <a:ext cx="3581400" cy="3657600"/>
          </a:xfrm>
        </p:spPr>
        <p:txBody>
          <a:bodyPr/>
          <a:lstStyle/>
          <a:p>
            <a:r>
              <a:rPr lang="en-US" dirty="0" smtClean="0"/>
              <a:t>Wheelchair</a:t>
            </a:r>
          </a:p>
          <a:p>
            <a:r>
              <a:rPr lang="en-US" dirty="0" smtClean="0"/>
              <a:t>Gait trainer</a:t>
            </a:r>
          </a:p>
          <a:p>
            <a:r>
              <a:rPr lang="en-US" dirty="0" smtClean="0"/>
              <a:t>Walker</a:t>
            </a:r>
          </a:p>
          <a:p>
            <a:r>
              <a:rPr lang="en-US" dirty="0" smtClean="0"/>
              <a:t>Positioning aids</a:t>
            </a:r>
          </a:p>
          <a:p>
            <a:r>
              <a:rPr lang="en-US" dirty="0" smtClean="0"/>
              <a:t>Stander</a:t>
            </a:r>
            <a:endParaRPr lang="en-US" dirty="0"/>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27</a:t>
            </a:fld>
            <a:endParaRPr lang="es-MX"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2286000"/>
            <a:ext cx="4038600" cy="4038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2514600"/>
            <a:ext cx="4271083" cy="33528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2209800"/>
            <a:ext cx="3962400" cy="39624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2133600"/>
            <a:ext cx="4419600" cy="4233511"/>
          </a:xfrm>
          <a:prstGeom prst="rect">
            <a:avLst/>
          </a:prstGeom>
        </p:spPr>
      </p:pic>
    </p:spTree>
    <p:extLst>
      <p:ext uri="{BB962C8B-B14F-4D97-AF65-F5344CB8AC3E}">
        <p14:creationId xmlns:p14="http://schemas.microsoft.com/office/powerpoint/2010/main" val="367111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0-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0-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8"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0-ppt_w/2"/>
                                          </p:val>
                                        </p:tav>
                                      </p:tavLst>
                                    </p:anim>
                                    <p:anim calcmode="lin" valueType="num">
                                      <p:cBhvr additive="base">
                                        <p:cTn id="19" dur="500"/>
                                        <p:tgtEl>
                                          <p:spTgt spid="8"/>
                                        </p:tgtEl>
                                        <p:attrNameLst>
                                          <p:attrName>ppt_y</p:attrName>
                                        </p:attrNameLst>
                                      </p:cBhvr>
                                      <p:tavLst>
                                        <p:tav tm="0">
                                          <p:val>
                                            <p:strVal val="ppt_y"/>
                                          </p:val>
                                        </p:tav>
                                        <p:tav tm="100000">
                                          <p:val>
                                            <p:strVal val="ppt_y"/>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0-ppt_w/2"/>
                                          </p:val>
                                        </p:tav>
                                      </p:tavLst>
                                    </p:anim>
                                    <p:anim calcmode="lin" valueType="num">
                                      <p:cBhvr additive="base">
                                        <p:cTn id="25" dur="500"/>
                                        <p:tgtEl>
                                          <p:spTgt spid="9"/>
                                        </p:tgtEl>
                                        <p:attrNameLst>
                                          <p:attrName>ppt_y</p:attrName>
                                        </p:attrNameLst>
                                      </p:cBhvr>
                                      <p:tavLst>
                                        <p:tav tm="0">
                                          <p:val>
                                            <p:strVal val="ppt_y"/>
                                          </p:val>
                                        </p:tav>
                                        <p:tav tm="100000">
                                          <p:val>
                                            <p:strVal val="ppt_y"/>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Baby Go: Video</a:t>
            </a:r>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28</a:t>
            </a:fld>
            <a:endParaRPr lang="es-MX" dirty="0"/>
          </a:p>
        </p:txBody>
      </p:sp>
      <p:pic>
        <p:nvPicPr>
          <p:cNvPr id="6" name="Picture 5"/>
          <p:cNvPicPr>
            <a:picLocks noChangeAspect="1"/>
          </p:cNvPicPr>
          <p:nvPr/>
        </p:nvPicPr>
        <p:blipFill>
          <a:blip r:embed="rId3"/>
          <a:stretch>
            <a:fillRect/>
          </a:stretch>
        </p:blipFill>
        <p:spPr>
          <a:xfrm>
            <a:off x="1981200" y="2209800"/>
            <a:ext cx="5288056" cy="3962400"/>
          </a:xfrm>
          <a:prstGeom prst="rect">
            <a:avLst/>
          </a:prstGeom>
        </p:spPr>
      </p:pic>
    </p:spTree>
    <p:extLst>
      <p:ext uri="{BB962C8B-B14F-4D97-AF65-F5344CB8AC3E}">
        <p14:creationId xmlns:p14="http://schemas.microsoft.com/office/powerpoint/2010/main" val="3171896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1364" b="16666"/>
          <a:stretch/>
        </p:blipFill>
        <p:spPr>
          <a:xfrm>
            <a:off x="5516078" y="2895600"/>
            <a:ext cx="3176337" cy="2286000"/>
          </a:xfrm>
          <a:prstGeom prst="rect">
            <a:avLst/>
          </a:prstGeom>
        </p:spPr>
      </p:pic>
      <p:sp>
        <p:nvSpPr>
          <p:cNvPr id="129026" name="Rectangle 2"/>
          <p:cNvSpPr>
            <a:spLocks noGrp="1" noChangeArrowheads="1"/>
          </p:cNvSpPr>
          <p:nvPr>
            <p:ph type="title"/>
          </p:nvPr>
        </p:nvSpPr>
        <p:spPr/>
        <p:txBody>
          <a:bodyPr/>
          <a:lstStyle/>
          <a:p>
            <a:r>
              <a:rPr lang="en-US" dirty="0" smtClean="0"/>
              <a:t>Vision and Hearing</a:t>
            </a:r>
            <a:endParaRPr lang="en-US" dirty="0"/>
          </a:p>
        </p:txBody>
      </p:sp>
      <p:sp>
        <p:nvSpPr>
          <p:cNvPr id="129027" name="Rectangle 3"/>
          <p:cNvSpPr>
            <a:spLocks noGrp="1" noChangeArrowheads="1"/>
          </p:cNvSpPr>
          <p:nvPr>
            <p:ph type="body" idx="1"/>
          </p:nvPr>
        </p:nvSpPr>
        <p:spPr>
          <a:xfrm>
            <a:off x="381000" y="2133600"/>
            <a:ext cx="5181600" cy="4191000"/>
          </a:xfrm>
        </p:spPr>
        <p:txBody>
          <a:bodyPr>
            <a:normAutofit fontScale="92500" lnSpcReduction="10000"/>
          </a:bodyPr>
          <a:lstStyle/>
          <a:p>
            <a:r>
              <a:rPr lang="en-US" dirty="0" smtClean="0"/>
              <a:t>Lighted visual display</a:t>
            </a:r>
          </a:p>
          <a:p>
            <a:r>
              <a:rPr lang="en-US" dirty="0" smtClean="0"/>
              <a:t>Magnifiers</a:t>
            </a:r>
          </a:p>
          <a:p>
            <a:r>
              <a:rPr lang="en-US" dirty="0" smtClean="0"/>
              <a:t>Braille display</a:t>
            </a:r>
          </a:p>
          <a:p>
            <a:r>
              <a:rPr lang="en-US" dirty="0" smtClean="0"/>
              <a:t>Screen reader</a:t>
            </a:r>
          </a:p>
          <a:p>
            <a:r>
              <a:rPr lang="en-US" dirty="0" smtClean="0"/>
              <a:t>Talking products</a:t>
            </a:r>
          </a:p>
          <a:p>
            <a:r>
              <a:rPr lang="en-US" dirty="0" smtClean="0"/>
              <a:t>Digital book players</a:t>
            </a:r>
          </a:p>
          <a:p>
            <a:r>
              <a:rPr lang="en-US" dirty="0" smtClean="0"/>
              <a:t>Alerting devices</a:t>
            </a:r>
          </a:p>
          <a:p>
            <a:r>
              <a:rPr lang="en-US" dirty="0" smtClean="0"/>
              <a:t>Assisted listening devices</a:t>
            </a:r>
          </a:p>
          <a:p>
            <a:endParaRPr lang="en-US" dirty="0"/>
          </a:p>
        </p:txBody>
      </p:sp>
      <p:sp>
        <p:nvSpPr>
          <p:cNvPr id="6" name="Slide Number Placeholder 3"/>
          <p:cNvSpPr>
            <a:spLocks noGrp="1"/>
          </p:cNvSpPr>
          <p:nvPr>
            <p:ph type="sldNum" sz="quarter" idx="10"/>
          </p:nvPr>
        </p:nvSpPr>
        <p:spPr>
          <a:xfrm>
            <a:off x="76200" y="6397625"/>
            <a:ext cx="5029200" cy="307975"/>
          </a:xfrm>
        </p:spPr>
        <p:txBody>
          <a:bodyPr/>
          <a:lstStyle/>
          <a:p>
            <a:r>
              <a:rPr lang="es-MX" dirty="0" smtClean="0"/>
              <a:t>Page </a:t>
            </a:r>
            <a:fld id="{D956CA73-587C-4D4F-A789-877EAEB1E08D}" type="slidenum">
              <a:rPr lang="es-MX" smtClean="0"/>
              <a:pPr/>
              <a:t>29</a:t>
            </a:fld>
            <a:endParaRPr lang="es-MX"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11054"/>
          <a:stretch/>
        </p:blipFill>
        <p:spPr>
          <a:xfrm>
            <a:off x="5562600" y="2286000"/>
            <a:ext cx="3124200" cy="351245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15686" b="15686"/>
          <a:stretch/>
        </p:blipFill>
        <p:spPr>
          <a:xfrm>
            <a:off x="5410200" y="2286000"/>
            <a:ext cx="3553097" cy="35052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00" y="2133600"/>
            <a:ext cx="3925870" cy="3581400"/>
          </a:xfrm>
          <a:prstGeom prst="rect">
            <a:avLst/>
          </a:prstGeom>
        </p:spPr>
      </p:pic>
    </p:spTree>
    <p:extLst>
      <p:ext uri="{BB962C8B-B14F-4D97-AF65-F5344CB8AC3E}">
        <p14:creationId xmlns:p14="http://schemas.microsoft.com/office/powerpoint/2010/main" val="419895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1+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1+ppt_w/2"/>
                                          </p:val>
                                        </p:tav>
                                      </p:tavLst>
                                    </p:anim>
                                    <p:anim calcmode="lin" valueType="num">
                                      <p:cBhvr additive="base">
                                        <p:cTn id="19" dur="500"/>
                                        <p:tgtEl>
                                          <p:spTgt spid="9"/>
                                        </p:tgtEl>
                                        <p:attrNameLst>
                                          <p:attrName>ppt_y</p:attrName>
                                        </p:attrNameLst>
                                      </p:cBhvr>
                                      <p:tavLst>
                                        <p:tav tm="0">
                                          <p:val>
                                            <p:strVal val="ppt_y"/>
                                          </p:val>
                                        </p:tav>
                                        <p:tav tm="100000">
                                          <p:val>
                                            <p:strVal val="ppt_y"/>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Federally Funded Early Childhood and Assistive Technology Grants</a:t>
            </a:r>
            <a:endParaRPr lang="en-US" sz="4000" dirty="0"/>
          </a:p>
        </p:txBody>
      </p:sp>
      <p:sp>
        <p:nvSpPr>
          <p:cNvPr id="3" name="Content Placeholder 2"/>
          <p:cNvSpPr>
            <a:spLocks noGrp="1"/>
          </p:cNvSpPr>
          <p:nvPr>
            <p:ph idx="1"/>
          </p:nvPr>
        </p:nvSpPr>
        <p:spPr>
          <a:xfrm>
            <a:off x="457200" y="2057400"/>
            <a:ext cx="8229600" cy="3962400"/>
          </a:xfrm>
        </p:spPr>
        <p:txBody>
          <a:bodyPr/>
          <a:lstStyle/>
          <a:p>
            <a:pPr>
              <a:lnSpc>
                <a:spcPct val="110000"/>
              </a:lnSpc>
            </a:pPr>
            <a:r>
              <a:rPr lang="en-US" sz="2400" dirty="0" smtClean="0"/>
              <a:t>Education priority based on research that shows assistive technology is</a:t>
            </a:r>
            <a:r>
              <a:rPr lang="en-US" sz="2400" dirty="0" smtClean="0">
                <a:solidFill>
                  <a:schemeClr val="tx1">
                    <a:lumMod val="95000"/>
                    <a:lumOff val="5000"/>
                  </a:schemeClr>
                </a:solidFill>
              </a:rPr>
              <a:t> underutilized</a:t>
            </a:r>
            <a:r>
              <a:rPr lang="en-US" sz="2400" dirty="0" smtClean="0">
                <a:solidFill>
                  <a:srgbClr val="FF0000"/>
                </a:solidFill>
              </a:rPr>
              <a:t> </a:t>
            </a:r>
            <a:r>
              <a:rPr lang="en-US" sz="2400" dirty="0" smtClean="0"/>
              <a:t>with children with disabilities ages birth </a:t>
            </a:r>
            <a:r>
              <a:rPr lang="en-US" sz="2400" dirty="0" smtClean="0">
                <a:solidFill>
                  <a:srgbClr val="0D0D0D"/>
                </a:solidFill>
              </a:rPr>
              <a:t>to</a:t>
            </a:r>
            <a:r>
              <a:rPr lang="en-US" sz="2400" dirty="0" smtClean="0"/>
              <a:t> 5</a:t>
            </a:r>
          </a:p>
          <a:p>
            <a:pPr>
              <a:lnSpc>
                <a:spcPct val="110000"/>
              </a:lnSpc>
            </a:pPr>
            <a:r>
              <a:rPr lang="en-US" sz="2400" dirty="0" smtClean="0"/>
              <a:t>One of three awarded in the country by Office of Special Education Programs OSEP U.S. Department of Education</a:t>
            </a:r>
          </a:p>
          <a:p>
            <a:pPr>
              <a:lnSpc>
                <a:spcPct val="110000"/>
              </a:lnSpc>
            </a:pPr>
            <a:r>
              <a:rPr lang="en-US" sz="2400" dirty="0" smtClean="0"/>
              <a:t>You play an important role in equipping not only yourselves but future early intervention and early childhood providers and teachers across the </a:t>
            </a:r>
            <a:r>
              <a:rPr lang="en-US" sz="2400" dirty="0" smtClean="0">
                <a:solidFill>
                  <a:srgbClr val="0D0D0D"/>
                </a:solidFill>
              </a:rPr>
              <a:t>U.S.</a:t>
            </a:r>
            <a:endParaRPr lang="en-US" sz="2400" strike="sngStrike" dirty="0">
              <a:solidFill>
                <a:srgbClr val="0D0D0D"/>
              </a:solidFill>
            </a:endParaRPr>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3</a:t>
            </a:fld>
            <a:endParaRPr lang="es-MX" dirty="0"/>
          </a:p>
        </p:txBody>
      </p:sp>
    </p:spTree>
    <p:extLst>
      <p:ext uri="{BB962C8B-B14F-4D97-AF65-F5344CB8AC3E}">
        <p14:creationId xmlns:p14="http://schemas.microsoft.com/office/powerpoint/2010/main" val="2131602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Computer Access</a:t>
            </a:r>
            <a:endParaRPr lang="en-US" dirty="0"/>
          </a:p>
        </p:txBody>
      </p:sp>
      <p:sp>
        <p:nvSpPr>
          <p:cNvPr id="129027" name="Rectangle 3"/>
          <p:cNvSpPr>
            <a:spLocks noGrp="1" noChangeArrowheads="1"/>
          </p:cNvSpPr>
          <p:nvPr>
            <p:ph type="body" idx="1"/>
          </p:nvPr>
        </p:nvSpPr>
        <p:spPr>
          <a:xfrm>
            <a:off x="457199" y="2093976"/>
            <a:ext cx="4495801" cy="4383024"/>
          </a:xfrm>
        </p:spPr>
        <p:txBody>
          <a:bodyPr>
            <a:normAutofit fontScale="92500" lnSpcReduction="20000"/>
          </a:bodyPr>
          <a:lstStyle/>
          <a:p>
            <a:r>
              <a:rPr lang="en-US" dirty="0" smtClean="0"/>
              <a:t>Alternative keyboards</a:t>
            </a:r>
          </a:p>
          <a:p>
            <a:r>
              <a:rPr lang="en-US" dirty="0" smtClean="0"/>
              <a:t>Adapted mice</a:t>
            </a:r>
          </a:p>
          <a:p>
            <a:r>
              <a:rPr lang="en-US" dirty="0" smtClean="0"/>
              <a:t>Guided computer interface and safety controls</a:t>
            </a:r>
          </a:p>
          <a:p>
            <a:r>
              <a:rPr lang="en-US" dirty="0" smtClean="0"/>
              <a:t>Computer accessibility</a:t>
            </a:r>
          </a:p>
          <a:p>
            <a:r>
              <a:rPr lang="en-US" dirty="0" smtClean="0"/>
              <a:t>Switches</a:t>
            </a:r>
          </a:p>
          <a:p>
            <a:r>
              <a:rPr lang="en-US" dirty="0" smtClean="0"/>
              <a:t>Switch interface</a:t>
            </a:r>
          </a:p>
        </p:txBody>
      </p:sp>
      <p:sp>
        <p:nvSpPr>
          <p:cNvPr id="10" name="Slide Number Placeholder 3"/>
          <p:cNvSpPr>
            <a:spLocks noGrp="1"/>
          </p:cNvSpPr>
          <p:nvPr>
            <p:ph type="sldNum" sz="quarter" idx="10"/>
          </p:nvPr>
        </p:nvSpPr>
        <p:spPr>
          <a:xfrm>
            <a:off x="76200" y="6397625"/>
            <a:ext cx="5029200" cy="307975"/>
          </a:xfrm>
        </p:spPr>
        <p:txBody>
          <a:bodyPr/>
          <a:lstStyle/>
          <a:p>
            <a:r>
              <a:rPr lang="es-MX" dirty="0" smtClean="0"/>
              <a:t>Page </a:t>
            </a:r>
            <a:fld id="{D956CA73-587C-4D4F-A789-877EAEB1E08D}" type="slidenum">
              <a:rPr lang="es-MX" smtClean="0"/>
              <a:pPr/>
              <a:t>30</a:t>
            </a:fld>
            <a:endParaRPr lang="es-MX" dirty="0"/>
          </a:p>
        </p:txBody>
      </p:sp>
      <p:pic>
        <p:nvPicPr>
          <p:cNvPr id="2" name="Picture 1"/>
          <p:cNvPicPr>
            <a:picLocks noChangeAspect="1"/>
          </p:cNvPicPr>
          <p:nvPr/>
        </p:nvPicPr>
        <p:blipFill>
          <a:blip r:embed="rId3"/>
          <a:stretch>
            <a:fillRect/>
          </a:stretch>
        </p:blipFill>
        <p:spPr>
          <a:xfrm>
            <a:off x="4953000" y="3276600"/>
            <a:ext cx="3705845" cy="126426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2971800"/>
            <a:ext cx="3625150" cy="2743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2438400"/>
            <a:ext cx="3800179" cy="3276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0" y="2209800"/>
            <a:ext cx="3886200" cy="3886200"/>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t="17434" b="9703"/>
          <a:stretch/>
        </p:blipFill>
        <p:spPr>
          <a:xfrm>
            <a:off x="4876800" y="2438400"/>
            <a:ext cx="3837388" cy="1752600"/>
          </a:xfrm>
          <a:prstGeom prst="rect">
            <a:avLst/>
          </a:prstGeom>
        </p:spPr>
      </p:pic>
    </p:spTree>
    <p:extLst>
      <p:ext uri="{BB962C8B-B14F-4D97-AF65-F5344CB8AC3E}">
        <p14:creationId xmlns:p14="http://schemas.microsoft.com/office/powerpoint/2010/main" val="4887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1+ppt_w/2"/>
                                          </p:val>
                                        </p:tav>
                                      </p:tavLst>
                                    </p:anim>
                                    <p:anim calcmode="lin" valueType="num">
                                      <p:cBhvr additive="base">
                                        <p:cTn id="7" dur="500"/>
                                        <p:tgtEl>
                                          <p:spTgt spid="6"/>
                                        </p:tgtEl>
                                        <p:attrNameLst>
                                          <p:attrName>ppt_y</p:attrName>
                                        </p:attrNameLst>
                                      </p:cBhvr>
                                      <p:tavLst>
                                        <p:tav tm="0">
                                          <p:val>
                                            <p:strVal val="ppt_y"/>
                                          </p:val>
                                        </p:tav>
                                        <p:tav tm="100000">
                                          <p:val>
                                            <p:strVal val="ppt_y"/>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1+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1+ppt_w/2"/>
                                          </p:val>
                                        </p:tav>
                                      </p:tavLst>
                                    </p:anim>
                                    <p:anim calcmode="lin" valueType="num">
                                      <p:cBhvr additive="base">
                                        <p:cTn id="19" dur="500"/>
                                        <p:tgtEl>
                                          <p:spTgt spid="8"/>
                                        </p:tgtEl>
                                        <p:attrNameLst>
                                          <p:attrName>ppt_y</p:attrName>
                                        </p:attrNameLst>
                                      </p:cBhvr>
                                      <p:tavLst>
                                        <p:tav tm="0">
                                          <p:val>
                                            <p:strVal val="ppt_y"/>
                                          </p:val>
                                        </p:tav>
                                        <p:tav tm="100000">
                                          <p:val>
                                            <p:strVal val="ppt_y"/>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1+ppt_w/2"/>
                                          </p:val>
                                        </p:tav>
                                      </p:tavLst>
                                    </p:anim>
                                    <p:anim calcmode="lin" valueType="num">
                                      <p:cBhvr additive="base">
                                        <p:cTn id="25" dur="500"/>
                                        <p:tgtEl>
                                          <p:spTgt spid="9"/>
                                        </p:tgtEl>
                                        <p:attrNameLst>
                                          <p:attrName>ppt_y</p:attrName>
                                        </p:attrNameLst>
                                      </p:cBhvr>
                                      <p:tavLst>
                                        <p:tav tm="0">
                                          <p:val>
                                            <p:strVal val="ppt_y"/>
                                          </p:val>
                                        </p:tav>
                                        <p:tav tm="100000">
                                          <p:val>
                                            <p:strVal val="ppt_y"/>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Education</a:t>
            </a:r>
            <a:endParaRPr lang="en-US" dirty="0"/>
          </a:p>
        </p:txBody>
      </p:sp>
      <p:sp>
        <p:nvSpPr>
          <p:cNvPr id="129027" name="Rectangle 3"/>
          <p:cNvSpPr>
            <a:spLocks noGrp="1" noChangeArrowheads="1"/>
          </p:cNvSpPr>
          <p:nvPr>
            <p:ph type="body" idx="1"/>
          </p:nvPr>
        </p:nvSpPr>
        <p:spPr>
          <a:xfrm>
            <a:off x="457200" y="2209800"/>
            <a:ext cx="4267200" cy="4191000"/>
          </a:xfrm>
        </p:spPr>
        <p:txBody>
          <a:bodyPr>
            <a:normAutofit fontScale="85000" lnSpcReduction="10000"/>
          </a:bodyPr>
          <a:lstStyle/>
          <a:p>
            <a:r>
              <a:rPr lang="en-US" dirty="0" smtClean="0"/>
              <a:t>Adapted books</a:t>
            </a:r>
          </a:p>
          <a:p>
            <a:r>
              <a:rPr lang="en-US" dirty="0" smtClean="0"/>
              <a:t>Accessible books</a:t>
            </a:r>
          </a:p>
          <a:p>
            <a:r>
              <a:rPr lang="en-US" dirty="0" smtClean="0"/>
              <a:t>Adapted paper</a:t>
            </a:r>
          </a:p>
          <a:p>
            <a:r>
              <a:rPr lang="en-US" dirty="0" smtClean="0"/>
              <a:t>Adapted writing tools </a:t>
            </a:r>
            <a:r>
              <a:rPr lang="en-US" dirty="0" smtClean="0">
                <a:solidFill>
                  <a:srgbClr val="0D0D0D"/>
                </a:solidFill>
              </a:rPr>
              <a:t>and</a:t>
            </a:r>
            <a:r>
              <a:rPr lang="en-US" dirty="0" smtClean="0">
                <a:solidFill>
                  <a:srgbClr val="FF0000"/>
                </a:solidFill>
              </a:rPr>
              <a:t> </a:t>
            </a:r>
            <a:r>
              <a:rPr lang="en-US" dirty="0" smtClean="0"/>
              <a:t>grips</a:t>
            </a:r>
          </a:p>
          <a:p>
            <a:r>
              <a:rPr lang="en-US" dirty="0" smtClean="0"/>
              <a:t>Writing positioning aids</a:t>
            </a:r>
          </a:p>
          <a:p>
            <a:r>
              <a:rPr lang="en-US" dirty="0" smtClean="0"/>
              <a:t>Math manipulatives</a:t>
            </a:r>
          </a:p>
          <a:p>
            <a:r>
              <a:rPr lang="en-US" dirty="0" smtClean="0"/>
              <a:t>Alternative calculators</a:t>
            </a:r>
          </a:p>
        </p:txBody>
      </p:sp>
      <p:pic>
        <p:nvPicPr>
          <p:cNvPr id="2" name="Picture 1"/>
          <p:cNvPicPr>
            <a:picLocks noChangeAspect="1"/>
          </p:cNvPicPr>
          <p:nvPr/>
        </p:nvPicPr>
        <p:blipFill>
          <a:blip r:embed="rId3"/>
          <a:stretch>
            <a:fillRect/>
          </a:stretch>
        </p:blipFill>
        <p:spPr>
          <a:xfrm>
            <a:off x="5105400" y="2438400"/>
            <a:ext cx="3429000" cy="3429000"/>
          </a:xfrm>
          <a:prstGeom prst="rect">
            <a:avLst/>
          </a:prstGeom>
        </p:spPr>
      </p:pic>
      <p:sp>
        <p:nvSpPr>
          <p:cNvPr id="13" name="Slide Number Placeholder 3"/>
          <p:cNvSpPr>
            <a:spLocks noGrp="1"/>
          </p:cNvSpPr>
          <p:nvPr>
            <p:ph type="sldNum" sz="quarter" idx="10"/>
          </p:nvPr>
        </p:nvSpPr>
        <p:spPr>
          <a:xfrm>
            <a:off x="76200" y="6397625"/>
            <a:ext cx="5029200" cy="307975"/>
          </a:xfrm>
        </p:spPr>
        <p:txBody>
          <a:bodyPr/>
          <a:lstStyle/>
          <a:p>
            <a:r>
              <a:rPr lang="es-MX" dirty="0" smtClean="0"/>
              <a:t>Page </a:t>
            </a:r>
            <a:fld id="{D956CA73-587C-4D4F-A789-877EAEB1E08D}" type="slidenum">
              <a:rPr lang="es-MX" smtClean="0"/>
              <a:pPr/>
              <a:t>31</a:t>
            </a:fld>
            <a:endParaRPr lang="es-MX"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590800"/>
            <a:ext cx="3876752" cy="2895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2057400"/>
            <a:ext cx="3352800" cy="405553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2438400"/>
            <a:ext cx="4147521" cy="32004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2209800"/>
            <a:ext cx="3962400" cy="3746269"/>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0599" y="2514600"/>
            <a:ext cx="4182327" cy="3124200"/>
          </a:xfrm>
          <a:prstGeom prst="rect">
            <a:avLst/>
          </a:prstGeom>
        </p:spPr>
      </p:pic>
    </p:spTree>
    <p:extLst>
      <p:ext uri="{BB962C8B-B14F-4D97-AF65-F5344CB8AC3E}">
        <p14:creationId xmlns:p14="http://schemas.microsoft.com/office/powerpoint/2010/main" val="65475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1+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1+ppt_w/2"/>
                                          </p:val>
                                        </p:tav>
                                      </p:tavLst>
                                    </p:anim>
                                    <p:anim calcmode="lin" valueType="num">
                                      <p:cBhvr additive="base">
                                        <p:cTn id="19" dur="500"/>
                                        <p:tgtEl>
                                          <p:spTgt spid="8"/>
                                        </p:tgtEl>
                                        <p:attrNameLst>
                                          <p:attrName>ppt_y</p:attrName>
                                        </p:attrNameLst>
                                      </p:cBhvr>
                                      <p:tavLst>
                                        <p:tav tm="0">
                                          <p:val>
                                            <p:strVal val="ppt_y"/>
                                          </p:val>
                                        </p:tav>
                                        <p:tav tm="100000">
                                          <p:val>
                                            <p:strVal val="ppt_y"/>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1+ppt_w/2"/>
                                          </p:val>
                                        </p:tav>
                                      </p:tavLst>
                                    </p:anim>
                                    <p:anim calcmode="lin" valueType="num">
                                      <p:cBhvr additive="base">
                                        <p:cTn id="25" dur="500"/>
                                        <p:tgtEl>
                                          <p:spTgt spid="9"/>
                                        </p:tgtEl>
                                        <p:attrNameLst>
                                          <p:attrName>ppt_y</p:attrName>
                                        </p:attrNameLst>
                                      </p:cBhvr>
                                      <p:tavLst>
                                        <p:tav tm="0">
                                          <p:val>
                                            <p:strVal val="ppt_y"/>
                                          </p:val>
                                        </p:tav>
                                        <p:tav tm="100000">
                                          <p:val>
                                            <p:strVal val="ppt_y"/>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1+ppt_w/2"/>
                                          </p:val>
                                        </p:tav>
                                      </p:tavLst>
                                    </p:anim>
                                    <p:anim calcmode="lin" valueType="num">
                                      <p:cBhvr additive="base">
                                        <p:cTn id="31" dur="500"/>
                                        <p:tgtEl>
                                          <p:spTgt spid="10"/>
                                        </p:tgtEl>
                                        <p:attrNameLst>
                                          <p:attrName>ppt_y</p:attrName>
                                        </p:attrNameLst>
                                      </p:cBhvr>
                                      <p:tavLst>
                                        <p:tav tm="0">
                                          <p:val>
                                            <p:strVal val="ppt_y"/>
                                          </p:val>
                                        </p:tav>
                                        <p:tav tm="100000">
                                          <p:val>
                                            <p:strVal val="ppt_y"/>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Communication</a:t>
            </a:r>
            <a:endParaRPr lang="en-US" dirty="0"/>
          </a:p>
        </p:txBody>
      </p:sp>
      <p:sp>
        <p:nvSpPr>
          <p:cNvPr id="129027" name="Rectangle 3"/>
          <p:cNvSpPr>
            <a:spLocks noGrp="1" noChangeArrowheads="1"/>
          </p:cNvSpPr>
          <p:nvPr>
            <p:ph type="body" idx="1"/>
          </p:nvPr>
        </p:nvSpPr>
        <p:spPr>
          <a:xfrm>
            <a:off x="457200" y="2133600"/>
            <a:ext cx="4419600" cy="4191000"/>
          </a:xfrm>
        </p:spPr>
        <p:txBody>
          <a:bodyPr>
            <a:normAutofit/>
          </a:bodyPr>
          <a:lstStyle/>
          <a:p>
            <a:pPr eaLnBrk="1" hangingPunct="1"/>
            <a:r>
              <a:rPr lang="en-US" dirty="0" smtClean="0"/>
              <a:t>Picture symbols</a:t>
            </a:r>
          </a:p>
          <a:p>
            <a:pPr eaLnBrk="1" hangingPunct="1"/>
            <a:r>
              <a:rPr lang="en-US" dirty="0" smtClean="0"/>
              <a:t>Single </a:t>
            </a:r>
            <a:r>
              <a:rPr lang="en-US" dirty="0"/>
              <a:t>m</a:t>
            </a:r>
            <a:r>
              <a:rPr lang="en-US" dirty="0" smtClean="0"/>
              <a:t>essage </a:t>
            </a:r>
            <a:r>
              <a:rPr lang="en-US" dirty="0" smtClean="0">
                <a:solidFill>
                  <a:srgbClr val="0D0D0D"/>
                </a:solidFill>
              </a:rPr>
              <a:t>device</a:t>
            </a:r>
          </a:p>
          <a:p>
            <a:pPr eaLnBrk="1" hangingPunct="1"/>
            <a:r>
              <a:rPr lang="en-US" dirty="0" smtClean="0">
                <a:solidFill>
                  <a:srgbClr val="0D0D0D"/>
                </a:solidFill>
              </a:rPr>
              <a:t>Mid-tech voice output device</a:t>
            </a:r>
          </a:p>
          <a:p>
            <a:pPr eaLnBrk="1" hangingPunct="1"/>
            <a:r>
              <a:rPr lang="en-US" dirty="0" smtClean="0">
                <a:solidFill>
                  <a:srgbClr val="0D0D0D"/>
                </a:solidFill>
              </a:rPr>
              <a:t>High-tech voice output device</a:t>
            </a:r>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32</a:t>
            </a:fld>
            <a:endParaRPr lang="es-MX"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819400"/>
            <a:ext cx="3601630" cy="2819400"/>
          </a:xfrm>
          <a:prstGeom prst="rect">
            <a:avLst/>
          </a:prstGeom>
        </p:spPr>
      </p:pic>
      <p:pic>
        <p:nvPicPr>
          <p:cNvPr id="1026" name="Picture 2" descr="GoTalk 9+ Overlay sliding 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096417"/>
            <a:ext cx="3886200" cy="42281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2514600"/>
            <a:ext cx="3983181" cy="35052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00" y="2133600"/>
            <a:ext cx="3581400" cy="3932379"/>
          </a:xfrm>
          <a:prstGeom prst="rect">
            <a:avLst/>
          </a:prstGeom>
        </p:spPr>
      </p:pic>
    </p:spTree>
    <p:extLst>
      <p:ext uri="{BB962C8B-B14F-4D97-AF65-F5344CB8AC3E}">
        <p14:creationId xmlns:p14="http://schemas.microsoft.com/office/powerpoint/2010/main" val="21481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26"/>
                                        </p:tgtEl>
                                        <p:attrNameLst>
                                          <p:attrName>ppt_x</p:attrName>
                                        </p:attrNameLst>
                                      </p:cBhvr>
                                      <p:tavLst>
                                        <p:tav tm="0">
                                          <p:val>
                                            <p:strVal val="ppt_x"/>
                                          </p:val>
                                        </p:tav>
                                        <p:tav tm="100000">
                                          <p:val>
                                            <p:strVal val="ppt_x"/>
                                          </p:val>
                                        </p:tav>
                                      </p:tavLst>
                                    </p:anim>
                                    <p:anim calcmode="lin" valueType="num">
                                      <p:cBhvr additive="base">
                                        <p:cTn id="19" dur="500"/>
                                        <p:tgtEl>
                                          <p:spTgt spid="1026"/>
                                        </p:tgtEl>
                                        <p:attrNameLst>
                                          <p:attrName>ppt_y</p:attrName>
                                        </p:attrNameLst>
                                      </p:cBhvr>
                                      <p:tavLst>
                                        <p:tav tm="0">
                                          <p:val>
                                            <p:strVal val="ppt_y"/>
                                          </p:val>
                                        </p:tav>
                                        <p:tav tm="100000">
                                          <p:val>
                                            <p:strVal val="1+ppt_h/2"/>
                                          </p:val>
                                        </p:tav>
                                      </p:tavLst>
                                    </p:anim>
                                    <p:set>
                                      <p:cBhvr>
                                        <p:cTn id="20"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Recreation</a:t>
            </a:r>
            <a:endParaRPr lang="en-US" dirty="0"/>
          </a:p>
        </p:txBody>
      </p:sp>
      <p:sp>
        <p:nvSpPr>
          <p:cNvPr id="129027" name="Rectangle 3"/>
          <p:cNvSpPr>
            <a:spLocks noGrp="1" noChangeArrowheads="1"/>
          </p:cNvSpPr>
          <p:nvPr>
            <p:ph type="body" idx="1"/>
          </p:nvPr>
        </p:nvSpPr>
        <p:spPr>
          <a:xfrm>
            <a:off x="460374" y="2209800"/>
            <a:ext cx="4416426" cy="4191000"/>
          </a:xfrm>
        </p:spPr>
        <p:txBody>
          <a:bodyPr>
            <a:normAutofit/>
          </a:bodyPr>
          <a:lstStyle/>
          <a:p>
            <a:r>
              <a:rPr lang="en-US" dirty="0" smtClean="0"/>
              <a:t>Adapted arts</a:t>
            </a:r>
            <a:r>
              <a:rPr lang="en-US" dirty="0" smtClean="0">
                <a:solidFill>
                  <a:srgbClr val="FF0000"/>
                </a:solidFill>
              </a:rPr>
              <a:t> </a:t>
            </a:r>
            <a:r>
              <a:rPr lang="en-US" dirty="0" smtClean="0">
                <a:solidFill>
                  <a:srgbClr val="0D0D0D"/>
                </a:solidFill>
              </a:rPr>
              <a:t>and</a:t>
            </a:r>
            <a:r>
              <a:rPr lang="en-US" dirty="0" smtClean="0"/>
              <a:t> crafts</a:t>
            </a:r>
          </a:p>
          <a:p>
            <a:r>
              <a:rPr lang="en-US" dirty="0"/>
              <a:t>Adapted sports </a:t>
            </a:r>
            <a:r>
              <a:rPr lang="en-US" dirty="0" smtClean="0"/>
              <a:t>equipment</a:t>
            </a:r>
            <a:endParaRPr lang="en-US" dirty="0"/>
          </a:p>
          <a:p>
            <a:r>
              <a:rPr lang="en-US" dirty="0" smtClean="0"/>
              <a:t>Adapted toys</a:t>
            </a:r>
          </a:p>
          <a:p>
            <a:r>
              <a:rPr lang="en-US" dirty="0" smtClean="0"/>
              <a:t>Adapted play</a:t>
            </a:r>
          </a:p>
        </p:txBody>
      </p:sp>
      <p:sp>
        <p:nvSpPr>
          <p:cNvPr id="11"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33</a:t>
            </a:fld>
            <a:endParaRPr lang="es-MX" dirty="0"/>
          </a:p>
        </p:txBody>
      </p:sp>
      <p:sp>
        <p:nvSpPr>
          <p:cNvPr id="2" name="AutoShape 2" descr="data:image/jpeg;base64,/9j/4AAQSkZJRgABAQAAAQABAAD/2wCEAAkGBxQTEhUUExQVFhQXGR0YGRgXGBkXHhwaGhoYHBofHR0YHSggHBwlHBwYITEiJSkrLi4uFx8zODMsNygtLiwBCgoKDg0OGxAQGywkICQsLCwsLCwsLCwsLCwsLCwsLCwsLCwsLCwsLCwsLCwsLCwsLCwsLCwsLCwsLCwsLCwsLP/AABEIAJQBQAMBEQACEQEDEQH/xAAcAAABBQEBAQAAAAAAAAAAAAAFAAMEBgcCAQj/xABAEAABAwIEAwUGBQMDAwQDAAABAgMRAAQFEiExBkFREyJhcYEHMpGhscEUFSNC0VJi8DPC4XKC8TRTkqIkJUP/xAAbAQACAwEBAQAAAAAAAAAAAAACAwABBAUGB//EADcRAAIBAgQDBQYGAwEAAwAAAAABAgMRBBIhMQVBURMUIqHBFTJSYXGBM0JykdHwI4Kx4UNi8f/aAAwDAQACEQMRAD8A2W9uSiIA1nfwiubj8ZPDZcqTvff5W/kdRpKd7kb8yV0Hzrne2avwrzH92j1F+ZK6D51PbNX4V5k7tHqL8yV0Hzqe2avwrzJ3aPUX5kroPnU9s1fhXmTu0eovzJXQfOp7Zq/CvMndo9RfmSug+dT2zV+FeZO7R6i/MldB86ntmr8K8yd2j1F+ZK6D51PbNX4V5/yTu0eovzJXQfOp7Yq/CvMndo9RfmSug+dT2xV+FeZO7R6i/MldB86ntir8K8/5J3aPU9GIq/pHzolxau9oLzK7tHqdfjl/0j502PEMVLamvMF0afUx32jcbXTF+UtOqQkJHdSdJit9OdWUbzVn8iRjBAa19qN+Ekl0GI3HWjzS6hZIdCfb+2S8HvIaV6EVO0mTsYBNj20u/uYT6E1O1kV3eIQY9tCf3W59FUmVevyUfMLu0OrJKPbPbyQW1CPWq7bFW2j5/wAgOjBc2TGPa7ZK3Vl80mgeIxi/JHzB7On1YTb9oloY/Wb16yKU8bi1+ReYXZU+oUteJUOCULbUPA/80p8TxK3gvMtUIPmPnGOUonz/AOaD2tX+BeZfd49Tv8zV0HzqvbFX4V5l92j1F+ZK6D51Xtmr8K8/5J3aPUX5kroPnU9sVfhXmTu0eovzJXQfOp7Zq/CvMndo9RfmSug+dT2xV+FeZO7R6i/MldB86v2xV+FeZO7R6i/M1dB86r2xV+FeZO7R6i/MldB86ntir8K8yd2j1GbjHgj31IT5mPvRLi1d7QXmU8PBcwNde0W0QYLzZI/pk/etEcbi5fkXmA6dNcwU77W7eSGh2hHITW6DxUt1Hz/kRJ011ILntQeVORlCR4kk1tpU5NXlb9hE6lnZFXxb2jXgdaBdhB1OXTY+FDNWV0HB9TZLPGCttCwE95IPPmK89Pi9aMmsq8/5Nyw8Wtx78yV0HzofbNX4V5l92j1Jlk+VgkgbxpXVwGKliIOUlaztp9DPVpqDsiNi/wC31/21z+Nbw/29B2F5/b1B9cM1iqEFUKFUIICrSb2Jc6ymnRw1WW0WC5xXMWWtMeG4iXIW68FzHhamJ9a0x4NVfvNIDvMb2R01ayYMitEeCxXvSBlieiHTbpG9aI8KoLfUX3ibHA2Byp8cHRjtFAupJ8z1QpqhFbIG7GgvvRziasO3huYL7QrftL95XjHwrHVqPMa6cFlK8cP0pfaDLHP4A9KrtC8pyq2A3qZmSwvw45VMxLEnCLAKcUSnujVXpypikKlzCmDNvOlSm2kEDedDvsCRFMsJGMXU26ezcGRU6yNUmotNStwjhDoYQlspVCf3ATM1qWHqSjdIzvEU4uzZWuKbhxb6lIWoTCRBIpTiou0kNXiV0zd7QqQhCQT3UgfKreHpPeKF55dSWxcKKgCZFY8XhaMaUpKI2nUk5JXJleYNw1cXKECVqSkeJApkaU5O0UU5JbgC+45smxJdCgDBy6x51rhw3ET5CniIIrmI+1phHuNLVvE6beVaKfCZt2bAeJjyKw97YrhXutoSSdASSPWtkOE0o6ydxUsRJ7EW84nu30qBuMq0pzwnQbnT4VroYKgk9BdSrPQqeMXayQsuE594J8Na0ZFfReQGttSIzbLVo22ZmM24nxO3OrjFye5G7F24ewt3KZTsCVEKCthPIbUzN2Su9io0XWkox3J1iG1NrV7riVlGUkTskj0138aV29SNWKhG8ZeQVShFRlndmiv8VW5JakR7w0M+PptT535iofI2n2f3na2DKuYTlPpXjcdDJXkjq0neKLFWQaFMK90+f2Fej4N+DL9XojDifeX0GcVcBKRIkTPyo+JYOrXyZFtf0Bo1oQvcgZh1rHDgld72QbxsOR7mHQ1qhwH4pgPHdEe5vCtMeC0FvdinjJvYQUa0w4dh4bRAeIqPmeyetaFRpx2igM8nuzttkq2+NHsUTmbcJ8+tA2WZZ7UuJ3g/2DLhQhA7xSYKlHeT0GnzpEp62NNOnpdlYNlclAd7ZwKgn3lTyjWaz9tqbFh1Y0PgLiZ1wBi5MuhOZtZ/ekESD/cNPjWinUzaGapSy6lyVcDVU7TPgAdZ+Bo2uQtRadhG5TAjnt46TQMj0dj2hCMe4jwV9Vy6vs1EKUSCByrFOlNu9jVCrG1rgR/DnEjVCh6GlOEuaGKceoJtUqc1USkTASNPjRTSg7IkZZlcmi2A2FJbuGelqoWeoENuAbqj/mnU3qJmrhdlRtkNtgLJVzSDueWlaEhWwH4kuUlLsgl1sA+Ph51drsBuyF2rpQ2puIUgSCJp9HFTpaJXE1cNGpuyOLQ9olxSQsgglOw0M1I4lTqOU1yKlQcaajB7Ms2I+0R5tQ//ABm9dpcUPPZNNWWWzA8S3RCt/ae+owGG0GNwtRj4iKRiaPaU3G+43D61CA9xfejvHPtMKIjf+K5suGwt4n+x0IqMr2l9mVzGL5x13KqQCvtIKpCZ9fOt1CkoRXyVjHXspOKenIftsFNw12qipKjvpoenpW9JVHruYm3BXtoc4jw67mDaEz3QYiTJ2jrMEUlw8eg1LTUg/lIaMOAZge8NZHQEdTpQObuNVGUtF9S02WHItUt5xJehRA1gElOXXpTM0acoxktWxGVzi5J6BfGeF7W2ftHG0F22dKjqdUmO8mOmsx4UySebRGihThKlKTe1mSWsCQ0xe2zy0w6UusFAkZu8JgbApjSrVIGeIpQqZoLwtbf9QNwfDVNNpabUQY7yhoTBn4a+tHOEYq7MsarlZIMuYG02RnKiR7u3r4/GlqemiLcbu7eoAxPDgpAKdw4TvJjpQzby6rmFFJPQuvsleP4Zxs7oX9f/ABXmuLQtUUuqOhhn4bF5rkmkKYV7p8/sK9Hwb8GX6vRGHE+8voD8TRDh8a9FSd4nNqe8RwKJgHQFUwkdAVRZ2E0LCJLVvr3ukxQNhJDzVwgnKFCelLzJu1w3TkldofcWEgk7AE/ATUKSMExJpT1wtZ1Kl7eon61z5TudaFPRFtxW0JahBCdN6VFmtx00GsGai9ZXIyNyZHIlJ0PgY+laKDWa7djNiINxsiz3F43E5gkzBPWZnz3+dbI1ISvZmPsqqtpf/wAHbzFWUtFKX2knLCZVP01pLnG+rGLC15u6g/2CNhiLTyT2LgWUgTB18JnrFApJ7A1cPUpWzqx6sJJMH0p+ttGZhfhgehq9epQ0vDEHdCT6CpoS5Ed4cYVu0n4RQunB7oJTkuZDc4Ntj+yPImgeHpvkEq01zBWMcBp7JZYUsORKeevrQPDwWqCVeXMo+LX7qWkrQkk6Zk5iI6xHMGlxSvZmjNdKwPulreZCAn9VwZspMnKnUyfh8arLvYByVtSz4Bgyn2k9mAYG01KcZNaAzkk9Tl/ha6SSeyPpBo1hpbt/sV2y2SAXFWCupYK1IUCkggx1MHWtFOydlcRUbauVGzsi6CgHKY505wzaAU6ipyuyTcXQaRkVmCkjLG5J5KHhSHB2yyHyqxm80QQzhKlJSqYUT+7p9qrtVEXYv+EXB7JsxqlITHLuaD+a0Qg2roGddK0XsiZcYsW3LZ5Uq/Dp0TtKgFRPgFKB9Ku2REnVVSTa2KZYvKur1RfhSlZnFkfuPL4UqnCLeoU604x8JeciVhAUB3JgxO5n5fetEst72Msc1rXGMQeGZlEkgKUoA7AwB86VOp44jYQ8DRObCY2M9aa5sUqcXudMuEK0EeNLkr7jI2WxzcjOZUpRq0uhGU7iVwZ3xmjs205d5BJkkQfIUis3mSNVCEXCUmXb2YYkFvEBQVmbGaAYzJ8djz2ricVg8ibWzNNFJK65mmVwh4Uwr3T5/YV6Pg34Mv1eiMWJ95fQj4unvA9RXfovSxzqy1IQFNYo6Aqgh1pkq8utC3YJE5lkClNhoGcTXYaZKj8t9KzYlvJZGzBxvO7KRa4jdOoK7e2c1KSkqTHkR0pEITjsjqNUcyVSWnMl393jBaWpTaEJSkk6pEiNYiaOTq25BR9mxdldlE/OGm3tWFpJOqipRE7zAqnCKWxjhGrLZh1vGEuQO2aIiY8PIml3S/KNUJPTOScMxGUu5FJWQUzlG28fegqO9hkYZedx04eq5bzOaDNKAmAVEd3fzIHjTqFBTV3sWsZLDz8I8zwrapUgkOKSoHdZ0Ppy5edMeHiuRKnFsRbfyLNwvg7VvmW0nLnIBkk6JmN/M0Kik9DHXxNWslnd7BJSB/VWiy5GOzOSyCNFD4xVSzJaE56nIaPX50pqb2CukdJKxVwi09XcptM9XclIJUQANSaZlTKMq9ofFNw8ws2zxbDZKj2ZH6jKtJn3gUka/wDVUSRRQMK4lQlkIWSCnTaZHXzpM6TvdDo1LKxAXeu3NwOwCgoA6g65eZMbACjjDKrMW5Nu5tPsoebSl1GbMpEDOEwhUlQJSo7wU/MVUKWt0RzuaCLpPUU3K0CVT2rP/wD61wgj3258Rmole4MjFsDUJcIjNlkAneJmmLZim7NMm4m0lSWXNNVJA5ghUQD/ADVVN4tFw/MiFg7zYU6pwZSlZSOen+RQpxjuiNPSxYMLdSc4EEZzHrCvufhRqatoDl11HrpiXGp9050/ECKGbvv0DhG2pntheKYfLkSU5kx4zFKTsNcb6BSz42dSrvpSodBoRRKTKyrkFcbxhtQaekmEqy6eKDHTlHrUlZ2BT3RIRxmyVDur18tKrtVzQOUgP8ZkudxPc215+NDKpJaoLL1I73EzytApKRO400NL7aTIooi4jeZLo5pc0ylWoCh4CJj+KZra7NekHl5F14TxAi7tEpyJZKM2kJzE933QevLfWudjKGejOT3Gdsk4wjexsVeYNIUwr3T5/YV6Pg34Mv1eiMWJ95fQbxj9vr9q7dGXjt8v4MNZaXICNdq0szomM23WlSmMSJQTQXCR6uYMb0Ia3Klxm0ooQlUqEzMeNZcRJZ0jo4ZKzZZ8PdlAO07DpptWqVlsYIOUl4tylcecVrbWu2SgBCkQVHdWYft+fwpFSelkdrhuAjXi5y5OxmN2txYzLIJSSkEaaaa+dKcs2rO1hcKqN7A5lhD5zqTCZgCZJI3gkbVG2tEBhaSqQbmr+J/9L97NLNLjlw3GVIbQpREblbmUfJXwoJQzLcy8TrKk4QiurLrfYP2aEIQohIUSrr/UNeQza1ow2nhOJOpduVtSC8mA2QmFy4DB5FQ+s5vSnS3DpWlGSb00JODlQUkySchQRPdmZST0IEg9ZFKfvCezdm+gVdaJ2A8YPL70y0QFUaG3LUGIyiOs/Sh7Ncgu16iaw9cyCPQxQSpSf5mF2kOhINu5AiPrU8S5IH/Gype0/HlWNkolI7R09mjXedVHyCZ+NNUhckuTMp4Yxs3AWgqSl8EqRI7qwqAUHkJA+dAyhq+wW2UvMq3uGlHUttgFJO8J6CNB8al2QdctwyhKC2Gkq2bSZddOwlX7QY13GtCUG+F+Lm27xhvtISr9MpSAGxm92dJKhoJ03pkVZkNmNmufdT8KZ9yXM79sSQi2ZSRBW8NP+lKj/Hxq9QZMzBjEkMsuSkdov3FEToN0j+mZB9KCbegUIp7kSxxlZZSyUwmcoWPp560uUnawTp65gct9ep0A2Mmmyba+QCWo/b3q0EKB/dr020rN8yyYzcPXGfKSqCDHU8gPGrUZS3Joi53nBqLV1la1BedDhfB2STl1HqSKdXouFK5XD8XGpiMrWnIqHEGHMCE2+Ug675t9qzQlK+p0atKCjaBL4fu3k267dUKQ6CEZtQgnn5eFbnN06Tb1OOqSq145XYHY7w92AGRRXl95RHly6Vgp1sz1OrWw2ReHUGO5kd1UZt4HQ0dlLVGScHF5WOs2rik54gHeYjLpHzmo3HbmVYIIxFxaG2WjmeU4uYAnUjKEnmD3j8KNJ3Gqdo2J7di4xejK2s9mUqhQPvR3iJ311iaqVCpKm1JbpgzrUlPwy6H0Q2qQD1APxrxTVnY6SC2Fe6fP7CvRcG/Bl+r0RixPvL6HGLD3fX7V0c+XEwXVS9DPON6b+3qMsproNmVEtulMIdAoSzojSqDRX8cfGYJUQIHOss9zVADW/EaE93tEgA9YNRydrB5Fe5Q/aJely4BBkBEAgzMmhR6DhK/xS+oL7Oc3QJJ81RVXOpJWg3zsyOwQCgDYQB/8RNRl0UlTil0X/DQ/ZIRnuxPe/T+Wf+RVraxwONQtUjP7F8uRoZ2g/PQVcXZ3OPa5V/00KSCAJVEcwTpPlrHqK2z1Vy6Tk20T8OUAlYykA971OkfIUh7hzfh1Y4lKToU6+FW2jNYc7KJMq+NRaF2R0hA6/E/aruVY9IA1lR8pNTMkWo3MJ9teMh29S0kkpYRBkz3195XwECr5ANFHwu9DSjmTmSdx5ajf61CFpTxGlIGV90CIAzA7b6qGYT/m1DYgAxXGMyyWyfEqMk+vOrSICW1EajcfUbVZD66w7FCtptZJBKEkyJ1KQaHtuVgdOpRvbTh6nbZu4BH6CoKZ5LgT6GPjR0530ZUkt0Y9iKgbZGneU5pPKBB+oq59Aolm4iwZLbbFoyO1WEkaTq6rKcw8AZFJnDxKUfudJQvDKlcDvcLOuOqaZQ444QC2AARzCwomAOWtW5PQwpLW+44jgDEGwUrYUJIOhBiJkmPCismATOGOHlNXls52gW12qSZBGvWPAxRw0aE19acvoX7jm/W3KxA7uXoQZ3mt1VeFo5WFbjNNOzTKE3aLU+HFQpqUpzAAeAnx5VzI0GlfoejqY2Mmo31fyB/aZQoCSEgqPVIHl609Tbj4zDKmlU8DDuKYW+OzQLcgOtpcSUyrPmAyieZ6+dc90XF7nZVeM4vS3UM8Z8ODD8JQpSQ4+6sh5ehhaknKJ/pSAQPGKdKErxUHZJ6/MxKa8UprV7FSwzg+5XboXnGQiQ2o5DlnU6+91rH36i6zp7NcxzwVTIpR1uDMBWhh8KBIWlakwRACI7qp3mZ0jSunRccyb2MNeMskktw2TCitdynKR3UrJUQeuhrotJfm06HMu3tHXqbdgTua3bO/dAPmNDXz3G0XSryg+p6ajUVSCmuZY8K90+f2Fdng34Mv1eiM2J95fQbxdwJgqIAAVJPIaU7FTy4mi/1egEFenL7ELDsSZcMNutrPRKgfpXaZhtYJ5gBNLYSQ4Fd6PCg5BJaAXi/HxaMgiC4vRI8hJPp96CTsNhG7MUucRW68FuLJJMkn7Cs7Zqikh1T5IKCYPWlN2GrU4ew5SRJBI8frUUrnQwTlCsrc9GcMOQFHwoj0UuhCskEBvNuEx8DFWxGG0ppPlp+2hZ+EMfbs7tRcnI6jKY1gpI1I5iojFxShKrBKO61NGcxtK0BbYzp3ChsYmInnvpTFTbPOOLTs9GV+/IzySgkKIB/tlJ5c+6PhWmVSNrARlb+/Un2jylqJSkgHcnnHzrNKXMtPSzRJSw4dZ9KpSzbCtj1i3P8A50o02im0yUhpQ66c4miuyhxpZ3gj0q0yj5a4jcCru4IUVpLy4XvmGYwfh9qIg1xA8hdy8W/9POcn/QDCfkBUID5qEPKhCbh9oXnW2kaqcUlAjqogfeoQ+oEJUkZAn3QEg8oAisrc3oS0Sp+03Ey1ZKhOZTig1t3QFAkn5fOjpXctSpJWKdwW+tBQpOVLicxBICt9FCD6VrmvCVF6lluW1OrDjiyVjYiEx5ZdqWmlsMTa5nTXEoabhtwlI/cCEj1Wd/nQsoqd77QHHHIEhoA6kkz19KvLbcjYdw93M3KUjRQIjTXfl9qNESLJiym3kKJB92e8IGnnuJps8bTirWdzBQ4VVlK6aSX3M3GPMIS5CVyvdJ0SCNZHrSu0laxrdGGbN0Itjb9oSiBKzEJ/u6fOlznlg2+SHQjeSS5s22+ukFhsJXlLYyEEkAAARt6a1wqeMlPD098zdn6nTeGvUlDLdbr68iv8W3yPwHZXAltbhgn9qNCkgjnJ0NdVOaptrfWwqtTpupHlos315lHxzixppJbaUFJAgJ1Uf/kdq5FLh86k88977/8AhqnjIQjlRRUXpdWpShKyIR0BOkQN67ihkiorY5kZQm5ue72+oatMPZDa0IKluqSCQsZMikiek70pSqSmuS/6RqMYtG28A3BXaJncbjpInWuLxhqVfMuaGYSlKnTtIvGFe6fP7CtvBvwZfq9ELxPvL6EPilrO0U9ULHyFBxV2qUn836BYfaX96nzpgNsVvLaCyh+JZMwCtJ1RO4kbHqK7tLxLTcySdgjxNxfePNhtTikJSMjqQSFFzWSo7gEDQciDRTk7XX9ZIpGpeyrin8awEuEduwnKvqpJ91Xyg+NU9YkfQo3tCxku3pUrVCUqSjX3YI19day5200aIwSSAGHs9osDNEkUuTshtOOaVgmzhilXUA91J19P/FKcvCaVStMsuIWQVGY6QR8aGLNKvCSmuREseFcwzl0FBAjKNSDPU6EVbqLodCXELaKOpDv7AWawpYDragcsiNzJGnMcqjndaDMNVVaDV8rTv+4cfKFhLaWUkkJJ7oga7E9YjbxqRvucupOd2lLXkHOGsKS9bpWuUiVANoMAQY5c5rdCKaucrEpwqWbvsO3li0hRSlKTsQOfqTTbJLQWr7hLDkCVZttPvSJpvYjZNctEwN48JpM4z+RSaGrhhKEFZUtITvr8PnTE21sC0VlGJ3j3/pmSEyQFuqyz6Gi0W4Or2JAt8TIKVC3MggjN1HlVqSvYlmZ6z7NnGlZDa9p/cFcgCd+WsUDzNj1kylPXhtgtRUH3CTqdU89zqKaZ9Rhzhy3UT2d1A6LSCf8A6mrZV2ep4TTyuEq5AJT1nx8KCU8o2EMw/wAO4K4zetLLiEpbWF5zMQDqI6x9auMlJAzWV2N3TiCVJzJVKeXP6VLNBJX2K5xViwct3WyjOFJIECdeXwqLctwlYzxd2q2aC0DMpIiFabxPrWiaWTQzRbT13IrPF9wpKycicsbJnQzO/p8aQkmNbA1zdruNVlSynkdtQRoB4xUbSJdkKxZKiRtG8676HSqqyyrUhqGBYQ7bWYW4lQQ4cyVKEQmBG23r1qU5NrUNbBfCcUbuGloTKlNpzeaf3AddDPpSqtNyRooVMktdmUjiGyAKpKUpSkFOmqwTAHTu6mhoT0di8XS8SY5wRcoRcJU4dEgkRrrsmAPM1n4ipyw7jDd2/wDQsJFdqrmmYPxGhDrjbYQtSocJVsExCRH9R1+FI4bTlSo+JasbjJZ6lk9kVX2kcXB5ty2cU0iAYTlzSY02OhHKunGUmzDKK66mMjkANaaKLGOFHWlI7VbTbmi+zUqFAbif6SRVPYi3DrjiFFRDq+kNpJgdJikqLXIZmT5l49kym0l5CA5rCpXOu/WuTxaDtGRooczWsK90+f2FO4N+DL6+iF4n3l9BvF/2+v8AtpPGd6f+3oHhuf8Aep8xcRMFu5dSCUqSswRoQQZB8xvXXw024Rl8kZprxNBTiG7bu0N3AUEvrBRcN6+8mIWDHOB/k1udparmDTptt9ARwdjzlndoeRuk5Fp5FJPeHy0PhWdeF6hZQhxM+AZMlMkE843n6Vljq2aHsRuH3iFiDmAIIOx9RyNXPbUOnozRWFpblfXU1m3NmcjvYih4xmgDflRqLjyKdTMrIawTFghKEZipRXBEREkQPEc5oZU2rm7E06k55raWQZ4zR+ggHcOAj4GaCi9SYJf5vsypMY2ppYClKyQNup61u7C8E1uc3GVY08TKEVorBf2ZYs+p2CrKmVLUFbEKPegcz7tbKSiouLMVScqscz5aX+pf8cdIXlyEgp0UI06zPn8jVRSaFRYWwdGdGYxPOPCk7MuTCQZipuDcjYhZJdQpteWFCN+X81LIhWEYbf28JaU3cNj3QrQiqlBS0kik2thxON3m6rAk9UqHKp2aSsiXYxfcYuIQpLlm83KSM24Eg67cqFRS2ZLs+d8Z4WdYCVCHW1qyBSAfeOySNwTyphLnTPCL598tt+Cla+sVCsyJTPBdxModYnr2sH6VdiZrGucFJt7ewQ1crZU5KiuSFbnrz0pbg76BZ/md2q7UPgWsqzaLSBLYEzJ8d/jRJPZlX1uiyu27Khq0I8BS3F7Bqb3uZ5xnYttJWpSQStUgf0IQPqT9K11IN0sqEQl/kvIz+/xttbakBMEjTl8Kw0abjK7ZpqSi1ZAiwvYclUkECYgHTYdKZKN4tIWrX1DVuz2t2lxtEpdUlASsT/qCASBvqD8KqrJzVuYyMVB3NI9oeJOB0MA5Q5LaEkyFe6kD+3ca1cVpqU30JfC2AqsSHlqzBCTmSBO+hNX2ib0KcXzIHENqw+crZGRRzJ/qQdzodYrPOLg8yN9GSqxySOLLCUNWqVdmM5BkzBzSeY5eFSTzi8rpytzQH4B4eWVPXD5UFBRSkEnVRHvHroQBTJtaJCYp3bZTvaJb5L53+8JX8Uif/sDTIe6hVReInezJttD67t5OZq0b7Qjqs6NjzJn4UYt35Ezhm5acv1i9yq7YFKlK736rnQ+ExQ3CsXvgZxTan7RZn8Ke5pqpCiY25iB8arW9hn5bFuwy4UpZOVaRt3hlHpOprHxOnmw7/cOi8stWWvCfdPn9hWfg34Uv1eiJifeQ3i/7fX7UjjX5P9vQPC8/t6mD+1HB3GrhT5QezWdFbyQBI8PvrXRwDUsNFia7WexTWmDIM6KHL/NTXRp6OxUGS8LQx+qHEd5YQW3ZPcyElcgb5hHwqVEkrluLvcfuXFLlITJWo5R1B/jeaxQi5OyGzkoq7JdnY9lBGZWXcZcoM9Dz2PlWmWGujNHFK4XuMSytqWO8EpmDuCORrEqbjKzOgqilHMiFZcWO9h2K0pUnrAChA2kbjWt6SnERTxEsPUzLUew0ArmSMonTcE7UMKTTvubMZxKFWjkSaba/6PXWIORDq1qA1AJkdCPMfeidGGtkjn4fF1qM1O756egDullS9vLSfLWmW0M7k3O/O/7sufsyeT+KCJBJQoeoA1FIhJubZ2cVTjTwkYJ6p6mj4tboOUlIK/dST/m25p6bOPcmYE3+n4TWepJphbhcLG1LVRPQmU9KEncUy5Q1bWTaDKUgGrz8mRIduLpCBK1BI8TFS5CmcW8T2j7C2EvOysQSxqqOY8qIq/Qyx/iZq2U3bpOXs1d/OJUSJ9+NExPpQp22Ks2Pv2AcSVMqzTrlBhQ/mpYlwVZ2ilvIa72ZSkoIO4kxz8Jpetw+RvR4fsv/AGGtNPdFXZrmQJ21q22mG0IQP7QBVtPkQ5uiEpUqBoCfhQLPcmljLeLme2SMuoXOWOYP/BmujbQzJ6mJm1QJAmQY15xI5VjNAw6oZQAiFDdUzPgByqWZdy2cI3jtxeozKkIa0jQAJHd25gmriiLVluuFLuHg13nnSYAESlAIzGToD48qjSSCZoLlo842pDnZtgiCNXDHpEmkxWXYtpvUzzFsehxwdoVZGyELyZSTl001gzpR1MPOUdIsbhq9OFTxSS0ZNtsRT+Gh51OYqOqO7A31gmJM60HYTjpZlyxEZvM2g1b3DCW8iFoAIA0UDBgDrrtVKnPoynVj1Mn4uxDNddo2nMqMsKEpB2O+5nWmQpzW6ZKsqajGzV+evzJmFPXFwy+pxZDTQQSlIAGZasqdgDIGY6zrRW0ZnvqD2WUpWnKtspSsuQJlOVYJSSdzCaGzsEi64XxE05iS3gnK24xPeIHe7sz8PnRdm3ZFxqKLu2W/DuIrQL99kr00TAInqomT8KVVoOpBx+TCk7SU5al/wn3T5/YVzuDq1KS/+3ogsT7y+hxi/wC31/20njW8P9vQPC8/t6gXGcIRd262F6BQ0P8ASoapPoa18ElejKPRiMbpJM+e8cw5y1UplwZVoXoPuOoIOn/FdW1mhUJakFToJBGs7jyGtSs/CaVuGuFX8wLqz3lykeAEfL+KulBRRlr1G2HVOKOwAIInQzJk7jQgH6036CVJXzSs+v36dSHdtAy2op72kgQVeED0oXTUtWXGq4aLX58iBcYRuEKOolIPhG5HjVKnlQTq5v7/AHmFbBgsshJjOrvKO+x+goo6gzvBog4zdoQkzAzEjvb1Wy1Cy3l5lUvcQTkyIMk6E7ac/WluSGJa3Lv7CikXjsxPY6HpChMdKqJcrG236MzenofPQ/KjW4Deh3hq8rY0rNXnaWwcFdE3tSdvjNJbbVnt/eQYx+bN5M4WjKCQTmB1G486FurL8NafMnhW5Xl8R3F0Sm0QAjm8uQn06+lMzxhaM9X8gbN7bHVtwklRzXTjj6/Ewn0SD9TUqVZL5fZlqKLHYWbLXdbQhHLugClKpFO1wsrPkri29S9e3DqdUrdUR4idD61tFnbyLqxWkKlGZIWkHVJSoSCKpNMjRqfs+u37tr8SG0PLt3AMqveGkgpUfPalSrZaig09eZFHS6NNwjiBNwCAcqxuhQgil1M8PErNBRs9OYRS6oe8deQFJlirRzBqF3YHY6+Qw6c2mQ/SlU8X2k0lzLnDLFtmTOWzjdgwhXdUhJSVCJj9vXbpXoaVOUoXZzalaMZtJXK3ZcJgxMnN7uilqV4hIIgeJNZakMsrJ3NUJ5ldoNOezh0pzdjIGsFxKT8Ij50C0D1YSw1Nmw2Q22pm4Gi0ublPgdtxVxepaVgh7M7Mfirq4JgCEo8c0qO3gBUnsSzexcb7iNllXeX8DJny5VTjoVcx/HLy1W84tsKKSJ7MGRzkmOp1rQ608omFCDmkubBi7t160W6whpDaIC05hm16J5ikucm9WMUIpaIHtWzxt+2zW6kR7ucBQHiOtP71UtYSsLC90DjiTmVJAEf80Pepu6GvB04xjJc7+TLnwVei5bu7dALa1M5kozZgtaDPPUHwpN9bhlQcXmKgkE5jmB8DUT0sTnc6tApxQS2jMddOk9fh86ONr3AabWhb+FuEV3Cs2SUpOpBASP8AujWPCilPkUo8z6EwFMNAdIHyFcnh8VHtEvif/Eaazvb6Cxf9vr9qxca3p/7eg3Dc/t6kW2P1ouBztKUQMbG8Uz599pOKLuL95X/8goMpOmyDE+czXoLoyRVio3Utn5g9fGqk1JD1IMYI7+mnwEmOk8qZB6GWonmuFHL1sqhS1aHvJJ08ACPCjWoN2ntpfl0J9o+iQEZZI3zdOR60PIitKSv/AH6jjjmiJUB72g2hWUxPoKklrfmXCpeLT0TGri5TorQTMpnSNDr8qLbcBXd2luUniTEA46ADKUCBz15/54UiTV9DVG+8twYmhCRfvZHpdOJKkpStlSe8N9RomedNou0rgzNwwtENdllgJTAkyY5etHV1lmFsnMqypE9KyTtmY2Own7tKElRED7/5NDGK2RbvzM4wLDHXLN95SgUoW44hHJRTqrN4UxSV7MBp2uiLY+0l0pHcayjYCQPlWdxSlpoHrYKW/tIUDJaSfALP3FU6UXLM2/3JdpWsicn2ktEd5hfoofxVVacZrcqMmjFcS4aUtxxaHEQpSlAEERmJIFOU0UaHxo9a3lg2yFfrMoSGyUxqlISRPQxSqcVCTa5luV0Unhly9tSUNryNrIK8qhqR/kVspShfxCKuZrw7mvKu27lCXA62i5AEKBAJ8FdaVGOV2jsNzJpXJ3D/ABSXXlMKQorQkFRSoHXXSOnjNZ54VR1V0uhcal3YsF0+HUKbU24EqBB0jSKuKVLxJvTkW/Foyq43hNs00gdglSxCW0k/uJ08NzzrRCtNq2xTgkx/DLRLMDKFLIlbpISJ6Cf2+AqpyUPea+nMKFmn/BJecWEkqUmDtEfUg0yMqbewbjJ7MqHGaWyElchxAKkqG+kc4rUqdKpHUw1J1Kc9NUgBhDb7vaNsLhoHMpcFIUo6bDcwOVJnRUNL6Dac3U5FjsuCUR+oS4sjTMcif5NAnTvq9PkOcZpPT/wNXuGpDK7dtttnOnKFtwYMbyd9frVS7PqUlJ7fwZn7QsPedvWG7pxrVtX6raAicmhzJk6gjrzqlGKe+gOZtXsD+KsZcuLZCXmGW0oUA2ttsolI6E7iNNKG1noFy1K/ZoLim2WwgZylE9SVbk9deVTbUl21YtfF9g1YYlltSoloIXnWY7xmRoNoorWZSd0RXsEN0tS7QleY5igJPck667FPTagbyjFDMWDBuDeybPbIeCf6UpBnqVEKk+UUMayW8Wa1g7//ACRRordxbtobTmAEd0GEQPKjUHPaJms4tpeRZeFbpDjJKBACiPhS4UHSlJPm7+SBqScrXJOL/t9f9tcbjW8P9vQfhef29Qcu7S0CpZhPM9Kz8InlxFuqDxMbwB2C8GWaX03LRKspUpCZBSkrMk7TvNeo22Oa82zM09qXCn4d9S0JPYunNsYBUdQD+06mmPxK/MOC0KK4lTR1Uez0gxtHIgdaCFS/1KcL6Ei3QFJJiNNo3/jnrTdxN3F62vtqSbixTKgIECBpMn/BVXLtrb9vmQVqSknvDWOdWmwmk3oCsaJzmZ/zwpUrjYg5KJoSyUygDw+tQhMLc7Ez41QRsPss4zL4Fq//AKyR3FH94H7T/cI9RTL3QuS6Ggu5gTptttWOUmpDUlYD8QAqKEL0SUE+YBGYfCPjTo7AS3B3Cji/wC+zRnUS7lSdASSQBPjVN2YSWhlPEd8FXKkJQhpKUIGVIToQkZpIGutBOTNuGoRkrsHlKpMOHQdBQZh/dYDai4P3/EVFJFPCR6iTdu9U1eZAvAp8x9d26lOYgR51LoB4Kw0jGFK0yTp1HKr0FdznyLp7OMNcdeRc5AoJzFKCRMgROv7e98qJq8GhHZJTtN2LJauK/Mbl0IyFJQggCYkATI21ijjK1o9bipwV218i1YrxQGWe0U3mHQc/jVUY1Kk3G3mFVcYQzFM4g4sQo27y2VFJSpYQlQSQRASZHrWmnQqZ3GO6M1ScJQ1vZ9Acv2gpS/mUy4oOpKQjONOpmilhpq0dAIVaTvNX0CWDe0VDCUtN2hCRMS5mI57mSfjVTwk4pyYcMRCTUVcJ4nijb7tsUqS+DJVkSIGYDJ73jyNKjS0UpD3JXsG7daUqClIKQDABATr4JH2pkk2rJgKduVjl5h1SipKQTMfqaDLOu28dNKkZ01o/IHx8iWpxDcqVlTlEZgnKPIE9KxqjGf5fM1KLSu2iv43h9pdxlZ/EOkHKpJygc/8AU2HkJp0Y20eyAb6FRX7M1KUVqKdRAlchJ6AmSqPStMe7peJv7CnGryQRY9lTCU53HnivfulCe8IiDHKKzSab02DSfMIYxwqHXw+q3S4pMAl1yBAMgmBqRr8aNOD3buMUIJblqW6G0yFsob/tISIG3rFIa6jYU1LZNv6HNtiLRSlYU2UqnvDWY3q4xurxKqUnCTjJfYbufwylgKShRMbIzfaqUailfM7dBeqWxYOHj3FDLl1kCANPTyq4p66lTaew7i/7fX/bXE41vD/b0NGF5/b1A9+0FNqSdiKwcOnkxMH8xtdXpspxWbZJeQsoSnUxt8POveVKccrZxoTd7FPxjj68uEKbcWkNq0ICRqmdDPpWBysrGmxRcQv3AoJAERqDrJPWpGJYQZuAtHcBlMEtzB8cp5j6Uall0kA43s1yI716lAGhKo0BVMdDpvzom0DGPVfcHLuCozoOkCKDPcNRSPFqnfvEDSfCqeoSSRzNUWeFcedQmh204ashPsXlB5pSDlWlaSCP+oCf861Niz6QbuV5c2bPsYAA0586yqeZ7luLXIqfGGLvlQCWiW20lUxCgomI8UkRpT47C3foQF8SfhMHPZrh0lYAHIqWQT9aZGOaWoDdkU+/wNsob0GYNpBUJEkiZrNUm87+p3MDRi6KctSAeHE8lkf91CmzW8PT5X/cbewExotR9RUuTsI9WDF2RGmdXrFVm+RO7PlJjrts4UQFyPKomugEqE3omREWjo2g6VeaLBWHrLoad7OMtu7D4/VLKVoXOza5CgB4Qk1WIio07tuxyZTlVqtW1QRwnGE9reFPeU88Aj/tzRPhqD6UcUkoyk72Rnkm24oL8cpSbJLGh1QJn+nc+ppvC254huS0tcVjk4UtDPeK7YAWqT7obCRr4ia6VFJVqiM05/4YSRXsXsgm4S2DolOZRBJ32FNnFOoorluKpyaptvnsXDgjhNDr7RcCXEiVqGYwQAT9YpeMqRo4ac2tUgqGaVVJbE7EBD6w1DeYKjKIggSkgDpFeO4TXm7Kbvc7leCS0DWF8WKcaQp1+3bUAczgMGASAch2neJr0CbStYXCnDLnb16WDmE4iCgradCwTJcfcAA65UDX0qsttyq07u2VK3QV9bsKAU692qQCU94JSIInQaRtvTIKV7r6ClZLVkqwU3Aa7hkyhKdAOu1VUjOXisy1KMX4WSbq0KUS0EjLrATm8wJI1PWlJN6NhdrKT3I621OIKyy6haT3RnSFGecyRFHkinZO5anlfL9iOxdMIAZcdWtWykqXmyn+7+aB1I30NHda01nULLk+v0HMRsgDCLdmNIJjY8wI1olaW4mFRr8zG7nD1pW0lppGTUqOWNeQ0MCetFFqzAc292cYrhLR77qg2ZBkOqSPL/xS5Jy0NGHxEoe6r/ZMK8M3I7UpQ72iSCeZiD/UdzVxi1uLrNNaxs/+hnF/2+v+2uHxreH+3oFhef29Qa4dDz0NcelLLNP5mmSumjHbhF3eFXakW9vJEH92umm5Ne/zSqRu9EcW0YOy1ZW2cKUI7VzKAMqUDvECSfvWOU7j7WHvw9qn3hmPVSgNttKpSkti9DwOW3JKRBkEKGh+FRuTKSSGrvC2HTmEgnmn/IqJtFgm8wRxAlJzj4H4c6JS6l2BWblsdqMEm2mFOrGicqeqtPrrVpXDUWzu9sGmkKl0qdjQJ28uvrVtWJKKXMFtOf5NCBuF+HDmumUzusfLX7UL2LV7n0tZBCQAFAgcgEj6UinTy3QycmwXxOy6UFVutKQAe0SWwqURrCtwefpTY08oLneNuZk3F2HIaSyAouNqKgpQmBJSRodt1U+LM0loWfiO+Y7MpCQIASnyG32rJLU62ClKLVtihO3JmJkAUpo7HbXPV3cJCgfTyqglUTY/iDqAE6ySAfKaJoqNXNuMXV8Up0iKqxTmlqS7FrMcp0zAQT41Si2E6kUsyDF3fKt8TbyahphDHmYkmtzjGUEmeTc25ORJ4Z4b/FocdU+pC+1SvIEzoFycwmSFDQRtHPakVJNPJHcKLW7DvHdo6W0qSCYX7qUxAynoddYrRw5Rw8m56Nr7C8bLt4KMVsVPHEqXasqykKbWUQQQSNCCBua1upFYhtPRmaNN9iovkAjh7y3VKS06rOBshW/SYp3axVRttC1TfZpW2LdwfZ3Nm8HlhKG1IUlQUoTrtp1nWsWNlCtRlS6mjD05QmpMjY1iHZJUpJOZWmY6eiR964+Fp0aForVrf5HQqZ5K70RUV2hATLKjmMJ6k8z1jxrrUm6jtFGaUlDVmi8KcLNqyKfSQEpBUlKilWbx8PGjq05Q5l0l2uxd7DBrYd1pK2kqEFCTGaepGpoI1ZRX0GTw0lqzlnBWLU5sk5jpnIhHlTamKq1tG/25gUsLDWzJir5KgezUFgjQJUEjTfrWWTUFeWg9UJLV6fYknKgJPejw1OvXwpc6mVXYpJ3sR7rAmXXO1kyRECANOdB4Z+JGunjqtKHZolOnIAlObKBA0mfWic4wWrExTqNt7saZU6od6B0IOvlSJ46hD8w2VGKfhVzhvD0qGZ9KFL6hPw35xWWfF6a91Mt0mn4HZBLCcOAOZJyhJ90ACdOZrXgsU8RByatZ2E1bQ0epKxf9vr/trm8a3h/t6B4Xn9vUH1xDUY7xM487drYbSpawruoTyHUn9o8a9jQqyq0ot9DmSioyaQ7a8JtpVF3cZlxmLFvAgDfMsyT6RToxlL3UBJpbg5XEWGtCWcPS4JjMtU/UVMre7CIw4/sl6OYY2B/aR/FTJ8yrkphGEXZ/RcXZvHYK90/H7GqakvmWRcYwe5s4LsONEwHEbeE+dVoywTdWwchbZhe4I5+FRNotPoCXX7lw5YWojQgJINM7VLdl5pMk2nCF66f/AEyztrBG/jWeWLox3kilTk+RaOHvZ7eJ7QOW7Sm3BBS4ogpjYpUNQoSazy4pQj8xiw82GuGvZW6w8h5x0HIc2VAkn7UFLicatRQitwnRyq7NQbw9W+cjwKQPpXVSQlzvshhSUgn3l8v6U/E1CnJlG4rZRbILmZI7wBaBComqQuRVFXtq/GaNp0VlPShaT3G06tSHuv1PEcNWq/duHG/MBY+RociY9Yyon4keOcHt7fjE+H6SvnBquy+Y32itspHuOEiD3LhpYidlJ18jU7IJcQjzTItxwu6oAdo38arJYGePi1pcKJw92QVPMxpokFW3wq8gvv0bWimEGLMPXGZAU87mUpKQAAM0b+UUy9jAos0vhfhpFsA4sDt1ghSwrQCZCRyMUqo0nf8A/BkVZWI3G9i64Wi1dJtwnNmCk5sw7sEa8tfjUpyz7IbClKWyK8vD7kd8XVu4lIJBUCkgjkCJ/wANN8OxU6UovVERixxa4AgtsjopZCiOcaaCjlkWiRTVj1zhp9a0qUbVaACFfquJIVpGo1Ud6W5K90U4voGDwWyVJWt3v6GAJkc/ekilwgtWluP1a6k+/SlhALFr2okDMkZ1Ty0GtOi0udiRpX0m/IJi9UhoOOM/qLOiAmDA0gztQyaXMGFPNPLF/cKEHKCUjNtlMDfx8qS60IrVlZbuyehFu8OQTMBWhAB0AnypMuKUY8xkITGLeyLazlDccjlgjrzrFX4vTmtE/wBxnZSb8T0JjiM0SdeZGk1zZ42UpZra/wB+gyMFEcJ1B6UuWNrS3kWqcVsjyazynKW7CSsKhLFUIFMK90+f2Fej4N+DL9XojDifeX0G8X/b6/akca/J9/QPC8wfXD0NRm3tDxJ23Upu2byF0ZluJHeWenlXqOHTj3eLkzBWi87K57OMLuAt5xTSyotCCoHUzMSfT410qeNoQvmmhE6UnayPbvgm9uVrWpttvNyHdGlYK3FcPmumOhh5pHNj7G3yQXHmwOg1+9ZpcZpr3UNWGfMNWfsZZH+o+tXgEx96zS4zJ+7FBLDLmXnBeG2rdosypxsiMrhzCOmvKs0+J1pc7DFQih214etm/cZQPSs8sXVlvINU4rkEEW6BslI8gKS5t7sKw7Q3IKalyzwpB0Mx4Eg/EVow2I7Cop2vYXUhnjYkJfERr8Z+tddcbXOJn7p0ZCu7fMkpC1AHy/inR41R5oB4afIoeMez7OZaUBzgk6nQzPmKZ7Uw75g9hURSrP2XXmc9p3AR7yMqviCRRriGHl+ZEVKpHVDjnswuUe66fVMfQ01YijLaSDTqcx5jga/T7r7f/dNMUo8mU5vnFDF7wviSNc7Sv+lW/pFSTitblwknpkRBewbFAJ7NXoRVxd1dMqUoX90Cm7uEvBpeYKlMpME+U+NFyEu19C64NfG17QltQU4oqJCoISNh9avkCnbQt2F8XKKQCAoTHeieu+k+tKne107fRDEkt/8AoWcwsXIStSp5DmAJnWPpR0p2jq/Q1U8VUorLHQhs8LuNqQEPqLRP6gUE6gck6EgminjKUFeegpylUd3uWi2sUJ70uFRBAJJJAPTWKzyx1JxvmVgck3pY8ThzUlWUBZ/ekkK131FZJ8Sw8dmN7ObYy9hyFmVSZ8axz4svyo1wcoq3oSrVlLYhIArLLidV7aAzjnd5aji9TJrNPFVJ7yJGKirIRNJcr7l2FVaFimpcgpqXIKalyCmpcgpqXIKalyBPCvdPn9hXouDfgy/V6Iw4n3l9CdFdgzntQhwpoHUgE+IFQo6CahZ7UIKoQVQgqhBVCCqEFUIKoQVQgqhBVCCqEFUIeRUIIpFQgyu0QTJQmfIUOSL1sXdnC8OaO6BRFAm84KsXTmXbNlX9Ua/GoRkB3gSyzf6XxM/WhlJpaESQk8MMIBCUkCfD+KVBtq7YWaysg7hdg2ltICRTXFPfUFNhBKANhFXZEPYqyHtQgqhBVCCqEFUIKoQVQgqhBVCCqEFUIKoQ8ioQ/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TEhUUExQVFhQXGR0YGRgXGBkXHhwaGhoYHBofHR0YHSggHBwlHBwYITEiJSkrLi4uFx8zODMsNygtLiwBCgoKDg0OGxAQGywkICQsLCwsLCwsLCwsLCwsLCwsLCwsLCwsLCwsLCwsLCwsLCwsLCwsLCwsLCwsLCwsLCwsLP/AABEIAJQBQAMBEQACEQEDEQH/xAAcAAABBQEBAQAAAAAAAAAAAAAFAAMEBgcCAQj/xABAEAABAwIEAwUGBQMDAwQDAAABAgMRAAQFEiExBkFREyJhcYEHMpGhscEUFSNC0VJi8DPC4XKC8TRTkqIkJUP/xAAbAQACAwEBAQAAAAAAAAAAAAACAwABBAUGB//EADcRAAIBAgQDBQYGAwEAAwAAAAABAgMRBBIhMQVBURMUIqHBFTJSYXGBM0JykdHwI4Kx4UNi8f/aAAwDAQACEQMRAD8A2W9uSiIA1nfwiubj8ZPDZcqTvff5W/kdRpKd7kb8yV0Hzrne2avwrzH92j1F+ZK6D51PbNX4V5k7tHqL8yV0Hzqe2avwrzJ3aPUX5kroPnU9s1fhXmTu0eovzJXQfOp7Zq/CvMndo9RfmSug+dT2zV+FeZO7R6i/MldB86ntmr8K8yd2j1F+ZK6D51PbNX4V5/yTu0eovzJXQfOp7Yq/CvMndo9RfmSug+dT2xV+FeZO7R6i/MldB86ntir8K8/5J3aPU9GIq/pHzolxau9oLzK7tHqdfjl/0j502PEMVLamvMF0afUx32jcbXTF+UtOqQkJHdSdJit9OdWUbzVn8iRjBAa19qN+Ekl0GI3HWjzS6hZIdCfb+2S8HvIaV6EVO0mTsYBNj20u/uYT6E1O1kV3eIQY9tCf3W59FUmVevyUfMLu0OrJKPbPbyQW1CPWq7bFW2j5/wAgOjBc2TGPa7ZK3Vl80mgeIxi/JHzB7On1YTb9oloY/Wb16yKU8bi1+ReYXZU+oUteJUOCULbUPA/80p8TxK3gvMtUIPmPnGOUonz/AOaD2tX+BeZfd49Tv8zV0HzqvbFX4V5l92j1F+ZK6D51Xtmr8K8/5J3aPUX5kroPnU9sVfhXmTu0eovzJXQfOp7Zq/CvMndo9RfmSug+dT2xV+FeZO7R6i/MldB86v2xV+FeZO7R6i/M1dB86r2xV+FeZO7R6i/MldB86ntir8K8yd2j1GbjHgj31IT5mPvRLi1d7QXmU8PBcwNde0W0QYLzZI/pk/etEcbi5fkXmA6dNcwU77W7eSGh2hHITW6DxUt1Hz/kRJ011ILntQeVORlCR4kk1tpU5NXlb9hE6lnZFXxb2jXgdaBdhB1OXTY+FDNWV0HB9TZLPGCttCwE95IPPmK89Pi9aMmsq8/5Nyw8Wtx78yV0HzofbNX4V5l92j1Jlk+VgkgbxpXVwGKliIOUlaztp9DPVpqDsiNi/wC31/21z+Nbw/29B2F5/b1B9cM1iqEFUKFUIICrSb2Jc6ymnRw1WW0WC5xXMWWtMeG4iXIW68FzHhamJ9a0x4NVfvNIDvMb2R01ayYMitEeCxXvSBlieiHTbpG9aI8KoLfUX3ibHA2Byp8cHRjtFAupJ8z1QpqhFbIG7GgvvRziasO3huYL7QrftL95XjHwrHVqPMa6cFlK8cP0pfaDLHP4A9KrtC8pyq2A3qZmSwvw45VMxLEnCLAKcUSnujVXpypikKlzCmDNvOlSm2kEDedDvsCRFMsJGMXU26ezcGRU6yNUmotNStwjhDoYQlspVCf3ATM1qWHqSjdIzvEU4uzZWuKbhxb6lIWoTCRBIpTiou0kNXiV0zd7QqQhCQT3UgfKreHpPeKF55dSWxcKKgCZFY8XhaMaUpKI2nUk5JXJleYNw1cXKECVqSkeJApkaU5O0UU5JbgC+45smxJdCgDBy6x51rhw3ET5CniIIrmI+1phHuNLVvE6beVaKfCZt2bAeJjyKw97YrhXutoSSdASSPWtkOE0o6ydxUsRJ7EW84nu30qBuMq0pzwnQbnT4VroYKgk9BdSrPQqeMXayQsuE594J8Na0ZFfReQGttSIzbLVo22ZmM24nxO3OrjFye5G7F24ewt3KZTsCVEKCthPIbUzN2Su9io0XWkox3J1iG1NrV7riVlGUkTskj0138aV29SNWKhG8ZeQVShFRlndmiv8VW5JakR7w0M+PptT535iofI2n2f3na2DKuYTlPpXjcdDJXkjq0neKLFWQaFMK90+f2Fej4N+DL9XojDifeX0GcVcBKRIkTPyo+JYOrXyZFtf0Bo1oQvcgZh1rHDgld72QbxsOR7mHQ1qhwH4pgPHdEe5vCtMeC0FvdinjJvYQUa0w4dh4bRAeIqPmeyetaFRpx2igM8nuzttkq2+NHsUTmbcJ8+tA2WZZ7UuJ3g/2DLhQhA7xSYKlHeT0GnzpEp62NNOnpdlYNlclAd7ZwKgn3lTyjWaz9tqbFh1Y0PgLiZ1wBi5MuhOZtZ/ekESD/cNPjWinUzaGapSy6lyVcDVU7TPgAdZ+Bo2uQtRadhG5TAjnt46TQMj0dj2hCMe4jwV9Vy6vs1EKUSCByrFOlNu9jVCrG1rgR/DnEjVCh6GlOEuaGKceoJtUqc1USkTASNPjRTSg7IkZZlcmi2A2FJbuGelqoWeoENuAbqj/mnU3qJmrhdlRtkNtgLJVzSDueWlaEhWwH4kuUlLsgl1sA+Ph51drsBuyF2rpQ2puIUgSCJp9HFTpaJXE1cNGpuyOLQ9olxSQsgglOw0M1I4lTqOU1yKlQcaajB7Ms2I+0R5tQ//ABm9dpcUPPZNNWWWzA8S3RCt/ae+owGG0GNwtRj4iKRiaPaU3G+43D61CA9xfejvHPtMKIjf+K5suGwt4n+x0IqMr2l9mVzGL5x13KqQCvtIKpCZ9fOt1CkoRXyVjHXspOKenIftsFNw12qipKjvpoenpW9JVHruYm3BXtoc4jw67mDaEz3QYiTJ2jrMEUlw8eg1LTUg/lIaMOAZge8NZHQEdTpQObuNVGUtF9S02WHItUt5xJehRA1gElOXXpTM0acoxktWxGVzi5J6BfGeF7W2ftHG0F22dKjqdUmO8mOmsx4UySebRGihThKlKTe1mSWsCQ0xe2zy0w6UusFAkZu8JgbApjSrVIGeIpQqZoLwtbf9QNwfDVNNpabUQY7yhoTBn4a+tHOEYq7MsarlZIMuYG02RnKiR7u3r4/GlqemiLcbu7eoAxPDgpAKdw4TvJjpQzby6rmFFJPQuvsleP4Zxs7oX9f/ABXmuLQtUUuqOhhn4bF5rkmkKYV7p8/sK9Hwb8GX6vRGHE+8voD8TRDh8a9FSd4nNqe8RwKJgHQFUwkdAVRZ2E0LCJLVvr3ukxQNhJDzVwgnKFCelLzJu1w3TkldofcWEgk7AE/ATUKSMExJpT1wtZ1Kl7eon61z5TudaFPRFtxW0JahBCdN6VFmtx00GsGai9ZXIyNyZHIlJ0PgY+laKDWa7djNiINxsiz3F43E5gkzBPWZnz3+dbI1ISvZmPsqqtpf/wAHbzFWUtFKX2knLCZVP01pLnG+rGLC15u6g/2CNhiLTyT2LgWUgTB18JnrFApJ7A1cPUpWzqx6sJJMH0p+ttGZhfhgehq9epQ0vDEHdCT6CpoS5Ed4cYVu0n4RQunB7oJTkuZDc4Ntj+yPImgeHpvkEq01zBWMcBp7JZYUsORKeevrQPDwWqCVeXMo+LX7qWkrQkk6Zk5iI6xHMGlxSvZmjNdKwPulreZCAn9VwZspMnKnUyfh8arLvYByVtSz4Bgyn2k9mAYG01KcZNaAzkk9Tl/ha6SSeyPpBo1hpbt/sV2y2SAXFWCupYK1IUCkggx1MHWtFOydlcRUbauVGzsi6CgHKY505wzaAU6ipyuyTcXQaRkVmCkjLG5J5KHhSHB2yyHyqxm80QQzhKlJSqYUT+7p9qrtVEXYv+EXB7JsxqlITHLuaD+a0Qg2roGddK0XsiZcYsW3LZ5Uq/Dp0TtKgFRPgFKB9Ku2REnVVSTa2KZYvKur1RfhSlZnFkfuPL4UqnCLeoU604x8JeciVhAUB3JgxO5n5fetEst72Msc1rXGMQeGZlEkgKUoA7AwB86VOp44jYQ8DRObCY2M9aa5sUqcXudMuEK0EeNLkr7jI2WxzcjOZUpRq0uhGU7iVwZ3xmjs205d5BJkkQfIUis3mSNVCEXCUmXb2YYkFvEBQVmbGaAYzJ8djz2ricVg8ibWzNNFJK65mmVwh4Uwr3T5/YV6Pg34Mv1eiMWJ95fQj4unvA9RXfovSxzqy1IQFNYo6Aqgh1pkq8utC3YJE5lkClNhoGcTXYaZKj8t9KzYlvJZGzBxvO7KRa4jdOoK7e2c1KSkqTHkR0pEITjsjqNUcyVSWnMl393jBaWpTaEJSkk6pEiNYiaOTq25BR9mxdldlE/OGm3tWFpJOqipRE7zAqnCKWxjhGrLZh1vGEuQO2aIiY8PIml3S/KNUJPTOScMxGUu5FJWQUzlG28fegqO9hkYZedx04eq5bzOaDNKAmAVEd3fzIHjTqFBTV3sWsZLDz8I8zwrapUgkOKSoHdZ0Ppy5edMeHiuRKnFsRbfyLNwvg7VvmW0nLnIBkk6JmN/M0Kik9DHXxNWslnd7BJSB/VWiy5GOzOSyCNFD4xVSzJaE56nIaPX50pqb2CukdJKxVwi09XcptM9XclIJUQANSaZlTKMq9ofFNw8ws2zxbDZKj2ZH6jKtJn3gUka/wDVUSRRQMK4lQlkIWSCnTaZHXzpM6TvdDo1LKxAXeu3NwOwCgoA6g65eZMbACjjDKrMW5Nu5tPsoebSl1GbMpEDOEwhUlQJSo7wU/MVUKWt0RzuaCLpPUU3K0CVT2rP/wD61wgj3258Rmole4MjFsDUJcIjNlkAneJmmLZim7NMm4m0lSWXNNVJA5ghUQD/ADVVN4tFw/MiFg7zYU6pwZSlZSOen+RQpxjuiNPSxYMLdSc4EEZzHrCvufhRqatoDl11HrpiXGp9050/ECKGbvv0DhG2pntheKYfLkSU5kx4zFKTsNcb6BSz42dSrvpSodBoRRKTKyrkFcbxhtQaekmEqy6eKDHTlHrUlZ2BT3RIRxmyVDur18tKrtVzQOUgP8ZkudxPc215+NDKpJaoLL1I73EzytApKRO400NL7aTIooi4jeZLo5pc0ylWoCh4CJj+KZra7NekHl5F14TxAi7tEpyJZKM2kJzE933QevLfWudjKGejOT3Gdsk4wjexsVeYNIUwr3T5/YV6Pg34Mv1eiMWJ95fQbxj9vr9q7dGXjt8v4MNZaXICNdq0szomM23WlSmMSJQTQXCR6uYMb0Ia3Klxm0ooQlUqEzMeNZcRJZ0jo4ZKzZZ8PdlAO07DpptWqVlsYIOUl4tylcecVrbWu2SgBCkQVHdWYft+fwpFSelkdrhuAjXi5y5OxmN2txYzLIJSSkEaaaa+dKcs2rO1hcKqN7A5lhD5zqTCZgCZJI3gkbVG2tEBhaSqQbmr+J/9L97NLNLjlw3GVIbQpREblbmUfJXwoJQzLcy8TrKk4QiurLrfYP2aEIQohIUSrr/UNeQza1ow2nhOJOpduVtSC8mA2QmFy4DB5FQ+s5vSnS3DpWlGSb00JODlQUkySchQRPdmZST0IEg9ZFKfvCezdm+gVdaJ2A8YPL70y0QFUaG3LUGIyiOs/Sh7Ncgu16iaw9cyCPQxQSpSf5mF2kOhINu5AiPrU8S5IH/Gype0/HlWNkolI7R09mjXedVHyCZ+NNUhckuTMp4Yxs3AWgqSl8EqRI7qwqAUHkJA+dAyhq+wW2UvMq3uGlHUttgFJO8J6CNB8al2QdctwyhKC2Gkq2bSZddOwlX7QY13GtCUG+F+Lm27xhvtISr9MpSAGxm92dJKhoJ03pkVZkNmNmufdT8KZ9yXM79sSQi2ZSRBW8NP+lKj/Hxq9QZMzBjEkMsuSkdov3FEToN0j+mZB9KCbegUIp7kSxxlZZSyUwmcoWPp560uUnawTp65gct9ep0A2Mmmyba+QCWo/b3q0EKB/dr020rN8yyYzcPXGfKSqCDHU8gPGrUZS3Joi53nBqLV1la1BedDhfB2STl1HqSKdXouFK5XD8XGpiMrWnIqHEGHMCE2+Ug675t9qzQlK+p0atKCjaBL4fu3k267dUKQ6CEZtQgnn5eFbnN06Tb1OOqSq145XYHY7w92AGRRXl95RHly6Vgp1sz1OrWw2ReHUGO5kd1UZt4HQ0dlLVGScHF5WOs2rik54gHeYjLpHzmo3HbmVYIIxFxaG2WjmeU4uYAnUjKEnmD3j8KNJ3Gqdo2J7di4xejK2s9mUqhQPvR3iJ311iaqVCpKm1JbpgzrUlPwy6H0Q2qQD1APxrxTVnY6SC2Fe6fP7CvRcG/Bl+r0RixPvL6HGLD3fX7V0c+XEwXVS9DPON6b+3qMsproNmVEtulMIdAoSzojSqDRX8cfGYJUQIHOss9zVADW/EaE93tEgA9YNRydrB5Fe5Q/aJely4BBkBEAgzMmhR6DhK/xS+oL7Oc3QJJ81RVXOpJWg3zsyOwQCgDYQB/8RNRl0UlTil0X/DQ/ZIRnuxPe/T+Wf+RVraxwONQtUjP7F8uRoZ2g/PQVcXZ3OPa5V/00KSCAJVEcwTpPlrHqK2z1Vy6Tk20T8OUAlYykA971OkfIUh7hzfh1Y4lKToU6+FW2jNYc7KJMq+NRaF2R0hA6/E/aruVY9IA1lR8pNTMkWo3MJ9teMh29S0kkpYRBkz3195XwECr5ANFHwu9DSjmTmSdx5ajf61CFpTxGlIGV90CIAzA7b6qGYT/m1DYgAxXGMyyWyfEqMk+vOrSICW1EajcfUbVZD66w7FCtptZJBKEkyJ1KQaHtuVgdOpRvbTh6nbZu4BH6CoKZ5LgT6GPjR0530ZUkt0Y9iKgbZGneU5pPKBB+oq59Aolm4iwZLbbFoyO1WEkaTq6rKcw8AZFJnDxKUfudJQvDKlcDvcLOuOqaZQ444QC2AARzCwomAOWtW5PQwpLW+44jgDEGwUrYUJIOhBiJkmPCismATOGOHlNXls52gW12qSZBGvWPAxRw0aE19acvoX7jm/W3KxA7uXoQZ3mt1VeFo5WFbjNNOzTKE3aLU+HFQpqUpzAAeAnx5VzI0GlfoejqY2Mmo31fyB/aZQoCSEgqPVIHl609Tbj4zDKmlU8DDuKYW+OzQLcgOtpcSUyrPmAyieZ6+dc90XF7nZVeM4vS3UM8Z8ODD8JQpSQ4+6sh5ehhaknKJ/pSAQPGKdKErxUHZJ6/MxKa8UprV7FSwzg+5XboXnGQiQ2o5DlnU6+91rH36i6zp7NcxzwVTIpR1uDMBWhh8KBIWlakwRACI7qp3mZ0jSunRccyb2MNeMskktw2TCitdynKR3UrJUQeuhrotJfm06HMu3tHXqbdgTua3bO/dAPmNDXz3G0XSryg+p6ajUVSCmuZY8K90+f2Fdng34Mv1eiM2J95fQbxdwJgqIAAVJPIaU7FTy4mi/1egEFenL7ELDsSZcMNutrPRKgfpXaZhtYJ5gBNLYSQ4Fd6PCg5BJaAXi/HxaMgiC4vRI8hJPp96CTsNhG7MUucRW68FuLJJMkn7Cs7Zqikh1T5IKCYPWlN2GrU4ew5SRJBI8frUUrnQwTlCsrc9GcMOQFHwoj0UuhCskEBvNuEx8DFWxGG0ppPlp+2hZ+EMfbs7tRcnI6jKY1gpI1I5iojFxShKrBKO61NGcxtK0BbYzp3ChsYmInnvpTFTbPOOLTs9GV+/IzySgkKIB/tlJ5c+6PhWmVSNrARlb+/Un2jylqJSkgHcnnHzrNKXMtPSzRJSw4dZ9KpSzbCtj1i3P8A50o02im0yUhpQ66c4miuyhxpZ3gj0q0yj5a4jcCru4IUVpLy4XvmGYwfh9qIg1xA8hdy8W/9POcn/QDCfkBUID5qEPKhCbh9oXnW2kaqcUlAjqogfeoQ+oEJUkZAn3QEg8oAisrc3oS0Sp+03Ey1ZKhOZTig1t3QFAkn5fOjpXctSpJWKdwW+tBQpOVLicxBICt9FCD6VrmvCVF6lluW1OrDjiyVjYiEx5ZdqWmlsMTa5nTXEoabhtwlI/cCEj1Wd/nQsoqd77QHHHIEhoA6kkz19KvLbcjYdw93M3KUjRQIjTXfl9qNESLJiym3kKJB92e8IGnnuJps8bTirWdzBQ4VVlK6aSX3M3GPMIS5CVyvdJ0SCNZHrSu0laxrdGGbN0Itjb9oSiBKzEJ/u6fOlznlg2+SHQjeSS5s22+ukFhsJXlLYyEEkAAARt6a1wqeMlPD098zdn6nTeGvUlDLdbr68iv8W3yPwHZXAltbhgn9qNCkgjnJ0NdVOaptrfWwqtTpupHlos315lHxzixppJbaUFJAgJ1Uf/kdq5FLh86k88977/8AhqnjIQjlRRUXpdWpShKyIR0BOkQN67ihkiorY5kZQm5ue72+oatMPZDa0IKluqSCQsZMikiek70pSqSmuS/6RqMYtG28A3BXaJncbjpInWuLxhqVfMuaGYSlKnTtIvGFe6fP7CtvBvwZfq9ELxPvL6EPilrO0U9ULHyFBxV2qUn836BYfaX96nzpgNsVvLaCyh+JZMwCtJ1RO4kbHqK7tLxLTcySdgjxNxfePNhtTikJSMjqQSFFzWSo7gEDQciDRTk7XX9ZIpGpeyrin8awEuEduwnKvqpJ91Xyg+NU9YkfQo3tCxku3pUrVCUqSjX3YI19day5200aIwSSAGHs9osDNEkUuTshtOOaVgmzhilXUA91J19P/FKcvCaVStMsuIWQVGY6QR8aGLNKvCSmuREseFcwzl0FBAjKNSDPU6EVbqLodCXELaKOpDv7AWawpYDragcsiNzJGnMcqjndaDMNVVaDV8rTv+4cfKFhLaWUkkJJ7oga7E9YjbxqRvucupOd2lLXkHOGsKS9bpWuUiVANoMAQY5c5rdCKaucrEpwqWbvsO3li0hRSlKTsQOfqTTbJLQWr7hLDkCVZttPvSJpvYjZNctEwN48JpM4z+RSaGrhhKEFZUtITvr8PnTE21sC0VlGJ3j3/pmSEyQFuqyz6Gi0W4Or2JAt8TIKVC3MggjN1HlVqSvYlmZ6z7NnGlZDa9p/cFcgCd+WsUDzNj1kylPXhtgtRUH3CTqdU89zqKaZ9Rhzhy3UT2d1A6LSCf8A6mrZV2ep4TTyuEq5AJT1nx8KCU8o2EMw/wAO4K4zetLLiEpbWF5zMQDqI6x9auMlJAzWV2N3TiCVJzJVKeXP6VLNBJX2K5xViwct3WyjOFJIECdeXwqLctwlYzxd2q2aC0DMpIiFabxPrWiaWTQzRbT13IrPF9wpKycicsbJnQzO/p8aQkmNbA1zdruNVlSynkdtQRoB4xUbSJdkKxZKiRtG8676HSqqyyrUhqGBYQ7bWYW4lQQ4cyVKEQmBG23r1qU5NrUNbBfCcUbuGloTKlNpzeaf3AddDPpSqtNyRooVMktdmUjiGyAKpKUpSkFOmqwTAHTu6mhoT0di8XS8SY5wRcoRcJU4dEgkRrrsmAPM1n4ipyw7jDd2/wDQsJFdqrmmYPxGhDrjbYQtSocJVsExCRH9R1+FI4bTlSo+JasbjJZ6lk9kVX2kcXB5ty2cU0iAYTlzSY02OhHKunGUmzDKK66mMjkANaaKLGOFHWlI7VbTbmi+zUqFAbif6SRVPYi3DrjiFFRDq+kNpJgdJikqLXIZmT5l49kym0l5CA5rCpXOu/WuTxaDtGRooczWsK90+f2FO4N+DL6+iF4n3l9BvF/2+v8AtpPGd6f+3oHhuf8Aep8xcRMFu5dSCUqSswRoQQZB8xvXXw024Rl8kZprxNBTiG7bu0N3AUEvrBRcN6+8mIWDHOB/k1udparmDTptt9ARwdjzlndoeRuk5Fp5FJPeHy0PhWdeF6hZQhxM+AZMlMkE843n6Vljq2aHsRuH3iFiDmAIIOx9RyNXPbUOnozRWFpblfXU1m3NmcjvYih4xmgDflRqLjyKdTMrIawTFghKEZipRXBEREkQPEc5oZU2rm7E06k55raWQZ4zR+ggHcOAj4GaCi9SYJf5vsypMY2ppYClKyQNup61u7C8E1uc3GVY08TKEVorBf2ZYs+p2CrKmVLUFbEKPegcz7tbKSiouLMVScqscz5aX+pf8cdIXlyEgp0UI06zPn8jVRSaFRYWwdGdGYxPOPCk7MuTCQZipuDcjYhZJdQpteWFCN+X81LIhWEYbf28JaU3cNj3QrQiqlBS0kik2thxON3m6rAk9UqHKp2aSsiXYxfcYuIQpLlm83KSM24Eg67cqFRS2ZLs+d8Z4WdYCVCHW1qyBSAfeOySNwTyphLnTPCL598tt+Cla+sVCsyJTPBdxModYnr2sH6VdiZrGucFJt7ewQ1crZU5KiuSFbnrz0pbg76BZ/md2q7UPgWsqzaLSBLYEzJ8d/jRJPZlX1uiyu27Khq0I8BS3F7Bqb3uZ5xnYttJWpSQStUgf0IQPqT9K11IN0sqEQl/kvIz+/xttbakBMEjTl8Kw0abjK7ZpqSi1ZAiwvYclUkECYgHTYdKZKN4tIWrX1DVuz2t2lxtEpdUlASsT/qCASBvqD8KqrJzVuYyMVB3NI9oeJOB0MA5Q5LaEkyFe6kD+3ca1cVpqU30JfC2AqsSHlqzBCTmSBO+hNX2ib0KcXzIHENqw+crZGRRzJ/qQdzodYrPOLg8yN9GSqxySOLLCUNWqVdmM5BkzBzSeY5eFSTzi8rpytzQH4B4eWVPXD5UFBRSkEnVRHvHroQBTJtaJCYp3bZTvaJb5L53+8JX8Uif/sDTIe6hVReInezJttD67t5OZq0b7Qjqs6NjzJn4UYt35Ezhm5acv1i9yq7YFKlK736rnQ+ExQ3CsXvgZxTan7RZn8Ke5pqpCiY25iB8arW9hn5bFuwy4UpZOVaRt3hlHpOprHxOnmw7/cOi8stWWvCfdPn9hWfg34Uv1eiJifeQ3i/7fX7UjjX5P9vQPC8/t6mD+1HB3GrhT5QezWdFbyQBI8PvrXRwDUsNFia7WexTWmDIM6KHL/NTXRp6OxUGS8LQx+qHEd5YQW3ZPcyElcgb5hHwqVEkrluLvcfuXFLlITJWo5R1B/jeaxQi5OyGzkoq7JdnY9lBGZWXcZcoM9Dz2PlWmWGujNHFK4XuMSytqWO8EpmDuCORrEqbjKzOgqilHMiFZcWO9h2K0pUnrAChA2kbjWt6SnERTxEsPUzLUew0ArmSMonTcE7UMKTTvubMZxKFWjkSaba/6PXWIORDq1qA1AJkdCPMfeidGGtkjn4fF1qM1O756egDullS9vLSfLWmW0M7k3O/O/7sufsyeT+KCJBJQoeoA1FIhJubZ2cVTjTwkYJ6p6mj4tboOUlIK/dST/m25p6bOPcmYE3+n4TWepJphbhcLG1LVRPQmU9KEncUy5Q1bWTaDKUgGrz8mRIduLpCBK1BI8TFS5CmcW8T2j7C2EvOysQSxqqOY8qIq/Qyx/iZq2U3bpOXs1d/OJUSJ9+NExPpQp22Ks2Pv2AcSVMqzTrlBhQ/mpYlwVZ2ilvIa72ZSkoIO4kxz8Jpetw+RvR4fsv/AGGtNPdFXZrmQJ21q22mG0IQP7QBVtPkQ5uiEpUqBoCfhQLPcmljLeLme2SMuoXOWOYP/BmujbQzJ6mJm1QJAmQY15xI5VjNAw6oZQAiFDdUzPgByqWZdy2cI3jtxeozKkIa0jQAJHd25gmriiLVluuFLuHg13nnSYAESlAIzGToD48qjSSCZoLlo842pDnZtgiCNXDHpEmkxWXYtpvUzzFsehxwdoVZGyELyZSTl001gzpR1MPOUdIsbhq9OFTxSS0ZNtsRT+Gh51OYqOqO7A31gmJM60HYTjpZlyxEZvM2g1b3DCW8iFoAIA0UDBgDrrtVKnPoynVj1Mn4uxDNddo2nMqMsKEpB2O+5nWmQpzW6ZKsqajGzV+evzJmFPXFwy+pxZDTQQSlIAGZasqdgDIGY6zrRW0ZnvqD2WUpWnKtspSsuQJlOVYJSSdzCaGzsEi64XxE05iS3gnK24xPeIHe7sz8PnRdm3ZFxqKLu2W/DuIrQL99kr00TAInqomT8KVVoOpBx+TCk7SU5al/wn3T5/YVzuDq1KS/+3ogsT7y+hxi/wC31/20njW8P9vQPC8/t6gXGcIRd262F6BQ0P8ASoapPoa18ElejKPRiMbpJM+e8cw5y1UplwZVoXoPuOoIOn/FdW1mhUJakFToJBGs7jyGtSs/CaVuGuFX8wLqz3lykeAEfL+KulBRRlr1G2HVOKOwAIInQzJk7jQgH6036CVJXzSs+v36dSHdtAy2op72kgQVeED0oXTUtWXGq4aLX58iBcYRuEKOolIPhG5HjVKnlQTq5v7/AHmFbBgsshJjOrvKO+x+goo6gzvBog4zdoQkzAzEjvb1Wy1Cy3l5lUvcQTkyIMk6E7ac/WluSGJa3Lv7CikXjsxPY6HpChMdKqJcrG236MzenofPQ/KjW4Deh3hq8rY0rNXnaWwcFdE3tSdvjNJbbVnt/eQYx+bN5M4WjKCQTmB1G486FurL8NafMnhW5Xl8R3F0Sm0QAjm8uQn06+lMzxhaM9X8gbN7bHVtwklRzXTjj6/Ewn0SD9TUqVZL5fZlqKLHYWbLXdbQhHLugClKpFO1wsrPkri29S9e3DqdUrdUR4idD61tFnbyLqxWkKlGZIWkHVJSoSCKpNMjRqfs+u37tr8SG0PLt3AMqveGkgpUfPalSrZaig09eZFHS6NNwjiBNwCAcqxuhQgil1M8PErNBRs9OYRS6oe8deQFJlirRzBqF3YHY6+Qw6c2mQ/SlU8X2k0lzLnDLFtmTOWzjdgwhXdUhJSVCJj9vXbpXoaVOUoXZzalaMZtJXK3ZcJgxMnN7uilqV4hIIgeJNZakMsrJ3NUJ5ldoNOezh0pzdjIGsFxKT8Ij50C0D1YSw1Nmw2Q22pm4Gi0ublPgdtxVxepaVgh7M7Mfirq4JgCEo8c0qO3gBUnsSzexcb7iNllXeX8DJny5VTjoVcx/HLy1W84tsKKSJ7MGRzkmOp1rQ608omFCDmkubBi7t160W6whpDaIC05hm16J5ikucm9WMUIpaIHtWzxt+2zW6kR7ucBQHiOtP71UtYSsLC90DjiTmVJAEf80Pepu6GvB04xjJc7+TLnwVei5bu7dALa1M5kozZgtaDPPUHwpN9bhlQcXmKgkE5jmB8DUT0sTnc6tApxQS2jMddOk9fh86ONr3AabWhb+FuEV3Cs2SUpOpBASP8AujWPCilPkUo8z6EwFMNAdIHyFcnh8VHtEvif/Eaazvb6Cxf9vr9qxca3p/7eg3Dc/t6kW2P1ouBztKUQMbG8Uz599pOKLuL95X/8goMpOmyDE+czXoLoyRVio3Utn5g9fGqk1JD1IMYI7+mnwEmOk8qZB6GWonmuFHL1sqhS1aHvJJ08ACPCjWoN2ntpfl0J9o+iQEZZI3zdOR60PIitKSv/AH6jjjmiJUB72g2hWUxPoKklrfmXCpeLT0TGri5TorQTMpnSNDr8qLbcBXd2luUniTEA46ADKUCBz15/54UiTV9DVG+8twYmhCRfvZHpdOJKkpStlSe8N9RomedNou0rgzNwwtENdllgJTAkyY5etHV1lmFsnMqypE9KyTtmY2Own7tKElRED7/5NDGK2RbvzM4wLDHXLN95SgUoW44hHJRTqrN4UxSV7MBp2uiLY+0l0pHcayjYCQPlWdxSlpoHrYKW/tIUDJaSfALP3FU6UXLM2/3JdpWsicn2ktEd5hfoofxVVacZrcqMmjFcS4aUtxxaHEQpSlAEERmJIFOU0UaHxo9a3lg2yFfrMoSGyUxqlISRPQxSqcVCTa5luV0Unhly9tSUNryNrIK8qhqR/kVspShfxCKuZrw7mvKu27lCXA62i5AEKBAJ8FdaVGOV2jsNzJpXJ3D/ABSXXlMKQorQkFRSoHXXSOnjNZ54VR1V0uhcal3YsF0+HUKbU24EqBB0jSKuKVLxJvTkW/Foyq43hNs00gdglSxCW0k/uJ08NzzrRCtNq2xTgkx/DLRLMDKFLIlbpISJ6Cf2+AqpyUPea+nMKFmn/BJecWEkqUmDtEfUg0yMqbewbjJ7MqHGaWyElchxAKkqG+kc4rUqdKpHUw1J1Kc9NUgBhDb7vaNsLhoHMpcFIUo6bDcwOVJnRUNL6Dac3U5FjsuCUR+oS4sjTMcif5NAnTvq9PkOcZpPT/wNXuGpDK7dtttnOnKFtwYMbyd9frVS7PqUlJ7fwZn7QsPedvWG7pxrVtX6raAicmhzJk6gjrzqlGKe+gOZtXsD+KsZcuLZCXmGW0oUA2ttsolI6E7iNNKG1noFy1K/ZoLim2WwgZylE9SVbk9deVTbUl21YtfF9g1YYlltSoloIXnWY7xmRoNoorWZSd0RXsEN0tS7QleY5igJPck667FPTagbyjFDMWDBuDeybPbIeCf6UpBnqVEKk+UUMayW8Wa1g7//ACRRordxbtobTmAEd0GEQPKjUHPaJms4tpeRZeFbpDjJKBACiPhS4UHSlJPm7+SBqScrXJOL/t9f9tcbjW8P9vQfhef29Qcu7S0CpZhPM9Kz8InlxFuqDxMbwB2C8GWaX03LRKspUpCZBSkrMk7TvNeo22Oa82zM09qXCn4d9S0JPYunNsYBUdQD+06mmPxK/MOC0KK4lTR1Uez0gxtHIgdaCFS/1KcL6Ei3QFJJiNNo3/jnrTdxN3F62vtqSbixTKgIECBpMn/BVXLtrb9vmQVqSknvDWOdWmwmk3oCsaJzmZ/zwpUrjYg5KJoSyUygDw+tQhMLc7Ez41QRsPss4zL4Fq//AKyR3FH94H7T/cI9RTL3QuS6Ggu5gTptttWOUmpDUlYD8QAqKEL0SUE+YBGYfCPjTo7AS3B3Cji/wC+zRnUS7lSdASSQBPjVN2YSWhlPEd8FXKkJQhpKUIGVIToQkZpIGutBOTNuGoRkrsHlKpMOHQdBQZh/dYDai4P3/EVFJFPCR6iTdu9U1eZAvAp8x9d26lOYgR51LoB4Kw0jGFK0yTp1HKr0FdznyLp7OMNcdeRc5AoJzFKCRMgROv7e98qJq8GhHZJTtN2LJauK/Mbl0IyFJQggCYkATI21ijjK1o9bipwV218i1YrxQGWe0U3mHQc/jVUY1Kk3G3mFVcYQzFM4g4sQo27y2VFJSpYQlQSQRASZHrWmnQqZ3GO6M1ScJQ1vZ9Acv2gpS/mUy4oOpKQjONOpmilhpq0dAIVaTvNX0CWDe0VDCUtN2hCRMS5mI57mSfjVTwk4pyYcMRCTUVcJ4nijb7tsUqS+DJVkSIGYDJ73jyNKjS0UpD3JXsG7daUqClIKQDABATr4JH2pkk2rJgKduVjl5h1SipKQTMfqaDLOu28dNKkZ01o/IHx8iWpxDcqVlTlEZgnKPIE9KxqjGf5fM1KLSu2iv43h9pdxlZ/EOkHKpJygc/8AU2HkJp0Y20eyAb6FRX7M1KUVqKdRAlchJ6AmSqPStMe7peJv7CnGryQRY9lTCU53HnivfulCe8IiDHKKzSab02DSfMIYxwqHXw+q3S4pMAl1yBAMgmBqRr8aNOD3buMUIJblqW6G0yFsob/tISIG3rFIa6jYU1LZNv6HNtiLRSlYU2UqnvDWY3q4xurxKqUnCTjJfYbufwylgKShRMbIzfaqUailfM7dBeqWxYOHj3FDLl1kCANPTyq4p66lTaew7i/7fX/bXE41vD/b0NGF5/b1A9+0FNqSdiKwcOnkxMH8xtdXpspxWbZJeQsoSnUxt8POveVKccrZxoTd7FPxjj68uEKbcWkNq0ICRqmdDPpWBysrGmxRcQv3AoJAERqDrJPWpGJYQZuAtHcBlMEtzB8cp5j6Uall0kA43s1yI716lAGhKo0BVMdDpvzom0DGPVfcHLuCozoOkCKDPcNRSPFqnfvEDSfCqeoSSRzNUWeFcedQmh204ashPsXlB5pSDlWlaSCP+oCf861Niz6QbuV5c2bPsYAA0586yqeZ7luLXIqfGGLvlQCWiW20lUxCgomI8UkRpT47C3foQF8SfhMHPZrh0lYAHIqWQT9aZGOaWoDdkU+/wNsob0GYNpBUJEkiZrNUm87+p3MDRi6KctSAeHE8lkf91CmzW8PT5X/cbewExotR9RUuTsI9WDF2RGmdXrFVm+RO7PlJjrts4UQFyPKomugEqE3omREWjo2g6VeaLBWHrLoad7OMtu7D4/VLKVoXOza5CgB4Qk1WIio07tuxyZTlVqtW1QRwnGE9reFPeU88Aj/tzRPhqD6UcUkoyk72Rnkm24oL8cpSbJLGh1QJn+nc+ppvC254huS0tcVjk4UtDPeK7YAWqT7obCRr4ia6VFJVqiM05/4YSRXsXsgm4S2DolOZRBJ32FNnFOoorluKpyaptvnsXDgjhNDr7RcCXEiVqGYwQAT9YpeMqRo4ac2tUgqGaVVJbE7EBD6w1DeYKjKIggSkgDpFeO4TXm7Kbvc7leCS0DWF8WKcaQp1+3bUAczgMGASAch2neJr0CbStYXCnDLnb16WDmE4iCgradCwTJcfcAA65UDX0qsttyq07u2VK3QV9bsKAU692qQCU94JSIInQaRtvTIKV7r6ClZLVkqwU3Aa7hkyhKdAOu1VUjOXisy1KMX4WSbq0KUS0EjLrATm8wJI1PWlJN6NhdrKT3I621OIKyy6haT3RnSFGecyRFHkinZO5anlfL9iOxdMIAZcdWtWykqXmyn+7+aB1I30NHda01nULLk+v0HMRsgDCLdmNIJjY8wI1olaW4mFRr8zG7nD1pW0lppGTUqOWNeQ0MCetFFqzAc292cYrhLR77qg2ZBkOqSPL/xS5Jy0NGHxEoe6r/ZMK8M3I7UpQ72iSCeZiD/UdzVxi1uLrNNaxs/+hnF/2+v+2uHxreH+3oFhef29Qa4dDz0NcelLLNP5mmSumjHbhF3eFXakW9vJEH92umm5Ne/zSqRu9EcW0YOy1ZW2cKUI7VzKAMqUDvECSfvWOU7j7WHvw9qn3hmPVSgNttKpSkti9DwOW3JKRBkEKGh+FRuTKSSGrvC2HTmEgnmn/IqJtFgm8wRxAlJzj4H4c6JS6l2BWblsdqMEm2mFOrGicqeqtPrrVpXDUWzu9sGmkKl0qdjQJ28uvrVtWJKKXMFtOf5NCBuF+HDmumUzusfLX7UL2LV7n0tZBCQAFAgcgEj6UinTy3QycmwXxOy6UFVutKQAe0SWwqURrCtwefpTY08oLneNuZk3F2HIaSyAouNqKgpQmBJSRodt1U+LM0loWfiO+Y7MpCQIASnyG32rJLU62ClKLVtihO3JmJkAUpo7HbXPV3cJCgfTyqglUTY/iDqAE6ySAfKaJoqNXNuMXV8Up0iKqxTmlqS7FrMcp0zAQT41Si2E6kUsyDF3fKt8TbyahphDHmYkmtzjGUEmeTc25ORJ4Z4b/FocdU+pC+1SvIEzoFycwmSFDQRtHPakVJNPJHcKLW7DvHdo6W0qSCYX7qUxAynoddYrRw5Rw8m56Nr7C8bLt4KMVsVPHEqXasqykKbWUQQQSNCCBua1upFYhtPRmaNN9iovkAjh7y3VKS06rOBshW/SYp3axVRttC1TfZpW2LdwfZ3Nm8HlhKG1IUlQUoTrtp1nWsWNlCtRlS6mjD05QmpMjY1iHZJUpJOZWmY6eiR964+Fp0aForVrf5HQqZ5K70RUV2hATLKjmMJ6k8z1jxrrUm6jtFGaUlDVmi8KcLNqyKfSQEpBUlKilWbx8PGjq05Q5l0l2uxd7DBrYd1pK2kqEFCTGaepGpoI1ZRX0GTw0lqzlnBWLU5sk5jpnIhHlTamKq1tG/25gUsLDWzJir5KgezUFgjQJUEjTfrWWTUFeWg9UJLV6fYknKgJPejw1OvXwpc6mVXYpJ3sR7rAmXXO1kyRECANOdB4Z+JGunjqtKHZolOnIAlObKBA0mfWic4wWrExTqNt7saZU6od6B0IOvlSJ46hD8w2VGKfhVzhvD0qGZ9KFL6hPw35xWWfF6a91Mt0mn4HZBLCcOAOZJyhJ90ACdOZrXgsU8RByatZ2E1bQ0epKxf9vr/trm8a3h/t6B4Xn9vUH1xDUY7xM487drYbSpawruoTyHUn9o8a9jQqyq0ot9DmSioyaQ7a8JtpVF3cZlxmLFvAgDfMsyT6RToxlL3UBJpbg5XEWGtCWcPS4JjMtU/UVMre7CIw4/sl6OYY2B/aR/FTJ8yrkphGEXZ/RcXZvHYK90/H7GqakvmWRcYwe5s4LsONEwHEbeE+dVoywTdWwchbZhe4I5+FRNotPoCXX7lw5YWojQgJINM7VLdl5pMk2nCF66f/AEyztrBG/jWeWLox3kilTk+RaOHvZ7eJ7QOW7Sm3BBS4ogpjYpUNQoSazy4pQj8xiw82GuGvZW6w8h5x0HIc2VAkn7UFLicatRQitwnRyq7NQbw9W+cjwKQPpXVSQlzvshhSUgn3l8v6U/E1CnJlG4rZRbILmZI7wBaBComqQuRVFXtq/GaNp0VlPShaT3G06tSHuv1PEcNWq/duHG/MBY+RociY9Yyon4keOcHt7fjE+H6SvnBquy+Y32itspHuOEiD3LhpYidlJ18jU7IJcQjzTItxwu6oAdo38arJYGePi1pcKJw92QVPMxpokFW3wq8gvv0bWimEGLMPXGZAU87mUpKQAAM0b+UUy9jAos0vhfhpFsA4sDt1ghSwrQCZCRyMUqo0nf8A/BkVZWI3G9i64Wi1dJtwnNmCk5sw7sEa8tfjUpyz7IbClKWyK8vD7kd8XVu4lIJBUCkgjkCJ/wANN8OxU6UovVERixxa4AgtsjopZCiOcaaCjlkWiRTVj1zhp9a0qUbVaACFfquJIVpGo1Ud6W5K90U4voGDwWyVJWt3v6GAJkc/ekilwgtWluP1a6k+/SlhALFr2okDMkZ1Ty0GtOi0udiRpX0m/IJi9UhoOOM/qLOiAmDA0gztQyaXMGFPNPLF/cKEHKCUjNtlMDfx8qS60IrVlZbuyehFu8OQTMBWhAB0AnypMuKUY8xkITGLeyLazlDccjlgjrzrFX4vTmtE/wBxnZSb8T0JjiM0SdeZGk1zZ42UpZra/wB+gyMFEcJ1B6UuWNrS3kWqcVsjyazynKW7CSsKhLFUIFMK90+f2Fej4N+DL9XojDifeX0G8X/b6/akca/J9/QPC8wfXD0NRm3tDxJ23Upu2byF0ZluJHeWenlXqOHTj3eLkzBWi87K57OMLuAt5xTSyotCCoHUzMSfT410qeNoQvmmhE6UnayPbvgm9uVrWpttvNyHdGlYK3FcPmumOhh5pHNj7G3yQXHmwOg1+9ZpcZpr3UNWGfMNWfsZZH+o+tXgEx96zS4zJ+7FBLDLmXnBeG2rdosypxsiMrhzCOmvKs0+J1pc7DFQih214etm/cZQPSs8sXVlvINU4rkEEW6BslI8gKS5t7sKw7Q3IKalyzwpB0Mx4Eg/EVow2I7Cop2vYXUhnjYkJfERr8Z+tddcbXOJn7p0ZCu7fMkpC1AHy/inR41R5oB4afIoeMez7OZaUBzgk6nQzPmKZ7Uw75g9hURSrP2XXmc9p3AR7yMqviCRRriGHl+ZEVKpHVDjnswuUe66fVMfQ01YijLaSDTqcx5jga/T7r7f/dNMUo8mU5vnFDF7wviSNc7Sv+lW/pFSTitblwknpkRBewbFAJ7NXoRVxd1dMqUoX90Cm7uEvBpeYKlMpME+U+NFyEu19C64NfG17QltQU4oqJCoISNh9avkCnbQt2F8XKKQCAoTHeieu+k+tKne107fRDEkt/8AoWcwsXIStSp5DmAJnWPpR0p2jq/Q1U8VUorLHQhs8LuNqQEPqLRP6gUE6gck6EgminjKUFeegpylUd3uWi2sUJ70uFRBAJJJAPTWKzyx1JxvmVgck3pY8ThzUlWUBZ/ekkK131FZJ8Sw8dmN7ObYy9hyFmVSZ8axz4svyo1wcoq3oSrVlLYhIArLLidV7aAzjnd5aji9TJrNPFVJ7yJGKirIRNJcr7l2FVaFimpcgpqXIKalyCmpcgpqXIKalyBPCvdPn9hXouDfgy/V6Iw4n3l9CdFdgzntQhwpoHUgE+IFQo6CahZ7UIKoQVQgqhBVCCqEFUIKoQVQgqhBVCCqEFUIeRUIIpFQgyu0QTJQmfIUOSL1sXdnC8OaO6BRFAm84KsXTmXbNlX9Ua/GoRkB3gSyzf6XxM/WhlJpaESQk8MMIBCUkCfD+KVBtq7YWaysg7hdg2ltICRTXFPfUFNhBKANhFXZEPYqyHtQgqhBVCCqEFUIKoQVQgqhBVCCqEFUIKoQ8ioQ/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xQVFhQXGR0YGRgXGBkXHhwaGhoYHBofHR0YHSggHBwlHBwYITEiJSkrLi4uFx8zODMsNygtLiwBCgoKDg0OGxAQGywkICQsLCwsLCwsLCwsLCwsLCwsLCwsLCwsLCwsLCwsLCwsLCwsLCwsLCwsLCwsLCwsLCwsLP/AABEIAJQBQAMBEQACEQEDEQH/xAAcAAABBQEBAQAAAAAAAAAAAAAFAAMEBgcCAQj/xABAEAABAwIEAwUGBQMDAwQDAAABAgMRAAQFEiExBkFREyJhcYEHMpGhscEUFSNC0VJi8DPC4XKC8TRTkqIkJUP/xAAbAQACAwEBAQAAAAAAAAAAAAACAwABBAUGB//EADcRAAIBAgQDBQYGAwEAAwAAAAABAgMRBBIhMQVBURMUIqHBFTJSYXGBM0JykdHwI4Kx4UNi8f/aAAwDAQACEQMRAD8A2W9uSiIA1nfwiubj8ZPDZcqTvff5W/kdRpKd7kb8yV0Hzrne2avwrzH92j1F+ZK6D51PbNX4V5k7tHqL8yV0Hzqe2avwrzJ3aPUX5kroPnU9s1fhXmTu0eovzJXQfOp7Zq/CvMndo9RfmSug+dT2zV+FeZO7R6i/MldB86ntmr8K8yd2j1F+ZK6D51PbNX4V5/yTu0eovzJXQfOp7Yq/CvMndo9RfmSug+dT2xV+FeZO7R6i/MldB86ntir8K8/5J3aPU9GIq/pHzolxau9oLzK7tHqdfjl/0j502PEMVLamvMF0afUx32jcbXTF+UtOqQkJHdSdJit9OdWUbzVn8iRjBAa19qN+Ekl0GI3HWjzS6hZIdCfb+2S8HvIaV6EVO0mTsYBNj20u/uYT6E1O1kV3eIQY9tCf3W59FUmVevyUfMLu0OrJKPbPbyQW1CPWq7bFW2j5/wAgOjBc2TGPa7ZK3Vl80mgeIxi/JHzB7On1YTb9oloY/Wb16yKU8bi1+ReYXZU+oUteJUOCULbUPA/80p8TxK3gvMtUIPmPnGOUonz/AOaD2tX+BeZfd49Tv8zV0HzqvbFX4V5l92j1F+ZK6D51Xtmr8K8/5J3aPUX5kroPnU9sVfhXmTu0eovzJXQfOp7Zq/CvMndo9RfmSug+dT2xV+FeZO7R6i/MldB86v2xV+FeZO7R6i/M1dB86r2xV+FeZO7R6i/MldB86ntir8K8yd2j1GbjHgj31IT5mPvRLi1d7QXmU8PBcwNde0W0QYLzZI/pk/etEcbi5fkXmA6dNcwU77W7eSGh2hHITW6DxUt1Hz/kRJ011ILntQeVORlCR4kk1tpU5NXlb9hE6lnZFXxb2jXgdaBdhB1OXTY+FDNWV0HB9TZLPGCttCwE95IPPmK89Pi9aMmsq8/5Nyw8Wtx78yV0HzofbNX4V5l92j1Jlk+VgkgbxpXVwGKliIOUlaztp9DPVpqDsiNi/wC31/21z+Nbw/29B2F5/b1B9cM1iqEFUKFUIICrSb2Jc6ymnRw1WW0WC5xXMWWtMeG4iXIW68FzHhamJ9a0x4NVfvNIDvMb2R01ayYMitEeCxXvSBlieiHTbpG9aI8KoLfUX3ibHA2Byp8cHRjtFAupJ8z1QpqhFbIG7GgvvRziasO3huYL7QrftL95XjHwrHVqPMa6cFlK8cP0pfaDLHP4A9KrtC8pyq2A3qZmSwvw45VMxLEnCLAKcUSnujVXpypikKlzCmDNvOlSm2kEDedDvsCRFMsJGMXU26ezcGRU6yNUmotNStwjhDoYQlspVCf3ATM1qWHqSjdIzvEU4uzZWuKbhxb6lIWoTCRBIpTiou0kNXiV0zd7QqQhCQT3UgfKreHpPeKF55dSWxcKKgCZFY8XhaMaUpKI2nUk5JXJleYNw1cXKECVqSkeJApkaU5O0UU5JbgC+45smxJdCgDBy6x51rhw3ET5CniIIrmI+1phHuNLVvE6beVaKfCZt2bAeJjyKw97YrhXutoSSdASSPWtkOE0o6ydxUsRJ7EW84nu30qBuMq0pzwnQbnT4VroYKgk9BdSrPQqeMXayQsuE594J8Na0ZFfReQGttSIzbLVo22ZmM24nxO3OrjFye5G7F24ewt3KZTsCVEKCthPIbUzN2Su9io0XWkox3J1iG1NrV7riVlGUkTskj0138aV29SNWKhG8ZeQVShFRlndmiv8VW5JakR7w0M+PptT535iofI2n2f3na2DKuYTlPpXjcdDJXkjq0neKLFWQaFMK90+f2Fej4N+DL9XojDifeX0GcVcBKRIkTPyo+JYOrXyZFtf0Bo1oQvcgZh1rHDgld72QbxsOR7mHQ1qhwH4pgPHdEe5vCtMeC0FvdinjJvYQUa0w4dh4bRAeIqPmeyetaFRpx2igM8nuzttkq2+NHsUTmbcJ8+tA2WZZ7UuJ3g/2DLhQhA7xSYKlHeT0GnzpEp62NNOnpdlYNlclAd7ZwKgn3lTyjWaz9tqbFh1Y0PgLiZ1wBi5MuhOZtZ/ekESD/cNPjWinUzaGapSy6lyVcDVU7TPgAdZ+Bo2uQtRadhG5TAjnt46TQMj0dj2hCMe4jwV9Vy6vs1EKUSCByrFOlNu9jVCrG1rgR/DnEjVCh6GlOEuaGKceoJtUqc1USkTASNPjRTSg7IkZZlcmi2A2FJbuGelqoWeoENuAbqj/mnU3qJmrhdlRtkNtgLJVzSDueWlaEhWwH4kuUlLsgl1sA+Ph51drsBuyF2rpQ2puIUgSCJp9HFTpaJXE1cNGpuyOLQ9olxSQsgglOw0M1I4lTqOU1yKlQcaajB7Ms2I+0R5tQ//ABm9dpcUPPZNNWWWzA8S3RCt/ae+owGG0GNwtRj4iKRiaPaU3G+43D61CA9xfejvHPtMKIjf+K5suGwt4n+x0IqMr2l9mVzGL5x13KqQCvtIKpCZ9fOt1CkoRXyVjHXspOKenIftsFNw12qipKjvpoenpW9JVHruYm3BXtoc4jw67mDaEz3QYiTJ2jrMEUlw8eg1LTUg/lIaMOAZge8NZHQEdTpQObuNVGUtF9S02WHItUt5xJehRA1gElOXXpTM0acoxktWxGVzi5J6BfGeF7W2ftHG0F22dKjqdUmO8mOmsx4UySebRGihThKlKTe1mSWsCQ0xe2zy0w6UusFAkZu8JgbApjSrVIGeIpQqZoLwtbf9QNwfDVNNpabUQY7yhoTBn4a+tHOEYq7MsarlZIMuYG02RnKiR7u3r4/GlqemiLcbu7eoAxPDgpAKdw4TvJjpQzby6rmFFJPQuvsleP4Zxs7oX9f/ABXmuLQtUUuqOhhn4bF5rkmkKYV7p8/sK9Hwb8GX6vRGHE+8voD8TRDh8a9FSd4nNqe8RwKJgHQFUwkdAVRZ2E0LCJLVvr3ukxQNhJDzVwgnKFCelLzJu1w3TkldofcWEgk7AE/ATUKSMExJpT1wtZ1Kl7eon61z5TudaFPRFtxW0JahBCdN6VFmtx00GsGai9ZXIyNyZHIlJ0PgY+laKDWa7djNiINxsiz3F43E5gkzBPWZnz3+dbI1ISvZmPsqqtpf/wAHbzFWUtFKX2knLCZVP01pLnG+rGLC15u6g/2CNhiLTyT2LgWUgTB18JnrFApJ7A1cPUpWzqx6sJJMH0p+ttGZhfhgehq9epQ0vDEHdCT6CpoS5Ed4cYVu0n4RQunB7oJTkuZDc4Ntj+yPImgeHpvkEq01zBWMcBp7JZYUsORKeevrQPDwWqCVeXMo+LX7qWkrQkk6Zk5iI6xHMGlxSvZmjNdKwPulreZCAn9VwZspMnKnUyfh8arLvYByVtSz4Bgyn2k9mAYG01KcZNaAzkk9Tl/ha6SSeyPpBo1hpbt/sV2y2SAXFWCupYK1IUCkggx1MHWtFOydlcRUbauVGzsi6CgHKY505wzaAU6ipyuyTcXQaRkVmCkjLG5J5KHhSHB2yyHyqxm80QQzhKlJSqYUT+7p9qrtVEXYv+EXB7JsxqlITHLuaD+a0Qg2roGddK0XsiZcYsW3LZ5Uq/Dp0TtKgFRPgFKB9Ku2REnVVSTa2KZYvKur1RfhSlZnFkfuPL4UqnCLeoU604x8JeciVhAUB3JgxO5n5fetEst72Msc1rXGMQeGZlEkgKUoA7AwB86VOp44jYQ8DRObCY2M9aa5sUqcXudMuEK0EeNLkr7jI2WxzcjOZUpRq0uhGU7iVwZ3xmjs205d5BJkkQfIUis3mSNVCEXCUmXb2YYkFvEBQVmbGaAYzJ8djz2ricVg8ibWzNNFJK65mmVwh4Uwr3T5/YV6Pg34Mv1eiMWJ95fQj4unvA9RXfovSxzqy1IQFNYo6Aqgh1pkq8utC3YJE5lkClNhoGcTXYaZKj8t9KzYlvJZGzBxvO7KRa4jdOoK7e2c1KSkqTHkR0pEITjsjqNUcyVSWnMl393jBaWpTaEJSkk6pEiNYiaOTq25BR9mxdldlE/OGm3tWFpJOqipRE7zAqnCKWxjhGrLZh1vGEuQO2aIiY8PIml3S/KNUJPTOScMxGUu5FJWQUzlG28fegqO9hkYZedx04eq5bzOaDNKAmAVEd3fzIHjTqFBTV3sWsZLDz8I8zwrapUgkOKSoHdZ0Ppy5edMeHiuRKnFsRbfyLNwvg7VvmW0nLnIBkk6JmN/M0Kik9DHXxNWslnd7BJSB/VWiy5GOzOSyCNFD4xVSzJaE56nIaPX50pqb2CukdJKxVwi09XcptM9XclIJUQANSaZlTKMq9ofFNw8ws2zxbDZKj2ZH6jKtJn3gUka/wDVUSRRQMK4lQlkIWSCnTaZHXzpM6TvdDo1LKxAXeu3NwOwCgoA6g65eZMbACjjDKrMW5Nu5tPsoebSl1GbMpEDOEwhUlQJSo7wU/MVUKWt0RzuaCLpPUU3K0CVT2rP/wD61wgj3258Rmole4MjFsDUJcIjNlkAneJmmLZim7NMm4m0lSWXNNVJA5ghUQD/ADVVN4tFw/MiFg7zYU6pwZSlZSOen+RQpxjuiNPSxYMLdSc4EEZzHrCvufhRqatoDl11HrpiXGp9050/ECKGbvv0DhG2pntheKYfLkSU5kx4zFKTsNcb6BSz42dSrvpSodBoRRKTKyrkFcbxhtQaekmEqy6eKDHTlHrUlZ2BT3RIRxmyVDur18tKrtVzQOUgP8ZkudxPc215+NDKpJaoLL1I73EzytApKRO400NL7aTIooi4jeZLo5pc0ylWoCh4CJj+KZra7NekHl5F14TxAi7tEpyJZKM2kJzE933QevLfWudjKGejOT3Gdsk4wjexsVeYNIUwr3T5/YV6Pg34Mv1eiMWJ95fQbxj9vr9q7dGXjt8v4MNZaXICNdq0szomM23WlSmMSJQTQXCR6uYMb0Ia3Klxm0ooQlUqEzMeNZcRJZ0jo4ZKzZZ8PdlAO07DpptWqVlsYIOUl4tylcecVrbWu2SgBCkQVHdWYft+fwpFSelkdrhuAjXi5y5OxmN2txYzLIJSSkEaaaa+dKcs2rO1hcKqN7A5lhD5zqTCZgCZJI3gkbVG2tEBhaSqQbmr+J/9L97NLNLjlw3GVIbQpREblbmUfJXwoJQzLcy8TrKk4QiurLrfYP2aEIQohIUSrr/UNeQza1ow2nhOJOpduVtSC8mA2QmFy4DB5FQ+s5vSnS3DpWlGSb00JODlQUkySchQRPdmZST0IEg9ZFKfvCezdm+gVdaJ2A8YPL70y0QFUaG3LUGIyiOs/Sh7Ncgu16iaw9cyCPQxQSpSf5mF2kOhINu5AiPrU8S5IH/Gype0/HlWNkolI7R09mjXedVHyCZ+NNUhckuTMp4Yxs3AWgqSl8EqRI7qwqAUHkJA+dAyhq+wW2UvMq3uGlHUttgFJO8J6CNB8al2QdctwyhKC2Gkq2bSZddOwlX7QY13GtCUG+F+Lm27xhvtISr9MpSAGxm92dJKhoJ03pkVZkNmNmufdT8KZ9yXM79sSQi2ZSRBW8NP+lKj/Hxq9QZMzBjEkMsuSkdov3FEToN0j+mZB9KCbegUIp7kSxxlZZSyUwmcoWPp560uUnawTp65gct9ep0A2Mmmyba+QCWo/b3q0EKB/dr020rN8yyYzcPXGfKSqCDHU8gPGrUZS3Joi53nBqLV1la1BedDhfB2STl1HqSKdXouFK5XD8XGpiMrWnIqHEGHMCE2+Ug675t9qzQlK+p0atKCjaBL4fu3k267dUKQ6CEZtQgnn5eFbnN06Tb1OOqSq145XYHY7w92AGRRXl95RHly6Vgp1sz1OrWw2ReHUGO5kd1UZt4HQ0dlLVGScHF5WOs2rik54gHeYjLpHzmo3HbmVYIIxFxaG2WjmeU4uYAnUjKEnmD3j8KNJ3Gqdo2J7di4xejK2s9mUqhQPvR3iJ311iaqVCpKm1JbpgzrUlPwy6H0Q2qQD1APxrxTVnY6SC2Fe6fP7CvRcG/Bl+r0RixPvL6HGLD3fX7V0c+XEwXVS9DPON6b+3qMsproNmVEtulMIdAoSzojSqDRX8cfGYJUQIHOss9zVADW/EaE93tEgA9YNRydrB5Fe5Q/aJely4BBkBEAgzMmhR6DhK/xS+oL7Oc3QJJ81RVXOpJWg3zsyOwQCgDYQB/8RNRl0UlTil0X/DQ/ZIRnuxPe/T+Wf+RVraxwONQtUjP7F8uRoZ2g/PQVcXZ3OPa5V/00KSCAJVEcwTpPlrHqK2z1Vy6Tk20T8OUAlYykA971OkfIUh7hzfh1Y4lKToU6+FW2jNYc7KJMq+NRaF2R0hA6/E/aruVY9IA1lR8pNTMkWo3MJ9teMh29S0kkpYRBkz3195XwECr5ANFHwu9DSjmTmSdx5ajf61CFpTxGlIGV90CIAzA7b6qGYT/m1DYgAxXGMyyWyfEqMk+vOrSICW1EajcfUbVZD66w7FCtptZJBKEkyJ1KQaHtuVgdOpRvbTh6nbZu4BH6CoKZ5LgT6GPjR0530ZUkt0Y9iKgbZGneU5pPKBB+oq59Aolm4iwZLbbFoyO1WEkaTq6rKcw8AZFJnDxKUfudJQvDKlcDvcLOuOqaZQ444QC2AARzCwomAOWtW5PQwpLW+44jgDEGwUrYUJIOhBiJkmPCismATOGOHlNXls52gW12qSZBGvWPAxRw0aE19acvoX7jm/W3KxA7uXoQZ3mt1VeFo5WFbjNNOzTKE3aLU+HFQpqUpzAAeAnx5VzI0GlfoejqY2Mmo31fyB/aZQoCSEgqPVIHl609Tbj4zDKmlU8DDuKYW+OzQLcgOtpcSUyrPmAyieZ6+dc90XF7nZVeM4vS3UM8Z8ODD8JQpSQ4+6sh5ehhaknKJ/pSAQPGKdKErxUHZJ6/MxKa8UprV7FSwzg+5XboXnGQiQ2o5DlnU6+91rH36i6zp7NcxzwVTIpR1uDMBWhh8KBIWlakwRACI7qp3mZ0jSunRccyb2MNeMskktw2TCitdynKR3UrJUQeuhrotJfm06HMu3tHXqbdgTua3bO/dAPmNDXz3G0XSryg+p6ajUVSCmuZY8K90+f2Fdng34Mv1eiM2J95fQbxdwJgqIAAVJPIaU7FTy4mi/1egEFenL7ELDsSZcMNutrPRKgfpXaZhtYJ5gBNLYSQ4Fd6PCg5BJaAXi/HxaMgiC4vRI8hJPp96CTsNhG7MUucRW68FuLJJMkn7Cs7Zqikh1T5IKCYPWlN2GrU4ew5SRJBI8frUUrnQwTlCsrc9GcMOQFHwoj0UuhCskEBvNuEx8DFWxGG0ppPlp+2hZ+EMfbs7tRcnI6jKY1gpI1I5iojFxShKrBKO61NGcxtK0BbYzp3ChsYmInnvpTFTbPOOLTs9GV+/IzySgkKIB/tlJ5c+6PhWmVSNrARlb+/Un2jylqJSkgHcnnHzrNKXMtPSzRJSw4dZ9KpSzbCtj1i3P8A50o02im0yUhpQ66c4miuyhxpZ3gj0q0yj5a4jcCru4IUVpLy4XvmGYwfh9qIg1xA8hdy8W/9POcn/QDCfkBUID5qEPKhCbh9oXnW2kaqcUlAjqogfeoQ+oEJUkZAn3QEg8oAisrc3oS0Sp+03Ey1ZKhOZTig1t3QFAkn5fOjpXctSpJWKdwW+tBQpOVLicxBICt9FCD6VrmvCVF6lluW1OrDjiyVjYiEx5ZdqWmlsMTa5nTXEoabhtwlI/cCEj1Wd/nQsoqd77QHHHIEhoA6kkz19KvLbcjYdw93M3KUjRQIjTXfl9qNESLJiym3kKJB92e8IGnnuJps8bTirWdzBQ4VVlK6aSX3M3GPMIS5CVyvdJ0SCNZHrSu0laxrdGGbN0Itjb9oSiBKzEJ/u6fOlznlg2+SHQjeSS5s22+ukFhsJXlLYyEEkAAARt6a1wqeMlPD098zdn6nTeGvUlDLdbr68iv8W3yPwHZXAltbhgn9qNCkgjnJ0NdVOaptrfWwqtTpupHlos315lHxzixppJbaUFJAgJ1Uf/kdq5FLh86k88977/8AhqnjIQjlRRUXpdWpShKyIR0BOkQN67ihkiorY5kZQm5ue72+oatMPZDa0IKluqSCQsZMikiek70pSqSmuS/6RqMYtG28A3BXaJncbjpInWuLxhqVfMuaGYSlKnTtIvGFe6fP7CtvBvwZfq9ELxPvL6EPilrO0U9ULHyFBxV2qUn836BYfaX96nzpgNsVvLaCyh+JZMwCtJ1RO4kbHqK7tLxLTcySdgjxNxfePNhtTikJSMjqQSFFzWSo7gEDQciDRTk7XX9ZIpGpeyrin8awEuEduwnKvqpJ91Xyg+NU9YkfQo3tCxku3pUrVCUqSjX3YI19day5200aIwSSAGHs9osDNEkUuTshtOOaVgmzhilXUA91J19P/FKcvCaVStMsuIWQVGY6QR8aGLNKvCSmuREseFcwzl0FBAjKNSDPU6EVbqLodCXELaKOpDv7AWawpYDragcsiNzJGnMcqjndaDMNVVaDV8rTv+4cfKFhLaWUkkJJ7oga7E9YjbxqRvucupOd2lLXkHOGsKS9bpWuUiVANoMAQY5c5rdCKaucrEpwqWbvsO3li0hRSlKTsQOfqTTbJLQWr7hLDkCVZttPvSJpvYjZNctEwN48JpM4z+RSaGrhhKEFZUtITvr8PnTE21sC0VlGJ3j3/pmSEyQFuqyz6Gi0W4Or2JAt8TIKVC3MggjN1HlVqSvYlmZ6z7NnGlZDa9p/cFcgCd+WsUDzNj1kylPXhtgtRUH3CTqdU89zqKaZ9Rhzhy3UT2d1A6LSCf8A6mrZV2ep4TTyuEq5AJT1nx8KCU8o2EMw/wAO4K4zetLLiEpbWF5zMQDqI6x9auMlJAzWV2N3TiCVJzJVKeXP6VLNBJX2K5xViwct3WyjOFJIECdeXwqLctwlYzxd2q2aC0DMpIiFabxPrWiaWTQzRbT13IrPF9wpKycicsbJnQzO/p8aQkmNbA1zdruNVlSynkdtQRoB4xUbSJdkKxZKiRtG8676HSqqyyrUhqGBYQ7bWYW4lQQ4cyVKEQmBG23r1qU5NrUNbBfCcUbuGloTKlNpzeaf3AddDPpSqtNyRooVMktdmUjiGyAKpKUpSkFOmqwTAHTu6mhoT0di8XS8SY5wRcoRcJU4dEgkRrrsmAPM1n4ipyw7jDd2/wDQsJFdqrmmYPxGhDrjbYQtSocJVsExCRH9R1+FI4bTlSo+JasbjJZ6lk9kVX2kcXB5ty2cU0iAYTlzSY02OhHKunGUmzDKK66mMjkANaaKLGOFHWlI7VbTbmi+zUqFAbif6SRVPYi3DrjiFFRDq+kNpJgdJikqLXIZmT5l49kym0l5CA5rCpXOu/WuTxaDtGRooczWsK90+f2FO4N+DL6+iF4n3l9BvF/2+v8AtpPGd6f+3oHhuf8Aep8xcRMFu5dSCUqSswRoQQZB8xvXXw024Rl8kZprxNBTiG7bu0N3AUEvrBRcN6+8mIWDHOB/k1udparmDTptt9ARwdjzlndoeRuk5Fp5FJPeHy0PhWdeF6hZQhxM+AZMlMkE843n6Vljq2aHsRuH3iFiDmAIIOx9RyNXPbUOnozRWFpblfXU1m3NmcjvYih4xmgDflRqLjyKdTMrIawTFghKEZipRXBEREkQPEc5oZU2rm7E06k55raWQZ4zR+ggHcOAj4GaCi9SYJf5vsypMY2ppYClKyQNup61u7C8E1uc3GVY08TKEVorBf2ZYs+p2CrKmVLUFbEKPegcz7tbKSiouLMVScqscz5aX+pf8cdIXlyEgp0UI06zPn8jVRSaFRYWwdGdGYxPOPCk7MuTCQZipuDcjYhZJdQpteWFCN+X81LIhWEYbf28JaU3cNj3QrQiqlBS0kik2thxON3m6rAk9UqHKp2aSsiXYxfcYuIQpLlm83KSM24Eg67cqFRS2ZLs+d8Z4WdYCVCHW1qyBSAfeOySNwTyphLnTPCL598tt+Cla+sVCsyJTPBdxModYnr2sH6VdiZrGucFJt7ewQ1crZU5KiuSFbnrz0pbg76BZ/md2q7UPgWsqzaLSBLYEzJ8d/jRJPZlX1uiyu27Khq0I8BS3F7Bqb3uZ5xnYttJWpSQStUgf0IQPqT9K11IN0sqEQl/kvIz+/xttbakBMEjTl8Kw0abjK7ZpqSi1ZAiwvYclUkECYgHTYdKZKN4tIWrX1DVuz2t2lxtEpdUlASsT/qCASBvqD8KqrJzVuYyMVB3NI9oeJOB0MA5Q5LaEkyFe6kD+3ca1cVpqU30JfC2AqsSHlqzBCTmSBO+hNX2ib0KcXzIHENqw+crZGRRzJ/qQdzodYrPOLg8yN9GSqxySOLLCUNWqVdmM5BkzBzSeY5eFSTzi8rpytzQH4B4eWVPXD5UFBRSkEnVRHvHroQBTJtaJCYp3bZTvaJb5L53+8JX8Uif/sDTIe6hVReInezJttD67t5OZq0b7Qjqs6NjzJn4UYt35Ezhm5acv1i9yq7YFKlK736rnQ+ExQ3CsXvgZxTan7RZn8Ke5pqpCiY25iB8arW9hn5bFuwy4UpZOVaRt3hlHpOprHxOnmw7/cOi8stWWvCfdPn9hWfg34Uv1eiJifeQ3i/7fX7UjjX5P9vQPC8/t6mD+1HB3GrhT5QezWdFbyQBI8PvrXRwDUsNFia7WexTWmDIM6KHL/NTXRp6OxUGS8LQx+qHEd5YQW3ZPcyElcgb5hHwqVEkrluLvcfuXFLlITJWo5R1B/jeaxQi5OyGzkoq7JdnY9lBGZWXcZcoM9Dz2PlWmWGujNHFK4XuMSytqWO8EpmDuCORrEqbjKzOgqilHMiFZcWO9h2K0pUnrAChA2kbjWt6SnERTxEsPUzLUew0ArmSMonTcE7UMKTTvubMZxKFWjkSaba/6PXWIORDq1qA1AJkdCPMfeidGGtkjn4fF1qM1O756egDullS9vLSfLWmW0M7k3O/O/7sufsyeT+KCJBJQoeoA1FIhJubZ2cVTjTwkYJ6p6mj4tboOUlIK/dST/m25p6bOPcmYE3+n4TWepJphbhcLG1LVRPQmU9KEncUy5Q1bWTaDKUgGrz8mRIduLpCBK1BI8TFS5CmcW8T2j7C2EvOysQSxqqOY8qIq/Qyx/iZq2U3bpOXs1d/OJUSJ9+NExPpQp22Ks2Pv2AcSVMqzTrlBhQ/mpYlwVZ2ilvIa72ZSkoIO4kxz8Jpetw+RvR4fsv/AGGtNPdFXZrmQJ21q22mG0IQP7QBVtPkQ5uiEpUqBoCfhQLPcmljLeLme2SMuoXOWOYP/BmujbQzJ6mJm1QJAmQY15xI5VjNAw6oZQAiFDdUzPgByqWZdy2cI3jtxeozKkIa0jQAJHd25gmriiLVluuFLuHg13nnSYAESlAIzGToD48qjSSCZoLlo842pDnZtgiCNXDHpEmkxWXYtpvUzzFsehxwdoVZGyELyZSTl001gzpR1MPOUdIsbhq9OFTxSS0ZNtsRT+Gh51OYqOqO7A31gmJM60HYTjpZlyxEZvM2g1b3DCW8iFoAIA0UDBgDrrtVKnPoynVj1Mn4uxDNddo2nMqMsKEpB2O+5nWmQpzW6ZKsqajGzV+evzJmFPXFwy+pxZDTQQSlIAGZasqdgDIGY6zrRW0ZnvqD2WUpWnKtspSsuQJlOVYJSSdzCaGzsEi64XxE05iS3gnK24xPeIHe7sz8PnRdm3ZFxqKLu2W/DuIrQL99kr00TAInqomT8KVVoOpBx+TCk7SU5al/wn3T5/YVzuDq1KS/+3ogsT7y+hxi/wC31/20njW8P9vQPC8/t6gXGcIRd262F6BQ0P8ASoapPoa18ElejKPRiMbpJM+e8cw5y1UplwZVoXoPuOoIOn/FdW1mhUJakFToJBGs7jyGtSs/CaVuGuFX8wLqz3lykeAEfL+KulBRRlr1G2HVOKOwAIInQzJk7jQgH6036CVJXzSs+v36dSHdtAy2op72kgQVeED0oXTUtWXGq4aLX58iBcYRuEKOolIPhG5HjVKnlQTq5v7/AHmFbBgsshJjOrvKO+x+goo6gzvBog4zdoQkzAzEjvb1Wy1Cy3l5lUvcQTkyIMk6E7ac/WluSGJa3Lv7CikXjsxPY6HpChMdKqJcrG236MzenofPQ/KjW4Deh3hq8rY0rNXnaWwcFdE3tSdvjNJbbVnt/eQYx+bN5M4WjKCQTmB1G486FurL8NafMnhW5Xl8R3F0Sm0QAjm8uQn06+lMzxhaM9X8gbN7bHVtwklRzXTjj6/Ewn0SD9TUqVZL5fZlqKLHYWbLXdbQhHLugClKpFO1wsrPkri29S9e3DqdUrdUR4idD61tFnbyLqxWkKlGZIWkHVJSoSCKpNMjRqfs+u37tr8SG0PLt3AMqveGkgpUfPalSrZaig09eZFHS6NNwjiBNwCAcqxuhQgil1M8PErNBRs9OYRS6oe8deQFJlirRzBqF3YHY6+Qw6c2mQ/SlU8X2k0lzLnDLFtmTOWzjdgwhXdUhJSVCJj9vXbpXoaVOUoXZzalaMZtJXK3ZcJgxMnN7uilqV4hIIgeJNZakMsrJ3NUJ5ldoNOezh0pzdjIGsFxKT8Ij50C0D1YSw1Nmw2Q22pm4Gi0ublPgdtxVxepaVgh7M7Mfirq4JgCEo8c0qO3gBUnsSzexcb7iNllXeX8DJny5VTjoVcx/HLy1W84tsKKSJ7MGRzkmOp1rQ608omFCDmkubBi7t160W6whpDaIC05hm16J5ikucm9WMUIpaIHtWzxt+2zW6kR7ucBQHiOtP71UtYSsLC90DjiTmVJAEf80Pepu6GvB04xjJc7+TLnwVei5bu7dALa1M5kozZgtaDPPUHwpN9bhlQcXmKgkE5jmB8DUT0sTnc6tApxQS2jMddOk9fh86ONr3AabWhb+FuEV3Cs2SUpOpBASP8AujWPCilPkUo8z6EwFMNAdIHyFcnh8VHtEvif/Eaazvb6Cxf9vr9qxca3p/7eg3Dc/t6kW2P1ouBztKUQMbG8Uz599pOKLuL95X/8goMpOmyDE+czXoLoyRVio3Utn5g9fGqk1JD1IMYI7+mnwEmOk8qZB6GWonmuFHL1sqhS1aHvJJ08ACPCjWoN2ntpfl0J9o+iQEZZI3zdOR60PIitKSv/AH6jjjmiJUB72g2hWUxPoKklrfmXCpeLT0TGri5TorQTMpnSNDr8qLbcBXd2luUniTEA46ADKUCBz15/54UiTV9DVG+8twYmhCRfvZHpdOJKkpStlSe8N9RomedNou0rgzNwwtENdllgJTAkyY5etHV1lmFsnMqypE9KyTtmY2Own7tKElRED7/5NDGK2RbvzM4wLDHXLN95SgUoW44hHJRTqrN4UxSV7MBp2uiLY+0l0pHcayjYCQPlWdxSlpoHrYKW/tIUDJaSfALP3FU6UXLM2/3JdpWsicn2ktEd5hfoofxVVacZrcqMmjFcS4aUtxxaHEQpSlAEERmJIFOU0UaHxo9a3lg2yFfrMoSGyUxqlISRPQxSqcVCTa5luV0Unhly9tSUNryNrIK8qhqR/kVspShfxCKuZrw7mvKu27lCXA62i5AEKBAJ8FdaVGOV2jsNzJpXJ3D/ABSXXlMKQorQkFRSoHXXSOnjNZ54VR1V0uhcal3YsF0+HUKbU24EqBB0jSKuKVLxJvTkW/Foyq43hNs00gdglSxCW0k/uJ08NzzrRCtNq2xTgkx/DLRLMDKFLIlbpISJ6Cf2+AqpyUPea+nMKFmn/BJecWEkqUmDtEfUg0yMqbewbjJ7MqHGaWyElchxAKkqG+kc4rUqdKpHUw1J1Kc9NUgBhDb7vaNsLhoHMpcFIUo6bDcwOVJnRUNL6Dac3U5FjsuCUR+oS4sjTMcif5NAnTvq9PkOcZpPT/wNXuGpDK7dtttnOnKFtwYMbyd9frVS7PqUlJ7fwZn7QsPedvWG7pxrVtX6raAicmhzJk6gjrzqlGKe+gOZtXsD+KsZcuLZCXmGW0oUA2ttsolI6E7iNNKG1noFy1K/ZoLim2WwgZylE9SVbk9deVTbUl21YtfF9g1YYlltSoloIXnWY7xmRoNoorWZSd0RXsEN0tS7QleY5igJPck667FPTagbyjFDMWDBuDeybPbIeCf6UpBnqVEKk+UUMayW8Wa1g7//ACRRordxbtobTmAEd0GEQPKjUHPaJms4tpeRZeFbpDjJKBACiPhS4UHSlJPm7+SBqScrXJOL/t9f9tcbjW8P9vQfhef29Qcu7S0CpZhPM9Kz8InlxFuqDxMbwB2C8GWaX03LRKspUpCZBSkrMk7TvNeo22Oa82zM09qXCn4d9S0JPYunNsYBUdQD+06mmPxK/MOC0KK4lTR1Uez0gxtHIgdaCFS/1KcL6Ei3QFJJiNNo3/jnrTdxN3F62vtqSbixTKgIECBpMn/BVXLtrb9vmQVqSknvDWOdWmwmk3oCsaJzmZ/zwpUrjYg5KJoSyUygDw+tQhMLc7Ez41QRsPss4zL4Fq//AKyR3FH94H7T/cI9RTL3QuS6Ggu5gTptttWOUmpDUlYD8QAqKEL0SUE+YBGYfCPjTo7AS3B3Cji/wC+zRnUS7lSdASSQBPjVN2YSWhlPEd8FXKkJQhpKUIGVIToQkZpIGutBOTNuGoRkrsHlKpMOHQdBQZh/dYDai4P3/EVFJFPCR6iTdu9U1eZAvAp8x9d26lOYgR51LoB4Kw0jGFK0yTp1HKr0FdznyLp7OMNcdeRc5AoJzFKCRMgROv7e98qJq8GhHZJTtN2LJauK/Mbl0IyFJQggCYkATI21ijjK1o9bipwV218i1YrxQGWe0U3mHQc/jVUY1Kk3G3mFVcYQzFM4g4sQo27y2VFJSpYQlQSQRASZHrWmnQqZ3GO6M1ScJQ1vZ9Acv2gpS/mUy4oOpKQjONOpmilhpq0dAIVaTvNX0CWDe0VDCUtN2hCRMS5mI57mSfjVTwk4pyYcMRCTUVcJ4nijb7tsUqS+DJVkSIGYDJ73jyNKjS0UpD3JXsG7daUqClIKQDABATr4JH2pkk2rJgKduVjl5h1SipKQTMfqaDLOu28dNKkZ01o/IHx8iWpxDcqVlTlEZgnKPIE9KxqjGf5fM1KLSu2iv43h9pdxlZ/EOkHKpJygc/8AU2HkJp0Y20eyAb6FRX7M1KUVqKdRAlchJ6AmSqPStMe7peJv7CnGryQRY9lTCU53HnivfulCe8IiDHKKzSab02DSfMIYxwqHXw+q3S4pMAl1yBAMgmBqRr8aNOD3buMUIJblqW6G0yFsob/tISIG3rFIa6jYU1LZNv6HNtiLRSlYU2UqnvDWY3q4xurxKqUnCTjJfYbufwylgKShRMbIzfaqUailfM7dBeqWxYOHj3FDLl1kCANPTyq4p66lTaew7i/7fX/bXE41vD/b0NGF5/b1A9+0FNqSdiKwcOnkxMH8xtdXpspxWbZJeQsoSnUxt8POveVKccrZxoTd7FPxjj68uEKbcWkNq0ICRqmdDPpWBysrGmxRcQv3AoJAERqDrJPWpGJYQZuAtHcBlMEtzB8cp5j6Uall0kA43s1yI716lAGhKo0BVMdDpvzom0DGPVfcHLuCozoOkCKDPcNRSPFqnfvEDSfCqeoSSRzNUWeFcedQmh204ashPsXlB5pSDlWlaSCP+oCf861Niz6QbuV5c2bPsYAA0586yqeZ7luLXIqfGGLvlQCWiW20lUxCgomI8UkRpT47C3foQF8SfhMHPZrh0lYAHIqWQT9aZGOaWoDdkU+/wNsob0GYNpBUJEkiZrNUm87+p3MDRi6KctSAeHE8lkf91CmzW8PT5X/cbewExotR9RUuTsI9WDF2RGmdXrFVm+RO7PlJjrts4UQFyPKomugEqE3omREWjo2g6VeaLBWHrLoad7OMtu7D4/VLKVoXOza5CgB4Qk1WIio07tuxyZTlVqtW1QRwnGE9reFPeU88Aj/tzRPhqD6UcUkoyk72Rnkm24oL8cpSbJLGh1QJn+nc+ppvC254huS0tcVjk4UtDPeK7YAWqT7obCRr4ia6VFJVqiM05/4YSRXsXsgm4S2DolOZRBJ32FNnFOoorluKpyaptvnsXDgjhNDr7RcCXEiVqGYwQAT9YpeMqRo4ac2tUgqGaVVJbE7EBD6w1DeYKjKIggSkgDpFeO4TXm7Kbvc7leCS0DWF8WKcaQp1+3bUAczgMGASAch2neJr0CbStYXCnDLnb16WDmE4iCgradCwTJcfcAA65UDX0qsttyq07u2VK3QV9bsKAU692qQCU94JSIInQaRtvTIKV7r6ClZLVkqwU3Aa7hkyhKdAOu1VUjOXisy1KMX4WSbq0KUS0EjLrATm8wJI1PWlJN6NhdrKT3I621OIKyy6haT3RnSFGecyRFHkinZO5anlfL9iOxdMIAZcdWtWykqXmyn+7+aB1I30NHda01nULLk+v0HMRsgDCLdmNIJjY8wI1olaW4mFRr8zG7nD1pW0lppGTUqOWNeQ0MCetFFqzAc292cYrhLR77qg2ZBkOqSPL/xS5Jy0NGHxEoe6r/ZMK8M3I7UpQ72iSCeZiD/UdzVxi1uLrNNaxs/+hnF/2+v+2uHxreH+3oFhef29Qa4dDz0NcelLLNP5mmSumjHbhF3eFXakW9vJEH92umm5Ne/zSqRu9EcW0YOy1ZW2cKUI7VzKAMqUDvECSfvWOU7j7WHvw9qn3hmPVSgNttKpSkti9DwOW3JKRBkEKGh+FRuTKSSGrvC2HTmEgnmn/IqJtFgm8wRxAlJzj4H4c6JS6l2BWblsdqMEm2mFOrGicqeqtPrrVpXDUWzu9sGmkKl0qdjQJ28uvrVtWJKKXMFtOf5NCBuF+HDmumUzusfLX7UL2LV7n0tZBCQAFAgcgEj6UinTy3QycmwXxOy6UFVutKQAe0SWwqURrCtwefpTY08oLneNuZk3F2HIaSyAouNqKgpQmBJSRodt1U+LM0loWfiO+Y7MpCQIASnyG32rJLU62ClKLVtihO3JmJkAUpo7HbXPV3cJCgfTyqglUTY/iDqAE6ySAfKaJoqNXNuMXV8Up0iKqxTmlqS7FrMcp0zAQT41Si2E6kUsyDF3fKt8TbyahphDHmYkmtzjGUEmeTc25ORJ4Z4b/FocdU+pC+1SvIEzoFycwmSFDQRtHPakVJNPJHcKLW7DvHdo6W0qSCYX7qUxAynoddYrRw5Rw8m56Nr7C8bLt4KMVsVPHEqXasqykKbWUQQQSNCCBua1upFYhtPRmaNN9iovkAjh7y3VKS06rOBshW/SYp3axVRttC1TfZpW2LdwfZ3Nm8HlhKG1IUlQUoTrtp1nWsWNlCtRlS6mjD05QmpMjY1iHZJUpJOZWmY6eiR964+Fp0aForVrf5HQqZ5K70RUV2hATLKjmMJ6k8z1jxrrUm6jtFGaUlDVmi8KcLNqyKfSQEpBUlKilWbx8PGjq05Q5l0l2uxd7DBrYd1pK2kqEFCTGaepGpoI1ZRX0GTw0lqzlnBWLU5sk5jpnIhHlTamKq1tG/25gUsLDWzJir5KgezUFgjQJUEjTfrWWTUFeWg9UJLV6fYknKgJPejw1OvXwpc6mVXYpJ3sR7rAmXXO1kyRECANOdB4Z+JGunjqtKHZolOnIAlObKBA0mfWic4wWrExTqNt7saZU6od6B0IOvlSJ46hD8w2VGKfhVzhvD0qGZ9KFL6hPw35xWWfF6a91Mt0mn4HZBLCcOAOZJyhJ90ACdOZrXgsU8RByatZ2E1bQ0epKxf9vr/trm8a3h/t6B4Xn9vUH1xDUY7xM487drYbSpawruoTyHUn9o8a9jQqyq0ot9DmSioyaQ7a8JtpVF3cZlxmLFvAgDfMsyT6RToxlL3UBJpbg5XEWGtCWcPS4JjMtU/UVMre7CIw4/sl6OYY2B/aR/FTJ8yrkphGEXZ/RcXZvHYK90/H7GqakvmWRcYwe5s4LsONEwHEbeE+dVoywTdWwchbZhe4I5+FRNotPoCXX7lw5YWojQgJINM7VLdl5pMk2nCF66f/AEyztrBG/jWeWLox3kilTk+RaOHvZ7eJ7QOW7Sm3BBS4ogpjYpUNQoSazy4pQj8xiw82GuGvZW6w8h5x0HIc2VAkn7UFLicatRQitwnRyq7NQbw9W+cjwKQPpXVSQlzvshhSUgn3l8v6U/E1CnJlG4rZRbILmZI7wBaBComqQuRVFXtq/GaNp0VlPShaT3G06tSHuv1PEcNWq/duHG/MBY+RociY9Yyon4keOcHt7fjE+H6SvnBquy+Y32itspHuOEiD3LhpYidlJ18jU7IJcQjzTItxwu6oAdo38arJYGePi1pcKJw92QVPMxpokFW3wq8gvv0bWimEGLMPXGZAU87mUpKQAAM0b+UUy9jAos0vhfhpFsA4sDt1ghSwrQCZCRyMUqo0nf8A/BkVZWI3G9i64Wi1dJtwnNmCk5sw7sEa8tfjUpyz7IbClKWyK8vD7kd8XVu4lIJBUCkgjkCJ/wANN8OxU6UovVERixxa4AgtsjopZCiOcaaCjlkWiRTVj1zhp9a0qUbVaACFfquJIVpGo1Ud6W5K90U4voGDwWyVJWt3v6GAJkc/ekilwgtWluP1a6k+/SlhALFr2okDMkZ1Ty0GtOi0udiRpX0m/IJi9UhoOOM/qLOiAmDA0gztQyaXMGFPNPLF/cKEHKCUjNtlMDfx8qS60IrVlZbuyehFu8OQTMBWhAB0AnypMuKUY8xkITGLeyLazlDccjlgjrzrFX4vTmtE/wBxnZSb8T0JjiM0SdeZGk1zZ42UpZra/wB+gyMFEcJ1B6UuWNrS3kWqcVsjyazynKW7CSsKhLFUIFMK90+f2Fej4N+DL9XojDifeX0G8X/b6/akca/J9/QPC8wfXD0NRm3tDxJ23Upu2byF0ZluJHeWenlXqOHTj3eLkzBWi87K57OMLuAt5xTSyotCCoHUzMSfT410qeNoQvmmhE6UnayPbvgm9uVrWpttvNyHdGlYK3FcPmumOhh5pHNj7G3yQXHmwOg1+9ZpcZpr3UNWGfMNWfsZZH+o+tXgEx96zS4zJ+7FBLDLmXnBeG2rdosypxsiMrhzCOmvKs0+J1pc7DFQih214etm/cZQPSs8sXVlvINU4rkEEW6BslI8gKS5t7sKw7Q3IKalyzwpB0Mx4Eg/EVow2I7Cop2vYXUhnjYkJfERr8Z+tddcbXOJn7p0ZCu7fMkpC1AHy/inR41R5oB4afIoeMez7OZaUBzgk6nQzPmKZ7Uw75g9hURSrP2XXmc9p3AR7yMqviCRRriGHl+ZEVKpHVDjnswuUe66fVMfQ01YijLaSDTqcx5jga/T7r7f/dNMUo8mU5vnFDF7wviSNc7Sv+lW/pFSTitblwknpkRBewbFAJ7NXoRVxd1dMqUoX90Cm7uEvBpeYKlMpME+U+NFyEu19C64NfG17QltQU4oqJCoISNh9avkCnbQt2F8XKKQCAoTHeieu+k+tKne107fRDEkt/8AoWcwsXIStSp5DmAJnWPpR0p2jq/Q1U8VUorLHQhs8LuNqQEPqLRP6gUE6gck6EgminjKUFeegpylUd3uWi2sUJ70uFRBAJJJAPTWKzyx1JxvmVgck3pY8ThzUlWUBZ/ekkK131FZJ8Sw8dmN7ObYy9hyFmVSZ8axz4svyo1wcoq3oSrVlLYhIArLLidV7aAzjnd5aji9TJrNPFVJ7yJGKirIRNJcr7l2FVaFimpcgpqXIKalyCmpcgpqXIKalyBPCvdPn9hXouDfgy/V6Iw4n3l9CdFdgzntQhwpoHUgE+IFQo6CahZ7UIKoQVQgqhBVCCqEFUIKoQVQgqhBVCCqEFUIeRUIIpFQgyu0QTJQmfIUOSL1sXdnC8OaO6BRFAm84KsXTmXbNlX9Ua/GoRkB3gSyzf6XxM/WhlJpaESQk8MMIBCUkCfD+KVBtq7YWaysg7hdg2ltICRTXFPfUFNhBKANhFXZEPYqyHtQgqhBVCCqEFUIKoQVQgqhBVCCqEFUIKoQ8ioQ/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4.bp.blogspot.com/-zTOUt73tSnM/UDWL9KbIkZI/AAAAAAAACkA/ntP8vG0X9hs/s1600/all_turn_it_spinn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77" t="8777" r="13889" b="6778"/>
          <a:stretch/>
        </p:blipFill>
        <p:spPr bwMode="auto">
          <a:xfrm>
            <a:off x="4876800" y="2590800"/>
            <a:ext cx="3733800" cy="3076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209800"/>
            <a:ext cx="3962400" cy="3962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2895600"/>
            <a:ext cx="3886200" cy="2590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2286000"/>
            <a:ext cx="4389120" cy="3657600"/>
          </a:xfrm>
          <a:prstGeom prst="rect">
            <a:avLst/>
          </a:prstGeom>
        </p:spPr>
      </p:pic>
      <p:pic>
        <p:nvPicPr>
          <p:cNvPr id="2056" name="Picture 8" descr="http://www.zotartz.com/assets/images/idx-ima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209800"/>
            <a:ext cx="39541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daptive art materials - Google Search"/>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52" t="5278" r="6750" b="5832"/>
          <a:stretch/>
        </p:blipFill>
        <p:spPr bwMode="auto">
          <a:xfrm>
            <a:off x="5715000" y="4114800"/>
            <a:ext cx="2286000" cy="188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21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2056"/>
                                        </p:tgtEl>
                                        <p:attrNameLst>
                                          <p:attrName>ppt_x</p:attrName>
                                        </p:attrNameLst>
                                      </p:cBhvr>
                                      <p:tavLst>
                                        <p:tav tm="0">
                                          <p:val>
                                            <p:strVal val="ppt_x"/>
                                          </p:val>
                                        </p:tav>
                                        <p:tav tm="100000">
                                          <p:val>
                                            <p:strVal val="1+ppt_w/2"/>
                                          </p:val>
                                        </p:tav>
                                      </p:tavLst>
                                    </p:anim>
                                    <p:anim calcmode="lin" valueType="num">
                                      <p:cBhvr additive="base">
                                        <p:cTn id="7" dur="500"/>
                                        <p:tgtEl>
                                          <p:spTgt spid="2056"/>
                                        </p:tgtEl>
                                        <p:attrNameLst>
                                          <p:attrName>ppt_y</p:attrName>
                                        </p:attrNameLst>
                                      </p:cBhvr>
                                      <p:tavLst>
                                        <p:tav tm="0">
                                          <p:val>
                                            <p:strVal val="ppt_y"/>
                                          </p:val>
                                        </p:tav>
                                        <p:tav tm="100000">
                                          <p:val>
                                            <p:strVal val="ppt_y"/>
                                          </p:val>
                                        </p:tav>
                                      </p:tavLst>
                                    </p:anim>
                                    <p:set>
                                      <p:cBhvr>
                                        <p:cTn id="8" dur="1" fill="hold">
                                          <p:stCondLst>
                                            <p:cond delay="499"/>
                                          </p:stCondLst>
                                        </p:cTn>
                                        <p:tgtEl>
                                          <p:spTgt spid="2056"/>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2058"/>
                                        </p:tgtEl>
                                        <p:attrNameLst>
                                          <p:attrName>ppt_x</p:attrName>
                                        </p:attrNameLst>
                                      </p:cBhvr>
                                      <p:tavLst>
                                        <p:tav tm="0">
                                          <p:val>
                                            <p:strVal val="ppt_x"/>
                                          </p:val>
                                        </p:tav>
                                        <p:tav tm="100000">
                                          <p:val>
                                            <p:strVal val="1+ppt_w/2"/>
                                          </p:val>
                                        </p:tav>
                                      </p:tavLst>
                                    </p:anim>
                                    <p:anim calcmode="lin" valueType="num">
                                      <p:cBhvr additive="base">
                                        <p:cTn id="11" dur="500"/>
                                        <p:tgtEl>
                                          <p:spTgt spid="2058"/>
                                        </p:tgtEl>
                                        <p:attrNameLst>
                                          <p:attrName>ppt_y</p:attrName>
                                        </p:attrNameLst>
                                      </p:cBhvr>
                                      <p:tavLst>
                                        <p:tav tm="0">
                                          <p:val>
                                            <p:strVal val="ppt_y"/>
                                          </p:val>
                                        </p:tav>
                                        <p:tav tm="100000">
                                          <p:val>
                                            <p:strVal val="ppt_y"/>
                                          </p:val>
                                        </p:tav>
                                      </p:tavLst>
                                    </p:anim>
                                    <p:set>
                                      <p:cBhvr>
                                        <p:cTn id="12" dur="1" fill="hold">
                                          <p:stCondLst>
                                            <p:cond delay="499"/>
                                          </p:stCondLst>
                                        </p:cTn>
                                        <p:tgtEl>
                                          <p:spTgt spid="205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1+ppt_w/2"/>
                                          </p:val>
                                        </p:tav>
                                      </p:tavLst>
                                    </p:anim>
                                    <p:anim calcmode="lin" valueType="num">
                                      <p:cBhvr additive="base">
                                        <p:cTn id="17" dur="500"/>
                                        <p:tgtEl>
                                          <p:spTgt spid="8"/>
                                        </p:tgtEl>
                                        <p:attrNameLst>
                                          <p:attrName>ppt_y</p:attrName>
                                        </p:attrNameLst>
                                      </p:cBhvr>
                                      <p:tavLst>
                                        <p:tav tm="0">
                                          <p:val>
                                            <p:strVal val="ppt_y"/>
                                          </p:val>
                                        </p:tav>
                                        <p:tav tm="100000">
                                          <p:val>
                                            <p:strVal val="ppt_y"/>
                                          </p:val>
                                        </p:tav>
                                      </p:tavLst>
                                    </p:anim>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1+ppt_w/2"/>
                                          </p:val>
                                        </p:tav>
                                      </p:tavLst>
                                    </p:anim>
                                    <p:anim calcmode="lin" valueType="num">
                                      <p:cBhvr additive="base">
                                        <p:cTn id="23" dur="500"/>
                                        <p:tgtEl>
                                          <p:spTgt spid="9"/>
                                        </p:tgtEl>
                                        <p:attrNameLst>
                                          <p:attrName>ppt_y</p:attrName>
                                        </p:attrNameLst>
                                      </p:cBhvr>
                                      <p:tavLst>
                                        <p:tav tm="0">
                                          <p:val>
                                            <p:strVal val="ppt_y"/>
                                          </p:val>
                                        </p:tav>
                                        <p:tav tm="100000">
                                          <p:val>
                                            <p:strVal val="ppt_y"/>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500"/>
                                        <p:tgtEl>
                                          <p:spTgt spid="10"/>
                                        </p:tgtEl>
                                        <p:attrNameLst>
                                          <p:attrName>ppt_x</p:attrName>
                                        </p:attrNameLst>
                                      </p:cBhvr>
                                      <p:tavLst>
                                        <p:tav tm="0">
                                          <p:val>
                                            <p:strVal val="ppt_x"/>
                                          </p:val>
                                        </p:tav>
                                        <p:tav tm="100000">
                                          <p:val>
                                            <p:strVal val="1+ppt_w/2"/>
                                          </p:val>
                                        </p:tav>
                                      </p:tavLst>
                                    </p:anim>
                                    <p:anim calcmode="lin" valueType="num">
                                      <p:cBhvr additive="base">
                                        <p:cTn id="29" dur="500"/>
                                        <p:tgtEl>
                                          <p:spTgt spid="10"/>
                                        </p:tgtEl>
                                        <p:attrNameLst>
                                          <p:attrName>ppt_y</p:attrName>
                                        </p:attrNameLst>
                                      </p:cBhvr>
                                      <p:tavLst>
                                        <p:tav tm="0">
                                          <p:val>
                                            <p:strVal val="ppt_y"/>
                                          </p:val>
                                        </p:tav>
                                        <p:tav tm="100000">
                                          <p:val>
                                            <p:strVal val="ppt_y"/>
                                          </p:val>
                                        </p:tav>
                                      </p:tavLst>
                                    </p:anim>
                                    <p:set>
                                      <p:cBhvr>
                                        <p:cTn id="3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Sensory Aids</a:t>
            </a:r>
            <a:endParaRPr lang="en-US" dirty="0"/>
          </a:p>
        </p:txBody>
      </p:sp>
      <p:sp>
        <p:nvSpPr>
          <p:cNvPr id="129027" name="Rectangle 3"/>
          <p:cNvSpPr>
            <a:spLocks noGrp="1" noChangeArrowheads="1"/>
          </p:cNvSpPr>
          <p:nvPr>
            <p:ph type="body" idx="1"/>
          </p:nvPr>
        </p:nvSpPr>
        <p:spPr>
          <a:xfrm>
            <a:off x="457200" y="2209800"/>
            <a:ext cx="4419600" cy="4343400"/>
          </a:xfrm>
        </p:spPr>
        <p:txBody>
          <a:bodyPr>
            <a:normAutofit/>
          </a:bodyPr>
          <a:lstStyle/>
          <a:p>
            <a:r>
              <a:rPr lang="en-US" dirty="0" smtClean="0"/>
              <a:t>Tactile to</a:t>
            </a:r>
            <a:r>
              <a:rPr lang="en-US" dirty="0" smtClean="0">
                <a:solidFill>
                  <a:srgbClr val="0D0D0D"/>
                </a:solidFill>
              </a:rPr>
              <a:t>ys and fidgets</a:t>
            </a:r>
          </a:p>
          <a:p>
            <a:r>
              <a:rPr lang="en-US" dirty="0" smtClean="0">
                <a:solidFill>
                  <a:srgbClr val="0D0D0D"/>
                </a:solidFill>
              </a:rPr>
              <a:t>Auditory stimulation</a:t>
            </a:r>
          </a:p>
          <a:p>
            <a:r>
              <a:rPr lang="en-US" dirty="0" smtClean="0">
                <a:solidFill>
                  <a:srgbClr val="0D0D0D"/>
                </a:solidFill>
              </a:rPr>
              <a:t>Deep pressure and weighted items</a:t>
            </a:r>
          </a:p>
          <a:p>
            <a:r>
              <a:rPr lang="en-US" dirty="0" smtClean="0">
                <a:solidFill>
                  <a:srgbClr val="0D0D0D"/>
                </a:solidFill>
              </a:rPr>
              <a:t>Choice board with </a:t>
            </a:r>
            <a:r>
              <a:rPr lang="en-US" dirty="0" smtClean="0"/>
              <a:t>calming choices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743200"/>
            <a:ext cx="3308683" cy="25146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9511" b="12538"/>
          <a:stretch/>
        </p:blipFill>
        <p:spPr>
          <a:xfrm>
            <a:off x="5105400" y="2590800"/>
            <a:ext cx="3429000" cy="31200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2495312"/>
            <a:ext cx="3429000" cy="3372088"/>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1968" t="11216" r="8683" b="10283"/>
          <a:stretch/>
        </p:blipFill>
        <p:spPr>
          <a:xfrm>
            <a:off x="5334000" y="2057400"/>
            <a:ext cx="2819400" cy="222198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00" y="4267200"/>
            <a:ext cx="1752600" cy="1752600"/>
          </a:xfrm>
          <a:prstGeom prst="rect">
            <a:avLst/>
          </a:prstGeom>
        </p:spPr>
      </p:pic>
      <p:sp>
        <p:nvSpPr>
          <p:cNvPr id="11"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34</a:t>
            </a:fld>
            <a:endParaRPr lang="es-MX" dirty="0"/>
          </a:p>
        </p:txBody>
      </p:sp>
    </p:spTree>
    <p:extLst>
      <p:ext uri="{BB962C8B-B14F-4D97-AF65-F5344CB8AC3E}">
        <p14:creationId xmlns:p14="http://schemas.microsoft.com/office/powerpoint/2010/main" val="210617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Environmental Controls</a:t>
            </a:r>
            <a:endParaRPr lang="en-US" dirty="0"/>
          </a:p>
        </p:txBody>
      </p:sp>
      <p:sp>
        <p:nvSpPr>
          <p:cNvPr id="129027" name="Rectangle 3"/>
          <p:cNvSpPr>
            <a:spLocks noGrp="1" noChangeArrowheads="1"/>
          </p:cNvSpPr>
          <p:nvPr>
            <p:ph type="body" idx="1"/>
          </p:nvPr>
        </p:nvSpPr>
        <p:spPr>
          <a:xfrm>
            <a:off x="457200" y="2209800"/>
            <a:ext cx="5257800" cy="4114800"/>
          </a:xfrm>
        </p:spPr>
        <p:txBody>
          <a:bodyPr>
            <a:normAutofit/>
          </a:bodyPr>
          <a:lstStyle/>
          <a:p>
            <a:r>
              <a:rPr lang="en-US" dirty="0" smtClean="0"/>
              <a:t>Control access: </a:t>
            </a:r>
          </a:p>
          <a:p>
            <a:pPr lvl="1"/>
            <a:r>
              <a:rPr lang="en-US" dirty="0" smtClean="0"/>
              <a:t>Direct, voice, switch, remote</a:t>
            </a:r>
            <a:r>
              <a:rPr lang="en-US" dirty="0" smtClean="0">
                <a:solidFill>
                  <a:srgbClr val="0D0D0D"/>
                </a:solidFill>
              </a:rPr>
              <a:t>,</a:t>
            </a:r>
            <a:r>
              <a:rPr lang="en-US" dirty="0" smtClean="0"/>
              <a:t> and eye gaze</a:t>
            </a:r>
          </a:p>
          <a:p>
            <a:r>
              <a:rPr lang="en-US" dirty="0" smtClean="0"/>
              <a:t>Wired and wireless</a:t>
            </a:r>
          </a:p>
          <a:p>
            <a:r>
              <a:rPr lang="en-US" dirty="0" smtClean="0"/>
              <a:t>Automated controls</a:t>
            </a:r>
          </a:p>
          <a:p>
            <a:r>
              <a:rPr lang="en-US" dirty="0" smtClean="0"/>
              <a:t>Mobile device controls</a:t>
            </a:r>
          </a:p>
          <a:p>
            <a:endParaRPr lang="en-US" dirty="0"/>
          </a:p>
        </p:txBody>
      </p:sp>
      <p:sp>
        <p:nvSpPr>
          <p:cNvPr id="8"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35</a:t>
            </a:fld>
            <a:endParaRPr lang="es-MX" dirty="0"/>
          </a:p>
        </p:txBody>
      </p:sp>
      <p:pic>
        <p:nvPicPr>
          <p:cNvPr id="2" name="Picture 1"/>
          <p:cNvPicPr>
            <a:picLocks noChangeAspect="1"/>
          </p:cNvPicPr>
          <p:nvPr/>
        </p:nvPicPr>
        <p:blipFill>
          <a:blip r:embed="rId3"/>
          <a:stretch>
            <a:fillRect/>
          </a:stretch>
        </p:blipFill>
        <p:spPr>
          <a:xfrm>
            <a:off x="5964896" y="4343400"/>
            <a:ext cx="2590800" cy="17572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4896" y="2298700"/>
            <a:ext cx="2395808" cy="1905000"/>
          </a:xfrm>
          <a:prstGeom prst="rect">
            <a:avLst/>
          </a:prstGeom>
        </p:spPr>
      </p:pic>
    </p:spTree>
    <p:extLst>
      <p:ext uri="{BB962C8B-B14F-4D97-AF65-F5344CB8AC3E}">
        <p14:creationId xmlns:p14="http://schemas.microsoft.com/office/powerpoint/2010/main" val="1677235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D0D0D"/>
                </a:solidFill>
              </a:rPr>
              <a:t>Hands-on </a:t>
            </a:r>
            <a:r>
              <a:rPr lang="en-US" sz="4000" dirty="0" smtClean="0"/>
              <a:t>with Assistive Technology</a:t>
            </a:r>
            <a:endParaRPr lang="en-US" sz="4000"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36</a:t>
            </a:fld>
            <a:endParaRPr lang="es-MX"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3800" y="2971800"/>
            <a:ext cx="1866900" cy="18669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191000"/>
            <a:ext cx="2686050" cy="170497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2362200"/>
            <a:ext cx="2514600" cy="1677710"/>
          </a:xfrm>
          <a:prstGeom prst="rect">
            <a:avLst/>
          </a:prstGeom>
        </p:spPr>
      </p:pic>
    </p:spTree>
    <p:extLst>
      <p:ext uri="{BB962C8B-B14F-4D97-AF65-F5344CB8AC3E}">
        <p14:creationId xmlns:p14="http://schemas.microsoft.com/office/powerpoint/2010/main" val="1092837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s-MX" dirty="0"/>
              <a:t>Page </a:t>
            </a:r>
            <a:fld id="{B9155893-F2D8-4E86-9F74-705AD7419C54}" type="slidenum">
              <a:rPr lang="es-MX"/>
              <a:pPr/>
              <a:t>37</a:t>
            </a:fld>
            <a:endParaRPr lang="es-MX" dirty="0"/>
          </a:p>
        </p:txBody>
      </p:sp>
      <p:sp>
        <p:nvSpPr>
          <p:cNvPr id="129026" name="Rectangle 2"/>
          <p:cNvSpPr>
            <a:spLocks noGrp="1" noChangeArrowheads="1"/>
          </p:cNvSpPr>
          <p:nvPr>
            <p:ph type="title"/>
          </p:nvPr>
        </p:nvSpPr>
        <p:spPr/>
        <p:txBody>
          <a:bodyPr/>
          <a:lstStyle/>
          <a:p>
            <a:r>
              <a:rPr lang="en-US" dirty="0" smtClean="0"/>
              <a:t>Research</a:t>
            </a:r>
            <a:endParaRPr lang="en-US" dirty="0"/>
          </a:p>
        </p:txBody>
      </p:sp>
      <p:sp>
        <p:nvSpPr>
          <p:cNvPr id="129027" name="Rectangle 3"/>
          <p:cNvSpPr>
            <a:spLocks noGrp="1" noChangeArrowheads="1"/>
          </p:cNvSpPr>
          <p:nvPr>
            <p:ph type="body" idx="1"/>
          </p:nvPr>
        </p:nvSpPr>
        <p:spPr/>
        <p:txBody>
          <a:bodyPr/>
          <a:lstStyle/>
          <a:p>
            <a:r>
              <a:rPr lang="en-US" sz="2800" dirty="0"/>
              <a:t>Strong research-based evidence demonstrates the positive effects of many types of assistive technology to use with children ages b</a:t>
            </a:r>
            <a:r>
              <a:rPr lang="en-US" sz="2800" dirty="0">
                <a:solidFill>
                  <a:srgbClr val="0D0D0D"/>
                </a:solidFill>
              </a:rPr>
              <a:t>irth to 5  </a:t>
            </a:r>
          </a:p>
          <a:p>
            <a:endParaRPr lang="en-US" sz="1000" dirty="0"/>
          </a:p>
          <a:p>
            <a:r>
              <a:rPr lang="en-US" sz="2800" dirty="0"/>
              <a:t>Particularly strong evidence </a:t>
            </a:r>
            <a:r>
              <a:rPr lang="en-US" sz="2800" dirty="0" smtClean="0">
                <a:solidFill>
                  <a:srgbClr val="0D0D0D"/>
                </a:solidFill>
              </a:rPr>
              <a:t>supports </a:t>
            </a:r>
            <a:r>
              <a:rPr lang="en-US" sz="2800" dirty="0"/>
              <a:t>the use of switches and visual supports </a:t>
            </a:r>
          </a:p>
        </p:txBody>
      </p:sp>
    </p:spTree>
    <p:extLst>
      <p:ext uri="{BB962C8B-B14F-4D97-AF65-F5344CB8AC3E}">
        <p14:creationId xmlns:p14="http://schemas.microsoft.com/office/powerpoint/2010/main" val="1520533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endParaRPr lang="en-US" dirty="0"/>
          </a:p>
        </p:txBody>
      </p:sp>
      <p:sp>
        <p:nvSpPr>
          <p:cNvPr id="3" name="Content Placeholder 2"/>
          <p:cNvSpPr>
            <a:spLocks noGrp="1"/>
          </p:cNvSpPr>
          <p:nvPr>
            <p:ph idx="1"/>
          </p:nvPr>
        </p:nvSpPr>
        <p:spPr>
          <a:xfrm>
            <a:off x="457200" y="2057400"/>
            <a:ext cx="8229600" cy="4191000"/>
          </a:xfrm>
        </p:spPr>
        <p:txBody>
          <a:bodyPr/>
          <a:lstStyle/>
          <a:p>
            <a:pPr marL="0" indent="0" algn="ctr">
              <a:buNone/>
            </a:pPr>
            <a:r>
              <a:rPr lang="en-US" dirty="0" smtClean="0"/>
              <a:t>In a review of a number of studies done by Carl Dunst and others, a wide variety of assistive technology makes a noticeable difference in just a few sessions of use with children.</a:t>
            </a:r>
          </a:p>
          <a:p>
            <a:pPr marL="0" indent="0">
              <a:buNone/>
            </a:pPr>
            <a:endParaRPr lang="en-US" dirty="0"/>
          </a:p>
          <a:p>
            <a:pPr marL="0" indent="0" algn="r">
              <a:buNone/>
            </a:pPr>
            <a:r>
              <a:rPr lang="en-US" sz="2000" i="1" dirty="0"/>
              <a:t>Systematic Review of Studies Promoting the Use of Assistive Technology Devices by Young Children with Disabilities.  </a:t>
            </a:r>
            <a:r>
              <a:rPr lang="en-US" sz="2000" dirty="0"/>
              <a:t>(Research Brief Volume 8, Number 1 2013)</a:t>
            </a:r>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38</a:t>
            </a:fld>
            <a:endParaRPr lang="es-MX" dirty="0"/>
          </a:p>
        </p:txBody>
      </p:sp>
    </p:spTree>
    <p:extLst>
      <p:ext uri="{BB962C8B-B14F-4D97-AF65-F5344CB8AC3E}">
        <p14:creationId xmlns:p14="http://schemas.microsoft.com/office/powerpoint/2010/main" val="2695353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z="4000" dirty="0" smtClean="0"/>
              <a:t>Effective Use of Assistive Technology</a:t>
            </a:r>
            <a:endParaRPr lang="en-US" sz="4000" dirty="0"/>
          </a:p>
        </p:txBody>
      </p:sp>
      <p:sp>
        <p:nvSpPr>
          <p:cNvPr id="129027" name="Rectangle 3"/>
          <p:cNvSpPr>
            <a:spLocks noGrp="1" noChangeArrowheads="1"/>
          </p:cNvSpPr>
          <p:nvPr>
            <p:ph type="body" idx="1"/>
          </p:nvPr>
        </p:nvSpPr>
        <p:spPr>
          <a:xfrm>
            <a:off x="457200" y="2057400"/>
            <a:ext cx="4572000" cy="4495800"/>
          </a:xfrm>
        </p:spPr>
        <p:txBody>
          <a:bodyPr/>
          <a:lstStyle/>
          <a:p>
            <a:pPr marL="0" indent="0">
              <a:spcAft>
                <a:spcPts val="1000"/>
              </a:spcAft>
              <a:buNone/>
            </a:pPr>
            <a:r>
              <a:rPr lang="en-US" b="1" dirty="0" smtClean="0"/>
              <a:t>AT needs to </a:t>
            </a:r>
            <a:r>
              <a:rPr lang="en-US" b="1" dirty="0" smtClean="0">
                <a:solidFill>
                  <a:srgbClr val="0D0D0D"/>
                </a:solidFill>
              </a:rPr>
              <a:t>be</a:t>
            </a:r>
            <a:r>
              <a:rPr lang="en-US" b="1" dirty="0" smtClean="0"/>
              <a:t>:</a:t>
            </a:r>
            <a:endParaRPr lang="en-US" b="1" dirty="0" smtClean="0">
              <a:solidFill>
                <a:srgbClr val="0D0D0D"/>
              </a:solidFill>
            </a:endParaRPr>
          </a:p>
          <a:p>
            <a:r>
              <a:rPr lang="en-US" sz="2600" dirty="0" smtClean="0">
                <a:solidFill>
                  <a:srgbClr val="0D0D0D"/>
                </a:solidFill>
              </a:rPr>
              <a:t>Used on a consistent basis </a:t>
            </a:r>
          </a:p>
          <a:p>
            <a:r>
              <a:rPr lang="en-US" sz="2600" dirty="0" smtClean="0">
                <a:solidFill>
                  <a:srgbClr val="0D0D0D"/>
                </a:solidFill>
              </a:rPr>
              <a:t>Integrated </a:t>
            </a:r>
            <a:r>
              <a:rPr lang="en-US" sz="2600" dirty="0">
                <a:solidFill>
                  <a:srgbClr val="0D0D0D"/>
                </a:solidFill>
              </a:rPr>
              <a:t>into daily life </a:t>
            </a:r>
            <a:endParaRPr lang="en-US" sz="2600" dirty="0" smtClean="0">
              <a:solidFill>
                <a:srgbClr val="0D0D0D"/>
              </a:solidFill>
            </a:endParaRPr>
          </a:p>
          <a:p>
            <a:r>
              <a:rPr lang="en-US" sz="2600" dirty="0" smtClean="0">
                <a:solidFill>
                  <a:srgbClr val="0D0D0D"/>
                </a:solidFill>
              </a:rPr>
              <a:t>A part of daily activities and routines</a:t>
            </a:r>
          </a:p>
          <a:p>
            <a:r>
              <a:rPr lang="en-US" sz="2600" dirty="0" smtClean="0">
                <a:solidFill>
                  <a:srgbClr val="0D0D0D"/>
                </a:solidFill>
              </a:rPr>
              <a:t>Used as a tool to interact with others</a:t>
            </a:r>
            <a:endParaRPr lang="en-US" sz="2600" dirty="0">
              <a:solidFill>
                <a:srgbClr val="0D0D0D"/>
              </a:solidFill>
            </a:endParaRPr>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39</a:t>
            </a:fld>
            <a:endParaRPr lang="es-MX" dirty="0"/>
          </a:p>
        </p:txBody>
      </p:sp>
      <p:pic>
        <p:nvPicPr>
          <p:cNvPr id="2" name="Picture 1" descr="IMG_048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3048000"/>
            <a:ext cx="3886200" cy="2590800"/>
          </a:xfrm>
          <a:prstGeom prst="rect">
            <a:avLst/>
          </a:prstGeom>
        </p:spPr>
      </p:pic>
    </p:spTree>
    <p:extLst>
      <p:ext uri="{BB962C8B-B14F-4D97-AF65-F5344CB8AC3E}">
        <p14:creationId xmlns:p14="http://schemas.microsoft.com/office/powerpoint/2010/main" val="8906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PACER Center</a:t>
            </a:r>
            <a:endParaRPr lang="en-US" dirty="0"/>
          </a:p>
        </p:txBody>
      </p:sp>
      <p:sp>
        <p:nvSpPr>
          <p:cNvPr id="3" name="Content Placeholder 2"/>
          <p:cNvSpPr>
            <a:spLocks noGrp="1"/>
          </p:cNvSpPr>
          <p:nvPr>
            <p:ph idx="1"/>
          </p:nvPr>
        </p:nvSpPr>
        <p:spPr>
          <a:xfrm>
            <a:off x="457200" y="2057400"/>
            <a:ext cx="8229600" cy="4191000"/>
          </a:xfrm>
        </p:spPr>
        <p:txBody>
          <a:bodyPr/>
          <a:lstStyle/>
          <a:p>
            <a:r>
              <a:rPr lang="en-US" dirty="0" smtClean="0"/>
              <a:t>An established parent center providing important information to parents and educators for more than 35 years</a:t>
            </a:r>
          </a:p>
          <a:p>
            <a:r>
              <a:rPr lang="en-US" dirty="0" smtClean="0"/>
              <a:t>Over 30 different programs available</a:t>
            </a:r>
          </a:p>
          <a:p>
            <a:r>
              <a:rPr lang="en-US" dirty="0" smtClean="0">
                <a:hlinkClick r:id="rId3"/>
              </a:rPr>
              <a:t>www.pacer.org</a:t>
            </a:r>
            <a:endParaRPr lang="en-US" dirty="0" smtClean="0"/>
          </a:p>
          <a:p>
            <a:r>
              <a:rPr lang="en-US" dirty="0" smtClean="0"/>
              <a:t>952-838-9000</a:t>
            </a:r>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4</a:t>
            </a:fld>
            <a:endParaRPr lang="es-MX" dirty="0"/>
          </a:p>
        </p:txBody>
      </p:sp>
    </p:spTree>
    <p:extLst>
      <p:ext uri="{BB962C8B-B14F-4D97-AF65-F5344CB8AC3E}">
        <p14:creationId xmlns:p14="http://schemas.microsoft.com/office/powerpoint/2010/main" val="18750812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Closing Thoughts</a:t>
            </a:r>
            <a:endParaRPr lang="en-US" dirty="0"/>
          </a:p>
        </p:txBody>
      </p:sp>
      <p:sp>
        <p:nvSpPr>
          <p:cNvPr id="129027" name="Rectangle 3"/>
          <p:cNvSpPr>
            <a:spLocks noGrp="1" noChangeArrowheads="1"/>
          </p:cNvSpPr>
          <p:nvPr>
            <p:ph type="body" idx="1"/>
          </p:nvPr>
        </p:nvSpPr>
        <p:spPr>
          <a:xfrm>
            <a:off x="457200" y="2362200"/>
            <a:ext cx="4495800" cy="4114800"/>
          </a:xfrm>
        </p:spPr>
        <p:txBody>
          <a:bodyPr/>
          <a:lstStyle/>
          <a:p>
            <a:pPr marL="0" indent="0" algn="ctr">
              <a:spcAft>
                <a:spcPts val="1000"/>
              </a:spcAft>
              <a:buNone/>
            </a:pPr>
            <a:r>
              <a:rPr lang="en-US" sz="4400" dirty="0" smtClean="0"/>
              <a:t>Remember </a:t>
            </a:r>
            <a:r>
              <a:rPr lang="en-US" sz="4400" dirty="0"/>
              <a:t>the child is the </a:t>
            </a:r>
            <a:r>
              <a:rPr lang="en-US" sz="4400" dirty="0" smtClean="0"/>
              <a:t>focus; </a:t>
            </a:r>
            <a:r>
              <a:rPr lang="en-US" sz="4400" dirty="0" smtClean="0">
                <a:solidFill>
                  <a:srgbClr val="0D0D0D"/>
                </a:solidFill>
              </a:rPr>
              <a:t>assistive </a:t>
            </a:r>
            <a:r>
              <a:rPr lang="en-US" sz="4400" dirty="0" smtClean="0"/>
              <a:t>technology is a tool</a:t>
            </a:r>
            <a:r>
              <a:rPr lang="en-US" sz="4400" dirty="0"/>
              <a:t> </a:t>
            </a:r>
            <a:r>
              <a:rPr lang="en-US" sz="4400" dirty="0" smtClean="0"/>
              <a:t>to help the child.</a:t>
            </a:r>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40</a:t>
            </a:fld>
            <a:endParaRPr lang="es-MX"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209799"/>
            <a:ext cx="3014072" cy="4009007"/>
          </a:xfrm>
          <a:prstGeom prst="rect">
            <a:avLst/>
          </a:prstGeom>
        </p:spPr>
      </p:pic>
    </p:spTree>
    <p:extLst>
      <p:ext uri="{BB962C8B-B14F-4D97-AF65-F5344CB8AC3E}">
        <p14:creationId xmlns:p14="http://schemas.microsoft.com/office/powerpoint/2010/main" val="3128184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Closing Thoughts</a:t>
            </a:r>
            <a:endParaRPr lang="en-US" dirty="0"/>
          </a:p>
        </p:txBody>
      </p:sp>
      <p:sp>
        <p:nvSpPr>
          <p:cNvPr id="129027" name="Rectangle 3"/>
          <p:cNvSpPr>
            <a:spLocks noGrp="1" noChangeArrowheads="1"/>
          </p:cNvSpPr>
          <p:nvPr>
            <p:ph type="body" idx="1"/>
          </p:nvPr>
        </p:nvSpPr>
        <p:spPr>
          <a:xfrm>
            <a:off x="457200" y="2362200"/>
            <a:ext cx="4114800" cy="3657600"/>
          </a:xfrm>
        </p:spPr>
        <p:txBody>
          <a:bodyPr/>
          <a:lstStyle/>
          <a:p>
            <a:pPr marL="0" indent="0" algn="ctr">
              <a:spcAft>
                <a:spcPts val="1000"/>
              </a:spcAft>
              <a:buNone/>
            </a:pPr>
            <a:r>
              <a:rPr lang="en-US" sz="3600" dirty="0" smtClean="0"/>
              <a:t>AT is a powerful tool that will improve learning and positive outcomes for children. </a:t>
            </a:r>
          </a:p>
        </p:txBody>
      </p:sp>
      <p:sp>
        <p:nvSpPr>
          <p:cNvPr id="6"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41</a:t>
            </a:fld>
            <a:endParaRPr lang="es-MX"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525" y="2514600"/>
            <a:ext cx="4091675" cy="3276600"/>
          </a:xfrm>
          <a:prstGeom prst="rect">
            <a:avLst/>
          </a:prstGeom>
        </p:spPr>
      </p:pic>
    </p:spTree>
    <p:extLst>
      <p:ext uri="{BB962C8B-B14F-4D97-AF65-F5344CB8AC3E}">
        <p14:creationId xmlns:p14="http://schemas.microsoft.com/office/powerpoint/2010/main" val="369414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endParaRPr lang="en-US" dirty="0"/>
          </a:p>
        </p:txBody>
      </p:sp>
      <p:sp>
        <p:nvSpPr>
          <p:cNvPr id="129027" name="Rectangle 3"/>
          <p:cNvSpPr>
            <a:spLocks noGrp="1" noChangeArrowheads="1"/>
          </p:cNvSpPr>
          <p:nvPr>
            <p:ph type="body" idx="1"/>
          </p:nvPr>
        </p:nvSpPr>
        <p:spPr/>
        <p:txBody>
          <a:bodyPr/>
          <a:lstStyle/>
          <a:p>
            <a:pPr marL="0" indent="0" algn="ctr">
              <a:buNone/>
            </a:pPr>
            <a:r>
              <a:rPr lang="en-US" sz="6000" dirty="0" smtClean="0"/>
              <a:t>Questions?</a:t>
            </a:r>
            <a:endParaRPr lang="en-US" sz="6000" dirty="0"/>
          </a:p>
        </p:txBody>
      </p:sp>
      <p:sp>
        <p:nvSpPr>
          <p:cNvPr id="5"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42</a:t>
            </a:fld>
            <a:endParaRPr lang="es-MX" dirty="0"/>
          </a:p>
        </p:txBody>
      </p:sp>
    </p:spTree>
    <p:extLst>
      <p:ext uri="{BB962C8B-B14F-4D97-AF65-F5344CB8AC3E}">
        <p14:creationId xmlns:p14="http://schemas.microsoft.com/office/powerpoint/2010/main" val="1580700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Additional References</a:t>
            </a:r>
            <a:endParaRPr lang="en-US" dirty="0"/>
          </a:p>
        </p:txBody>
      </p:sp>
      <p:sp>
        <p:nvSpPr>
          <p:cNvPr id="129027" name="Rectangle 3"/>
          <p:cNvSpPr>
            <a:spLocks noGrp="1" noChangeArrowheads="1"/>
          </p:cNvSpPr>
          <p:nvPr>
            <p:ph type="body" idx="1"/>
          </p:nvPr>
        </p:nvSpPr>
        <p:spPr/>
        <p:txBody>
          <a:bodyPr/>
          <a:lstStyle/>
          <a:p>
            <a:r>
              <a:rPr lang="en-US" sz="1800" dirty="0"/>
              <a:t>Brennan, L. (2009). The impact of visual supports on the basic counting skills of students with Autism and typically developing preschool students. (Doctoral Dissertation). Retrieved from http://search.proquest.com/docview/304869540?accountid=26879. (304869540) </a:t>
            </a:r>
            <a:endParaRPr lang="en-US" sz="1800" dirty="0" smtClean="0"/>
          </a:p>
          <a:p>
            <a:endParaRPr lang="en-US" sz="1800" dirty="0" smtClean="0"/>
          </a:p>
          <a:p>
            <a:r>
              <a:rPr lang="en-US" sz="1800" dirty="0" smtClean="0"/>
              <a:t>Campbell</a:t>
            </a:r>
            <a:r>
              <a:rPr lang="en-US" sz="1800" dirty="0"/>
              <a:t>, P. H., </a:t>
            </a:r>
            <a:r>
              <a:rPr lang="en-US" sz="1800" dirty="0" err="1"/>
              <a:t>Milbourne</a:t>
            </a:r>
            <a:r>
              <a:rPr lang="en-US" sz="1800" dirty="0"/>
              <a:t>, S., Dugan, L. M., &amp; Wilcox, M. J. (2006). A review of evidence on practices for teaching young children to use assistive technology devices. Topics in Early Childhood Special Education, 26(1), 3-13. </a:t>
            </a:r>
            <a:r>
              <a:rPr lang="en-US" sz="1800" dirty="0" err="1"/>
              <a:t>doi</a:t>
            </a:r>
            <a:r>
              <a:rPr lang="en-US" sz="1800" dirty="0"/>
              <a:t>: 10.1177/02711214060260010101</a:t>
            </a:r>
          </a:p>
        </p:txBody>
      </p:sp>
      <p:sp>
        <p:nvSpPr>
          <p:cNvPr id="5"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43</a:t>
            </a:fld>
            <a:endParaRPr lang="es-MX" dirty="0"/>
          </a:p>
        </p:txBody>
      </p:sp>
    </p:spTree>
    <p:extLst>
      <p:ext uri="{BB962C8B-B14F-4D97-AF65-F5344CB8AC3E}">
        <p14:creationId xmlns:p14="http://schemas.microsoft.com/office/powerpoint/2010/main" val="1131543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57200" y="2133600"/>
            <a:ext cx="4800600" cy="4343400"/>
          </a:xfrm>
        </p:spPr>
        <p:txBody>
          <a:bodyPr/>
          <a:lstStyle/>
          <a:p>
            <a:pPr marL="0" indent="0" algn="ctr">
              <a:buNone/>
            </a:pPr>
            <a:r>
              <a:rPr lang="en-US" sz="2400" dirty="0" smtClean="0"/>
              <a:t>Technology Improves Kids Educational Success (TIKES) Project:</a:t>
            </a:r>
          </a:p>
          <a:p>
            <a:pPr marL="0" indent="0" algn="ctr">
              <a:buNone/>
            </a:pPr>
            <a:r>
              <a:rPr lang="en-US" sz="2400" dirty="0" err="1" smtClean="0"/>
              <a:t>Pacer.org</a:t>
            </a:r>
            <a:r>
              <a:rPr lang="en-US" sz="2400" dirty="0" smtClean="0"/>
              <a:t>/</a:t>
            </a:r>
            <a:r>
              <a:rPr lang="en-US" sz="2400" dirty="0" err="1" smtClean="0"/>
              <a:t>stc</a:t>
            </a:r>
            <a:r>
              <a:rPr lang="en-US" sz="2400" dirty="0" smtClean="0"/>
              <a:t>/tikes</a:t>
            </a:r>
          </a:p>
          <a:p>
            <a:pPr marL="0" indent="0" algn="ctr">
              <a:buNone/>
            </a:pPr>
            <a:r>
              <a:rPr lang="en-US" sz="2400" dirty="0" smtClean="0"/>
              <a:t>952-838-9000</a:t>
            </a:r>
          </a:p>
          <a:p>
            <a:pPr marL="0" indent="0" algn="ctr">
              <a:buNone/>
            </a:pPr>
            <a:r>
              <a:rPr lang="en-US" sz="2400" dirty="0" smtClean="0"/>
              <a:t>The TIKES Project is funded by the Office of Special Education (OSEP)</a:t>
            </a:r>
          </a:p>
          <a:p>
            <a:pPr marL="0" indent="0" algn="ctr">
              <a:buNone/>
            </a:pPr>
            <a:r>
              <a:rPr lang="en-US" sz="2400" dirty="0" smtClean="0"/>
              <a:t>TIKES is a project of</a:t>
            </a:r>
          </a:p>
          <a:p>
            <a:pPr marL="0" indent="0" algn="ctr">
              <a:buNone/>
            </a:pPr>
            <a:r>
              <a:rPr lang="en-US" sz="2400" dirty="0" smtClean="0"/>
              <a:t>PACER Center</a:t>
            </a:r>
          </a:p>
          <a:p>
            <a:pPr marL="0" indent="0" algn="ctr">
              <a:buNone/>
            </a:pPr>
            <a:r>
              <a:rPr lang="en-US" sz="1600" dirty="0" err="1" smtClean="0"/>
              <a:t>PACER.org</a:t>
            </a:r>
            <a:r>
              <a:rPr lang="en-US" sz="1600" dirty="0" smtClean="0"/>
              <a:t> | 952-838-9000 | 888-248-0822</a:t>
            </a:r>
          </a:p>
          <a:p>
            <a:pPr marL="0" indent="0">
              <a:buNone/>
            </a:pPr>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44</a:t>
            </a:fld>
            <a:endParaRPr lang="es-MX" dirty="0"/>
          </a:p>
        </p:txBody>
      </p:sp>
      <p:pic>
        <p:nvPicPr>
          <p:cNvPr id="5" name="Picture 4"/>
          <p:cNvPicPr>
            <a:picLocks noChangeAspect="1"/>
          </p:cNvPicPr>
          <p:nvPr/>
        </p:nvPicPr>
        <p:blipFill>
          <a:blip r:embed="rId3"/>
          <a:stretch>
            <a:fillRect/>
          </a:stretch>
        </p:blipFill>
        <p:spPr>
          <a:xfrm>
            <a:off x="5105400" y="2743200"/>
            <a:ext cx="3659767" cy="2743200"/>
          </a:xfrm>
          <a:prstGeom prst="rect">
            <a:avLst/>
          </a:prstGeom>
        </p:spPr>
      </p:pic>
    </p:spTree>
    <p:extLst>
      <p:ext uri="{BB962C8B-B14F-4D97-AF65-F5344CB8AC3E}">
        <p14:creationId xmlns:p14="http://schemas.microsoft.com/office/powerpoint/2010/main" val="2134002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Simon Technology Center</a:t>
            </a:r>
            <a:endParaRPr lang="en-US" dirty="0"/>
          </a:p>
        </p:txBody>
      </p:sp>
      <p:sp>
        <p:nvSpPr>
          <p:cNvPr id="3" name="Content Placeholder 2"/>
          <p:cNvSpPr>
            <a:spLocks noGrp="1"/>
          </p:cNvSpPr>
          <p:nvPr>
            <p:ph idx="1"/>
          </p:nvPr>
        </p:nvSpPr>
        <p:spPr/>
        <p:txBody>
          <a:bodyPr/>
          <a:lstStyle/>
          <a:p>
            <a:r>
              <a:rPr lang="en-US" dirty="0" smtClean="0"/>
              <a:t>Celebrating over 27 years of assistive technology services and projects</a:t>
            </a:r>
          </a:p>
          <a:p>
            <a:r>
              <a:rPr lang="en-US" dirty="0"/>
              <a:t>D</a:t>
            </a:r>
            <a:r>
              <a:rPr lang="en-US" dirty="0" smtClean="0"/>
              <a:t>edicated </a:t>
            </a:r>
            <a:r>
              <a:rPr lang="en-US" dirty="0"/>
              <a:t>to making the benefits of technology more </a:t>
            </a:r>
            <a:r>
              <a:rPr lang="en-US" dirty="0" smtClean="0"/>
              <a:t>accessible</a:t>
            </a:r>
          </a:p>
          <a:p>
            <a:r>
              <a:rPr lang="en-US" dirty="0" smtClean="0">
                <a:hlinkClick r:id="rId3"/>
              </a:rPr>
              <a:t>www.pacer.org/stc</a:t>
            </a:r>
            <a:endParaRPr lang="en-US" dirty="0" smtClean="0"/>
          </a:p>
          <a:p>
            <a:r>
              <a:rPr lang="en-US" dirty="0" smtClean="0"/>
              <a:t>952-838-9000</a:t>
            </a:r>
            <a:endParaRPr lang="en-US" dirty="0"/>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5</a:t>
            </a:fld>
            <a:endParaRPr lang="es-MX" dirty="0"/>
          </a:p>
        </p:txBody>
      </p:sp>
    </p:spTree>
    <p:extLst>
      <p:ext uri="{BB962C8B-B14F-4D97-AF65-F5344CB8AC3E}">
        <p14:creationId xmlns:p14="http://schemas.microsoft.com/office/powerpoint/2010/main" val="308314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What is assistive technology</a:t>
            </a:r>
            <a:r>
              <a:rPr lang="en-US" dirty="0">
                <a:solidFill>
                  <a:srgbClr val="0D0D0D"/>
                </a:solidFill>
              </a:rPr>
              <a:t>?</a:t>
            </a:r>
          </a:p>
          <a:p>
            <a:pPr marL="514350" indent="-514350">
              <a:buFont typeface="+mj-lt"/>
              <a:buAutoNum type="arabicPeriod"/>
            </a:pPr>
            <a:endParaRPr lang="en-US" dirty="0"/>
          </a:p>
          <a:p>
            <a:pPr marL="514350" indent="-514350">
              <a:buFont typeface="+mj-lt"/>
              <a:buAutoNum type="arabicPeriod"/>
            </a:pPr>
            <a:r>
              <a:rPr lang="en-US" dirty="0"/>
              <a:t>Continuum and categories of assistive technology</a:t>
            </a:r>
          </a:p>
          <a:p>
            <a:pPr marL="514350" indent="-514350">
              <a:buFont typeface="+mj-lt"/>
              <a:buAutoNum type="arabicPeriod"/>
            </a:pPr>
            <a:endParaRPr lang="en-US" dirty="0"/>
          </a:p>
          <a:p>
            <a:pPr marL="514350" indent="-514350">
              <a:buFont typeface="+mj-lt"/>
              <a:buAutoNum type="arabicPeriod"/>
            </a:pPr>
            <a:r>
              <a:rPr lang="en-US" dirty="0" smtClean="0">
                <a:solidFill>
                  <a:srgbClr val="0D0D0D"/>
                </a:solidFill>
              </a:rPr>
              <a:t>Hands-on</a:t>
            </a:r>
            <a:r>
              <a:rPr lang="en-US" dirty="0" smtClean="0"/>
              <a:t> </a:t>
            </a:r>
            <a:r>
              <a:rPr lang="en-US" dirty="0"/>
              <a:t>with assistive technology</a:t>
            </a:r>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6</a:t>
            </a:fld>
            <a:endParaRPr lang="es-MX" dirty="0"/>
          </a:p>
        </p:txBody>
      </p:sp>
    </p:spTree>
    <p:extLst>
      <p:ext uri="{BB962C8B-B14F-4D97-AF65-F5344CB8AC3E}">
        <p14:creationId xmlns:p14="http://schemas.microsoft.com/office/powerpoint/2010/main" val="4219250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Agenda</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smtClean="0"/>
              <a:t>What the research says about assistive technology</a:t>
            </a:r>
          </a:p>
          <a:p>
            <a:pPr marL="514350" indent="-514350">
              <a:buFont typeface="+mj-lt"/>
              <a:buAutoNum type="arabicPeriod" startAt="4"/>
            </a:pPr>
            <a:endParaRPr lang="en-US" dirty="0" smtClean="0"/>
          </a:p>
          <a:p>
            <a:pPr marL="514350" indent="-514350">
              <a:buFont typeface="+mj-lt"/>
              <a:buAutoNum type="arabicPeriod" startAt="4"/>
            </a:pPr>
            <a:r>
              <a:rPr lang="en-US" dirty="0" smtClean="0"/>
              <a:t>Closing thoughts, questions, and evaluations</a:t>
            </a:r>
            <a:endParaRPr lang="en-US" dirty="0"/>
          </a:p>
        </p:txBody>
      </p:sp>
      <p:sp>
        <p:nvSpPr>
          <p:cNvPr id="4" name="Slide Number Placeholder 3"/>
          <p:cNvSpPr>
            <a:spLocks noGrp="1"/>
          </p:cNvSpPr>
          <p:nvPr>
            <p:ph type="sldNum" sz="quarter" idx="10"/>
          </p:nvPr>
        </p:nvSpPr>
        <p:spPr/>
        <p:txBody>
          <a:bodyPr/>
          <a:lstStyle/>
          <a:p>
            <a:r>
              <a:rPr lang="es-MX" dirty="0" smtClean="0"/>
              <a:t>Page </a:t>
            </a:r>
            <a:fld id="{D956CA73-587C-4D4F-A789-877EAEB1E08D}" type="slidenum">
              <a:rPr lang="es-MX" smtClean="0"/>
              <a:pPr/>
              <a:t>7</a:t>
            </a:fld>
            <a:endParaRPr lang="es-MX" dirty="0"/>
          </a:p>
        </p:txBody>
      </p:sp>
    </p:spTree>
    <p:extLst>
      <p:ext uri="{BB962C8B-B14F-4D97-AF65-F5344CB8AC3E}">
        <p14:creationId xmlns:p14="http://schemas.microsoft.com/office/powerpoint/2010/main" val="2882224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z="4000" dirty="0" smtClean="0"/>
              <a:t>What is Assistive Technology (AT)?</a:t>
            </a:r>
            <a:endParaRPr lang="en-US" sz="4000" dirty="0"/>
          </a:p>
        </p:txBody>
      </p:sp>
      <p:sp>
        <p:nvSpPr>
          <p:cNvPr id="121859" name="Rectangle 3"/>
          <p:cNvSpPr>
            <a:spLocks noGrp="1" noChangeArrowheads="1"/>
          </p:cNvSpPr>
          <p:nvPr>
            <p:ph type="body" idx="1"/>
          </p:nvPr>
        </p:nvSpPr>
        <p:spPr>
          <a:xfrm>
            <a:off x="304800" y="2209800"/>
            <a:ext cx="8458200" cy="3962400"/>
          </a:xfrm>
        </p:spPr>
        <p:txBody>
          <a:bodyPr/>
          <a:lstStyle/>
          <a:p>
            <a:pPr marL="0" indent="0">
              <a:buNone/>
            </a:pPr>
            <a:r>
              <a:rPr lang="en-US" dirty="0"/>
              <a:t>Any item, piece of equipment, or product system, whether acquired commercially off the shelf, modified, or customized, that is used to increase, maintain, or improve functional capabilities of a child with a disability</a:t>
            </a:r>
            <a:r>
              <a:rPr lang="en-US" dirty="0">
                <a:solidFill>
                  <a:srgbClr val="0D0D0D"/>
                </a:solidFill>
              </a:rPr>
              <a:t>. </a:t>
            </a:r>
          </a:p>
          <a:p>
            <a:pPr marL="0" indent="0" algn="r">
              <a:buNone/>
            </a:pPr>
            <a:r>
              <a:rPr lang="en-US" dirty="0"/>
              <a:t>–IDEA 2004</a:t>
            </a:r>
          </a:p>
        </p:txBody>
      </p:sp>
      <p:sp>
        <p:nvSpPr>
          <p:cNvPr id="5" name="Slide Number Placeholder 3"/>
          <p:cNvSpPr>
            <a:spLocks noGrp="1"/>
          </p:cNvSpPr>
          <p:nvPr>
            <p:ph type="sldNum" sz="quarter" idx="10"/>
          </p:nvPr>
        </p:nvSpPr>
        <p:spPr>
          <a:xfrm>
            <a:off x="76200" y="6392863"/>
            <a:ext cx="5029200" cy="307975"/>
          </a:xfrm>
        </p:spPr>
        <p:txBody>
          <a:bodyPr/>
          <a:lstStyle/>
          <a:p>
            <a:r>
              <a:rPr lang="es-MX" dirty="0" smtClean="0"/>
              <a:t>Page </a:t>
            </a:r>
            <a:fld id="{D956CA73-587C-4D4F-A789-877EAEB1E08D}" type="slidenum">
              <a:rPr lang="es-MX" smtClean="0"/>
              <a:pPr/>
              <a:t>8</a:t>
            </a:fld>
            <a:endParaRPr lang="es-MX" dirty="0"/>
          </a:p>
        </p:txBody>
      </p:sp>
    </p:spTree>
    <p:extLst>
      <p:ext uri="{BB962C8B-B14F-4D97-AF65-F5344CB8AC3E}">
        <p14:creationId xmlns:p14="http://schemas.microsoft.com/office/powerpoint/2010/main" val="1748390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OSEP Part C Clarification Letter</a:t>
            </a:r>
            <a:endParaRPr lang="en-US" dirty="0"/>
          </a:p>
        </p:txBody>
      </p:sp>
      <p:sp>
        <p:nvSpPr>
          <p:cNvPr id="3" name="Content Placeholder 2"/>
          <p:cNvSpPr>
            <a:spLocks noGrp="1"/>
          </p:cNvSpPr>
          <p:nvPr>
            <p:ph idx="1"/>
          </p:nvPr>
        </p:nvSpPr>
        <p:spPr>
          <a:xfrm>
            <a:off x="533400" y="2133600"/>
            <a:ext cx="8229600" cy="3962400"/>
          </a:xfrm>
        </p:spPr>
        <p:txBody>
          <a:bodyPr anchor="ctr"/>
          <a:lstStyle/>
          <a:p>
            <a:pPr marL="0" indent="0" algn="ctr">
              <a:buNone/>
            </a:pPr>
            <a:r>
              <a:rPr lang="en-US" dirty="0"/>
              <a:t>“AT must serve a developmental purpose” by supporting the child’s ability to participate in everyday </a:t>
            </a:r>
            <a:r>
              <a:rPr lang="en-US" dirty="0" smtClean="0"/>
              <a:t>activitie</a:t>
            </a:r>
            <a:r>
              <a:rPr lang="en-US" dirty="0" smtClean="0">
                <a:solidFill>
                  <a:srgbClr val="0D0D0D"/>
                </a:solidFill>
              </a:rPr>
              <a:t>s.</a:t>
            </a:r>
            <a:r>
              <a:rPr lang="en-US" dirty="0" smtClean="0"/>
              <a:t>”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r>
              <a:rPr lang="es-MX" smtClean="0"/>
              <a:t>Page </a:t>
            </a:r>
            <a:fld id="{D956CA73-587C-4D4F-A789-877EAEB1E08D}" type="slidenum">
              <a:rPr lang="es-MX" smtClean="0"/>
              <a:pPr/>
              <a:t>9</a:t>
            </a:fld>
            <a:endParaRPr lang="es-MX" dirty="0"/>
          </a:p>
        </p:txBody>
      </p:sp>
    </p:spTree>
    <p:extLst>
      <p:ext uri="{BB962C8B-B14F-4D97-AF65-F5344CB8AC3E}">
        <p14:creationId xmlns:p14="http://schemas.microsoft.com/office/powerpoint/2010/main" val="1882174976"/>
      </p:ext>
    </p:extLst>
  </p:cSld>
  <p:clrMapOvr>
    <a:masterClrMapping/>
  </p:clrMapOvr>
</p:sld>
</file>

<file path=ppt/theme/theme1.xml><?xml version="1.0" encoding="utf-8"?>
<a:theme xmlns:a="http://schemas.openxmlformats.org/drawingml/2006/main" name="PACER Template-Red">
  <a:themeElements>
    <a:clrScheme name="PACER Templat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CER Template-Red">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ER Templat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CER Template-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CER Template-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CER Template-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CER Template-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CER Template-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CER Template-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CER Template-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CER Template-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CER Template-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CER Template-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CER Template-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SlideDescription xmlns="8BAAED5F-C838-423E-B848-B4CE9B278956" xsi:nil="true"/>
    <Presentation xmlns="8BAAED5F-C838-423E-B848-B4CE9B278956">PACER Template-Red</Presentation>
  </documentManagement>
</p:properties>
</file>

<file path=customXml/item2.xml><?xml version="1.0" encoding="utf-8"?>
<ct:contentTypeSchema xmlns:ct="http://schemas.microsoft.com/office/2006/metadata/contentType" xmlns:ma="http://schemas.microsoft.com/office/2006/metadata/properties/metaAttributes" ct:_="" ma:_="" ma:contentTypeName="Slide" ma:contentTypeID="0x010100A22E315B1F3C42B49A0E90D2F9AB5AB100BDBE078C97EC964EBAF5AF766F0D5090" ma:contentTypeVersion="0" ma:contentTypeDescription="Microsoft Office PowerPoint Slide" ma:contentTypeScope="" ma:versionID="4b219bf2ddad0207a9ae9fc76fecbbb5">
  <xsd:schema xmlns:xsd="http://www.w3.org/2001/XMLSchema" xmlns:p="http://schemas.microsoft.com/office/2006/metadata/properties" xmlns:ns1="8BAAED5F-C838-423E-B848-B4CE9B278956" targetNamespace="http://schemas.microsoft.com/office/2006/metadata/properties" ma:root="true" ma:fieldsID="73c198153e72a47ecb287b64a44661d0" ns1:_="">
    <xsd:import namespace="8BAAED5F-C838-423E-B848-B4CE9B278956"/>
    <xsd:element name="properties">
      <xsd:complexType>
        <xsd:sequence>
          <xsd:element name="documentManagement">
            <xsd:complexType>
              <xsd:all>
                <xsd:element ref="ns1:Presentation" minOccurs="0"/>
                <xsd:element ref="ns1:SlideDescription" minOccurs="0"/>
              </xsd:all>
            </xsd:complexType>
          </xsd:element>
        </xsd:sequence>
      </xsd:complexType>
    </xsd:element>
  </xsd:schema>
  <xsd:schema xmlns:xsd="http://www.w3.org/2001/XMLSchema" xmlns:dms="http://schemas.microsoft.com/office/2006/documentManagement/types" targetNamespace="8BAAED5F-C838-423E-B848-B4CE9B278956" elementFormDefault="qualified">
    <xsd:import namespace="http://schemas.microsoft.com/office/2006/documentManagement/type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96FD465-1419-4126-9D9B-E73B4971447F}">
  <ds:schemaRefs>
    <ds:schemaRef ds:uri="http://purl.org/dc/dcmitype/"/>
    <ds:schemaRef ds:uri="http://www.w3.org/XML/1998/namespace"/>
    <ds:schemaRef ds:uri="http://purl.org/dc/elements/1.1/"/>
    <ds:schemaRef ds:uri="http://schemas.microsoft.com/office/2006/documentManagement/types"/>
    <ds:schemaRef ds:uri="http://schemas.openxmlformats.org/package/2006/metadata/core-properties"/>
    <ds:schemaRef ds:uri="http://purl.org/dc/terms/"/>
    <ds:schemaRef ds:uri="8BAAED5F-C838-423E-B848-B4CE9B278956"/>
    <ds:schemaRef ds:uri="http://schemas.microsoft.com/office/2006/metadata/properties"/>
  </ds:schemaRefs>
</ds:datastoreItem>
</file>

<file path=customXml/itemProps2.xml><?xml version="1.0" encoding="utf-8"?>
<ds:datastoreItem xmlns:ds="http://schemas.openxmlformats.org/officeDocument/2006/customXml" ds:itemID="{BDB2D28B-C23D-4FFC-A589-51272F36BB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AED5F-C838-423E-B848-B4CE9B27895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2396</TotalTime>
  <Words>7076</Words>
  <Application>Microsoft Office PowerPoint</Application>
  <PresentationFormat>On-screen Show (4:3)</PresentationFormat>
  <Paragraphs>613</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Century Gothic</vt:lpstr>
      <vt:lpstr>Times New Roman</vt:lpstr>
      <vt:lpstr>PACER Template-Red</vt:lpstr>
      <vt:lpstr>Introduction to Assistive Technology (AT)  for Young Learners</vt:lpstr>
      <vt:lpstr>Intro to Assistive Technology (AT) for Young Learners  Training materials created by PACER Center for Technology to Improve Kids’ Educational Success (TIKES) Project</vt:lpstr>
      <vt:lpstr>Federally Funded Early Childhood and Assistive Technology Grants</vt:lpstr>
      <vt:lpstr>PACER Center</vt:lpstr>
      <vt:lpstr>Simon Technology Center</vt:lpstr>
      <vt:lpstr>Session Agenda</vt:lpstr>
      <vt:lpstr>Session Agenda</vt:lpstr>
      <vt:lpstr>What is Assistive Technology (AT)?</vt:lpstr>
      <vt:lpstr>OSEP Part C Clarification Letter</vt:lpstr>
      <vt:lpstr>Keep in Mind That…</vt:lpstr>
      <vt:lpstr>Why Use AT?</vt:lpstr>
      <vt:lpstr>What Are the Benefits of AT?</vt:lpstr>
      <vt:lpstr>What Are the Benefits of AT?</vt:lpstr>
      <vt:lpstr>True or False?</vt:lpstr>
      <vt:lpstr>No Prerequisites</vt:lpstr>
      <vt:lpstr>True or False?</vt:lpstr>
      <vt:lpstr>Research</vt:lpstr>
      <vt:lpstr>Research</vt:lpstr>
      <vt:lpstr>The Assistive Technology Continuum</vt:lpstr>
      <vt:lpstr>The Assistive Technology Continuum</vt:lpstr>
      <vt:lpstr>The Assistive Technology Continuum</vt:lpstr>
      <vt:lpstr>The Assistive Technology Continuum</vt:lpstr>
      <vt:lpstr>The Assistive Technology Continuum</vt:lpstr>
      <vt:lpstr>Categories of Assistive Technology</vt:lpstr>
      <vt:lpstr>Categories of Assistive Technology</vt:lpstr>
      <vt:lpstr>Aids for Daily Living</vt:lpstr>
      <vt:lpstr>Mobility and Positioning</vt:lpstr>
      <vt:lpstr>Go Baby Go: Video</vt:lpstr>
      <vt:lpstr>Vision and Hearing</vt:lpstr>
      <vt:lpstr>Computer Access</vt:lpstr>
      <vt:lpstr>Education</vt:lpstr>
      <vt:lpstr>Communication</vt:lpstr>
      <vt:lpstr>Recreation</vt:lpstr>
      <vt:lpstr>Sensory Aids</vt:lpstr>
      <vt:lpstr>Environmental Controls</vt:lpstr>
      <vt:lpstr>Hands-on with Assistive Technology</vt:lpstr>
      <vt:lpstr>Research</vt:lpstr>
      <vt:lpstr>Research </vt:lpstr>
      <vt:lpstr>Effective Use of Assistive Technology</vt:lpstr>
      <vt:lpstr>Closing Thoughts</vt:lpstr>
      <vt:lpstr>Closing Thoughts</vt:lpstr>
      <vt:lpstr>PowerPoint Presentation</vt:lpstr>
      <vt:lpstr>Additional References</vt:lpstr>
      <vt:lpstr>Contact Information</vt:lpstr>
    </vt:vector>
  </TitlesOfParts>
  <Company>PACER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PACER Template-Red</dc:title>
  <dc:creator>Elizabeth Ross</dc:creator>
  <cp:lastModifiedBy>Elizabeth Barry</cp:lastModifiedBy>
  <cp:revision>305</cp:revision>
  <cp:lastPrinted>2015-01-09T19:41:50Z</cp:lastPrinted>
  <dcterms:created xsi:type="dcterms:W3CDTF">2007-09-18T22:27:34Z</dcterms:created>
  <dcterms:modified xsi:type="dcterms:W3CDTF">2015-05-14T14:38:28Z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PACER Template-Red</vt:lpwstr>
  </property>
  <property fmtid="{D5CDD505-2E9C-101B-9397-08002B2CF9AE}" pid="3" name="SlideDescription">
    <vt:lpwstr/>
  </property>
</Properties>
</file>