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handoutMasterIdLst>
    <p:handoutMasterId r:id="rId83"/>
  </p:handoutMasterIdLst>
  <p:sldIdLst>
    <p:sldId id="487" r:id="rId2"/>
    <p:sldId id="558" r:id="rId3"/>
    <p:sldId id="689" r:id="rId4"/>
    <p:sldId id="657" r:id="rId5"/>
    <p:sldId id="659" r:id="rId6"/>
    <p:sldId id="660" r:id="rId7"/>
    <p:sldId id="701" r:id="rId8"/>
    <p:sldId id="685" r:id="rId9"/>
    <p:sldId id="661" r:id="rId10"/>
    <p:sldId id="664" r:id="rId11"/>
    <p:sldId id="681" r:id="rId12"/>
    <p:sldId id="682" r:id="rId13"/>
    <p:sldId id="678" r:id="rId14"/>
    <p:sldId id="686" r:id="rId15"/>
    <p:sldId id="679" r:id="rId16"/>
    <p:sldId id="680" r:id="rId17"/>
    <p:sldId id="683" r:id="rId18"/>
    <p:sldId id="684" r:id="rId19"/>
    <p:sldId id="693" r:id="rId20"/>
    <p:sldId id="691" r:id="rId21"/>
    <p:sldId id="663" r:id="rId22"/>
    <p:sldId id="677" r:id="rId23"/>
    <p:sldId id="640" r:id="rId24"/>
    <p:sldId id="491" r:id="rId25"/>
    <p:sldId id="559" r:id="rId26"/>
    <p:sldId id="432" r:id="rId27"/>
    <p:sldId id="634" r:id="rId28"/>
    <p:sldId id="632" r:id="rId29"/>
    <p:sldId id="633" r:id="rId30"/>
    <p:sldId id="667" r:id="rId31"/>
    <p:sldId id="623" r:id="rId32"/>
    <p:sldId id="499" r:id="rId33"/>
    <p:sldId id="430" r:id="rId34"/>
    <p:sldId id="500" r:id="rId35"/>
    <p:sldId id="620" r:id="rId36"/>
    <p:sldId id="637" r:id="rId37"/>
    <p:sldId id="440" r:id="rId38"/>
    <p:sldId id="441" r:id="rId39"/>
    <p:sldId id="668" r:id="rId40"/>
    <p:sldId id="445" r:id="rId41"/>
    <p:sldId id="635" r:id="rId42"/>
    <p:sldId id="699" r:id="rId43"/>
    <p:sldId id="670" r:id="rId44"/>
    <p:sldId id="669" r:id="rId45"/>
    <p:sldId id="442" r:id="rId46"/>
    <p:sldId id="454" r:id="rId47"/>
    <p:sldId id="580" r:id="rId48"/>
    <p:sldId id="652" r:id="rId49"/>
    <p:sldId id="649" r:id="rId50"/>
    <p:sldId id="671" r:id="rId51"/>
    <p:sldId id="650" r:id="rId52"/>
    <p:sldId id="651" r:id="rId53"/>
    <p:sldId id="628" r:id="rId54"/>
    <p:sldId id="630" r:id="rId55"/>
    <p:sldId id="569" r:id="rId56"/>
    <p:sldId id="672" r:id="rId57"/>
    <p:sldId id="692" r:id="rId58"/>
    <p:sldId id="673" r:id="rId59"/>
    <p:sldId id="455" r:id="rId60"/>
    <p:sldId id="570" r:id="rId61"/>
    <p:sldId id="696" r:id="rId62"/>
    <p:sldId id="486" r:id="rId63"/>
    <p:sldId id="674" r:id="rId64"/>
    <p:sldId id="697" r:id="rId65"/>
    <p:sldId id="675" r:id="rId66"/>
    <p:sldId id="698" r:id="rId67"/>
    <p:sldId id="676" r:id="rId68"/>
    <p:sldId id="700" r:id="rId69"/>
    <p:sldId id="639" r:id="rId70"/>
    <p:sldId id="695" r:id="rId71"/>
    <p:sldId id="694" r:id="rId72"/>
    <p:sldId id="702" r:id="rId73"/>
    <p:sldId id="654" r:id="rId74"/>
    <p:sldId id="653" r:id="rId75"/>
    <p:sldId id="655" r:id="rId76"/>
    <p:sldId id="625" r:id="rId77"/>
    <p:sldId id="624" r:id="rId78"/>
    <p:sldId id="573" r:id="rId79"/>
    <p:sldId id="626" r:id="rId80"/>
    <p:sldId id="687"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975" userDrawn="1">
          <p15:clr>
            <a:srgbClr val="A4A3A4"/>
          </p15:clr>
        </p15:guide>
        <p15:guide id="2" pos="2355" userDrawn="1">
          <p15:clr>
            <a:srgbClr val="A4A3A4"/>
          </p15:clr>
        </p15:guide>
        <p15:guide id="3" orient="horz" pos="3007"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a:srgbClr val="000066"/>
    <a:srgbClr val="6600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40" autoAdjust="0"/>
    <p:restoredTop sz="58590" autoAdjust="0"/>
  </p:normalViewPr>
  <p:slideViewPr>
    <p:cSldViewPr>
      <p:cViewPr varScale="1">
        <p:scale>
          <a:sx n="37" d="100"/>
          <a:sy n="37" d="100"/>
        </p:scale>
        <p:origin x="520" y="40"/>
      </p:cViewPr>
      <p:guideLst>
        <p:guide orient="horz" pos="2160"/>
        <p:guide pos="2976"/>
      </p:guideLst>
    </p:cSldViewPr>
  </p:slideViewPr>
  <p:outlineViewPr>
    <p:cViewPr>
      <p:scale>
        <a:sx n="33" d="100"/>
        <a:sy n="33" d="100"/>
      </p:scale>
      <p:origin x="0" y="-70061"/>
    </p:cViewPr>
  </p:outlineViewPr>
  <p:notesTextViewPr>
    <p:cViewPr>
      <p:scale>
        <a:sx n="100" d="100"/>
        <a:sy n="100" d="100"/>
      </p:scale>
      <p:origin x="0" y="0"/>
    </p:cViewPr>
  </p:notesTextViewPr>
  <p:sorterViewPr>
    <p:cViewPr>
      <p:scale>
        <a:sx n="90" d="100"/>
        <a:sy n="90" d="100"/>
      </p:scale>
      <p:origin x="0" y="-22728"/>
    </p:cViewPr>
  </p:sorterViewPr>
  <p:notesViewPr>
    <p:cSldViewPr>
      <p:cViewPr>
        <p:scale>
          <a:sx n="154" d="100"/>
          <a:sy n="154" d="100"/>
        </p:scale>
        <p:origin x="-528" y="-1044"/>
      </p:cViewPr>
      <p:guideLst>
        <p:guide orient="horz" pos="2975"/>
        <p:guide pos="2355"/>
        <p:guide orient="horz" pos="3007"/>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9" y="9"/>
            <a:ext cx="3170583" cy="480142"/>
          </a:xfrm>
          <a:prstGeom prst="rect">
            <a:avLst/>
          </a:prstGeom>
          <a:noFill/>
          <a:ln w="9525">
            <a:noFill/>
            <a:miter lim="800000"/>
            <a:headEnd/>
            <a:tailEnd/>
          </a:ln>
          <a:effectLst/>
        </p:spPr>
        <p:txBody>
          <a:bodyPr vert="horz" wrap="square" lIns="96388" tIns="48193" rIns="96388" bIns="48193" numCol="1" anchor="t" anchorCtr="0" compatLnSpc="1">
            <a:prstTxWarp prst="textNoShape">
              <a:avLst/>
            </a:prstTxWarp>
          </a:bodyPr>
          <a:lstStyle>
            <a:lvl1pPr defTabSz="963575">
              <a:spcBef>
                <a:spcPct val="0"/>
              </a:spcBef>
              <a:defRPr sz="1200">
                <a:cs typeface="+mn-cs"/>
              </a:defRPr>
            </a:lvl1pPr>
          </a:lstStyle>
          <a:p>
            <a:pPr>
              <a:defRPr/>
            </a:pPr>
            <a:r>
              <a:rPr lang="en-US" smtClean="0"/>
              <a:t>Slide (#)</a:t>
            </a:r>
            <a:endParaRPr lang="en-US"/>
          </a:p>
        </p:txBody>
      </p:sp>
      <p:sp>
        <p:nvSpPr>
          <p:cNvPr id="5123" name="Rectangle 3"/>
          <p:cNvSpPr>
            <a:spLocks noGrp="1" noChangeArrowheads="1"/>
          </p:cNvSpPr>
          <p:nvPr>
            <p:ph type="dt" sz="quarter" idx="1"/>
          </p:nvPr>
        </p:nvSpPr>
        <p:spPr bwMode="auto">
          <a:xfrm>
            <a:off x="4144624" y="9"/>
            <a:ext cx="3170583" cy="480142"/>
          </a:xfrm>
          <a:prstGeom prst="rect">
            <a:avLst/>
          </a:prstGeom>
          <a:noFill/>
          <a:ln w="9525">
            <a:noFill/>
            <a:miter lim="800000"/>
            <a:headEnd/>
            <a:tailEnd/>
          </a:ln>
          <a:effectLst/>
        </p:spPr>
        <p:txBody>
          <a:bodyPr vert="horz" wrap="square" lIns="96388" tIns="48193" rIns="96388" bIns="48193" numCol="1" anchor="t" anchorCtr="0" compatLnSpc="1">
            <a:prstTxWarp prst="textNoShape">
              <a:avLst/>
            </a:prstTxWarp>
          </a:bodyPr>
          <a:lstStyle>
            <a:lvl1pPr algn="r" defTabSz="963575">
              <a:spcBef>
                <a:spcPct val="0"/>
              </a:spcBef>
              <a:defRPr sz="1200">
                <a:cs typeface="+mn-cs"/>
              </a:defRPr>
            </a:lvl1pPr>
          </a:lstStyle>
          <a:p>
            <a:pPr>
              <a:defRPr/>
            </a:pPr>
            <a:endParaRPr lang="en-US"/>
          </a:p>
        </p:txBody>
      </p:sp>
      <p:sp>
        <p:nvSpPr>
          <p:cNvPr id="5124" name="Rectangle 4"/>
          <p:cNvSpPr>
            <a:spLocks noGrp="1" noChangeArrowheads="1"/>
          </p:cNvSpPr>
          <p:nvPr>
            <p:ph type="ftr" sz="quarter" idx="2"/>
          </p:nvPr>
        </p:nvSpPr>
        <p:spPr bwMode="auto">
          <a:xfrm>
            <a:off x="9" y="9121066"/>
            <a:ext cx="3170583" cy="480142"/>
          </a:xfrm>
          <a:prstGeom prst="rect">
            <a:avLst/>
          </a:prstGeom>
          <a:noFill/>
          <a:ln w="9525">
            <a:noFill/>
            <a:miter lim="800000"/>
            <a:headEnd/>
            <a:tailEnd/>
          </a:ln>
          <a:effectLst/>
        </p:spPr>
        <p:txBody>
          <a:bodyPr vert="horz" wrap="square" lIns="96388" tIns="48193" rIns="96388" bIns="48193" numCol="1" anchor="b" anchorCtr="0" compatLnSpc="1">
            <a:prstTxWarp prst="textNoShape">
              <a:avLst/>
            </a:prstTxWarp>
          </a:bodyPr>
          <a:lstStyle>
            <a:lvl1pPr defTabSz="963575">
              <a:spcBef>
                <a:spcPct val="0"/>
              </a:spcBef>
              <a:defRPr sz="1200">
                <a:cs typeface="+mn-cs"/>
              </a:defRPr>
            </a:lvl1pPr>
          </a:lstStyle>
          <a:p>
            <a:pPr>
              <a:defRPr/>
            </a:pPr>
            <a:r>
              <a:rPr lang="en-US" smtClean="0"/>
              <a:t>DRAFT:  NOT FOR DESSIMINATION</a:t>
            </a:r>
            <a:endParaRPr lang="en-US"/>
          </a:p>
        </p:txBody>
      </p:sp>
      <p:sp>
        <p:nvSpPr>
          <p:cNvPr id="5125" name="Rectangle 5"/>
          <p:cNvSpPr>
            <a:spLocks noGrp="1" noChangeArrowheads="1"/>
          </p:cNvSpPr>
          <p:nvPr>
            <p:ph type="sldNum" sz="quarter" idx="3"/>
          </p:nvPr>
        </p:nvSpPr>
        <p:spPr bwMode="auto">
          <a:xfrm>
            <a:off x="3896141" y="9121066"/>
            <a:ext cx="3170583" cy="480142"/>
          </a:xfrm>
          <a:prstGeom prst="rect">
            <a:avLst/>
          </a:prstGeom>
          <a:noFill/>
          <a:ln w="9525">
            <a:noFill/>
            <a:miter lim="800000"/>
            <a:headEnd/>
            <a:tailEnd/>
          </a:ln>
          <a:effectLst/>
        </p:spPr>
        <p:txBody>
          <a:bodyPr vert="horz" wrap="square" lIns="96388" tIns="48193" rIns="96388" bIns="48193" numCol="1" anchor="b" anchorCtr="0" compatLnSpc="1">
            <a:prstTxWarp prst="textNoShape">
              <a:avLst/>
            </a:prstTxWarp>
          </a:bodyPr>
          <a:lstStyle>
            <a:lvl1pPr algn="r" defTabSz="963575">
              <a:spcBef>
                <a:spcPct val="0"/>
              </a:spcBef>
              <a:defRPr sz="1200">
                <a:cs typeface="+mn-cs"/>
              </a:defRPr>
            </a:lvl1pPr>
          </a:lstStyle>
          <a:p>
            <a:pPr>
              <a:defRPr/>
            </a:pPr>
            <a:fld id="{219B9B8F-D00F-4BE0-8714-15D8C534C169}" type="slidenum">
              <a:rPr lang="en-US"/>
              <a:pPr>
                <a:defRPr/>
              </a:pPr>
              <a:t>‹#›</a:t>
            </a:fld>
            <a:endParaRPr lang="en-US"/>
          </a:p>
        </p:txBody>
      </p:sp>
    </p:spTree>
    <p:extLst>
      <p:ext uri="{BB962C8B-B14F-4D97-AF65-F5344CB8AC3E}">
        <p14:creationId xmlns:p14="http://schemas.microsoft.com/office/powerpoint/2010/main" val="1511201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432033" y="550891"/>
            <a:ext cx="2544417" cy="476897"/>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lvl1pPr>
              <a:spcBef>
                <a:spcPct val="0"/>
              </a:spcBef>
              <a:defRPr sz="1200">
                <a:cs typeface="+mn-cs"/>
              </a:defRPr>
            </a:lvl1pPr>
          </a:lstStyle>
          <a:p>
            <a:pPr>
              <a:defRPr/>
            </a:pPr>
            <a:endParaRPr lang="en-US" dirty="0"/>
          </a:p>
        </p:txBody>
      </p:sp>
      <p:sp>
        <p:nvSpPr>
          <p:cNvPr id="90116" name="Rectangle 4"/>
          <p:cNvSpPr>
            <a:spLocks noGrp="1" noRot="1" noChangeAspect="1" noChangeArrowheads="1" noTextEdit="1"/>
          </p:cNvSpPr>
          <p:nvPr>
            <p:ph type="sldImg" idx="2"/>
          </p:nvPr>
        </p:nvSpPr>
        <p:spPr bwMode="auto">
          <a:xfrm>
            <a:off x="1063625" y="550863"/>
            <a:ext cx="3192463" cy="239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046965" y="3147937"/>
            <a:ext cx="5387009" cy="5543431"/>
          </a:xfrm>
          <a:prstGeom prst="rect">
            <a:avLst/>
          </a:prstGeom>
          <a:noFill/>
          <a:ln w="9525">
            <a:noFill/>
            <a:miter lim="800000"/>
            <a:headEnd/>
            <a:tailEnd/>
          </a:ln>
          <a:effectLst/>
        </p:spPr>
        <p:txBody>
          <a:bodyPr vert="horz" wrap="square" lIns="95037" tIns="47518" rIns="95037" bIns="4751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Footer Placeholder 1"/>
          <p:cNvSpPr>
            <a:spLocks noGrp="1"/>
          </p:cNvSpPr>
          <p:nvPr>
            <p:ph type="ftr" sz="quarter" idx="4"/>
          </p:nvPr>
        </p:nvSpPr>
        <p:spPr>
          <a:xfrm>
            <a:off x="0" y="9119175"/>
            <a:ext cx="3170583" cy="482027"/>
          </a:xfrm>
          <a:prstGeom prst="rect">
            <a:avLst/>
          </a:prstGeom>
        </p:spPr>
        <p:txBody>
          <a:bodyPr vert="horz" lIns="94827" tIns="47413" rIns="94827" bIns="47413" rtlCol="0" anchor="b"/>
          <a:lstStyle>
            <a:lvl1pPr algn="l">
              <a:defRPr sz="1200"/>
            </a:lvl1pPr>
          </a:lstStyle>
          <a:p>
            <a:r>
              <a:rPr lang="en-US" smtClean="0"/>
              <a:t>DRAFT:  NOT FOR DESSIMINATION</a:t>
            </a:r>
            <a:endParaRPr lang="en-US"/>
          </a:p>
        </p:txBody>
      </p:sp>
      <p:sp>
        <p:nvSpPr>
          <p:cNvPr id="4" name="Slide Number Placeholder 3"/>
          <p:cNvSpPr>
            <a:spLocks noGrp="1"/>
          </p:cNvSpPr>
          <p:nvPr>
            <p:ph type="sldNum" sz="quarter" idx="5"/>
          </p:nvPr>
        </p:nvSpPr>
        <p:spPr>
          <a:xfrm>
            <a:off x="4142962" y="9119175"/>
            <a:ext cx="3170583" cy="482027"/>
          </a:xfrm>
          <a:prstGeom prst="rect">
            <a:avLst/>
          </a:prstGeom>
        </p:spPr>
        <p:txBody>
          <a:bodyPr vert="horz" lIns="94827" tIns="47413" rIns="94827" bIns="47413" rtlCol="0" anchor="b"/>
          <a:lstStyle>
            <a:lvl1pPr algn="r">
              <a:defRPr sz="1200"/>
            </a:lvl1pPr>
          </a:lstStyle>
          <a:p>
            <a:fld id="{CF9CDB80-2F60-4CA1-B9A0-1571497E6C12}" type="slidenum">
              <a:rPr lang="en-US" smtClean="0"/>
              <a:t>‹#›</a:t>
            </a:fld>
            <a:endParaRPr lang="en-US"/>
          </a:p>
        </p:txBody>
      </p:sp>
    </p:spTree>
    <p:extLst>
      <p:ext uri="{BB962C8B-B14F-4D97-AF65-F5344CB8AC3E}">
        <p14:creationId xmlns:p14="http://schemas.microsoft.com/office/powerpoint/2010/main" val="198939009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socialsecurity.gov/disability/professionals/bluebook/"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1</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pPr>
            <a:r>
              <a:rPr lang="en-US" b="1" dirty="0"/>
              <a:t>SLIDE 1: The Bridge to Work: Supplemental Security Income (SSI)</a:t>
            </a:r>
          </a:p>
          <a:p>
            <a:pPr eaLnBrk="1" hangingPunct="1">
              <a:spcBef>
                <a:spcPts val="0"/>
              </a:spcBef>
            </a:pPr>
            <a:endParaRPr lang="en-US" dirty="0"/>
          </a:p>
          <a:p>
            <a:pPr eaLnBrk="1" hangingPunct="1">
              <a:spcBef>
                <a:spcPts val="0"/>
              </a:spcBef>
            </a:pPr>
            <a:r>
              <a:rPr lang="en-US" dirty="0"/>
              <a:t>PACER receives many questions related to Social Security Benefits from parents and advocates for individuals with disabilities. We have attempted to answer the most common questions and present complex Social Security information in a way that is understandable to someone unfamiliar with the system.</a:t>
            </a:r>
          </a:p>
          <a:p>
            <a:pPr eaLnBrk="1" hangingPunct="1">
              <a:spcBef>
                <a:spcPts val="0"/>
              </a:spcBef>
            </a:pPr>
            <a:endParaRPr lang="en-US" dirty="0"/>
          </a:p>
          <a:p>
            <a:pPr eaLnBrk="1" hangingPunct="1">
              <a:spcBef>
                <a:spcPts val="0"/>
              </a:spcBef>
            </a:pPr>
            <a:r>
              <a:rPr lang="en-US" dirty="0"/>
              <a:t>The intended audience for this training is parents of  youth with disabilities in middle school or high school. When parents understand Supplemental Security Income eligibility, the application process, benefits, and work incentives, they can participate from a position of knowledge and understanding. The intended result is improved outcomes for youth with disabilities, so that they can ultimately including reach their employment goals. </a:t>
            </a:r>
            <a:endParaRPr lang="en-US" i="1" dirty="0"/>
          </a:p>
          <a:p>
            <a:pPr eaLnBrk="1" hangingPunct="1">
              <a:spcBef>
                <a:spcPts val="0"/>
              </a:spcBef>
            </a:pPr>
            <a:endParaRPr lang="en-US" dirty="0"/>
          </a:p>
          <a:p>
            <a:pPr eaLnBrk="1" hangingPunct="1">
              <a:spcBef>
                <a:spcPts val="0"/>
              </a:spcBef>
            </a:pPr>
            <a:endParaRPr lang="en-US" dirty="0"/>
          </a:p>
          <a:p>
            <a:pPr eaLnBrk="1" hangingPunct="1">
              <a:spcBef>
                <a:spcPts val="0"/>
              </a:spcBef>
            </a:pPr>
            <a:endParaRPr lang="en-US" dirty="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4407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t>SLIDE 10: Work Incentive Programs</a:t>
            </a:r>
          </a:p>
          <a:p>
            <a:pPr>
              <a:spcBef>
                <a:spcPts val="0"/>
              </a:spcBef>
              <a:spcAft>
                <a:spcPts val="0"/>
              </a:spcAft>
            </a:pPr>
            <a:endParaRPr lang="en-US" dirty="0"/>
          </a:p>
          <a:p>
            <a:pPr>
              <a:spcBef>
                <a:spcPts val="0"/>
              </a:spcBef>
              <a:spcAft>
                <a:spcPts val="0"/>
              </a:spcAft>
            </a:pPr>
            <a:r>
              <a:rPr lang="en-US" dirty="0"/>
              <a:t>The Social Security Administration has many work incentive programs for individuals on Supplemental Security Income and Social Security Disability Insurance (these incentives are not the same in both programs). Incentives are available to individuals whether they take part in the Ticket to Work program or not. It is helpful to discuss a few of the most useful work incentives for transition-age youth. Parents do not need to fully understand the programs, but it is important to know they are available and how to find additional information when appropriate. </a:t>
            </a:r>
          </a:p>
          <a:p>
            <a:pPr>
              <a:spcBef>
                <a:spcPts val="0"/>
              </a:spcBef>
              <a:spcAft>
                <a:spcPts val="0"/>
              </a:spcAft>
            </a:pPr>
            <a:endParaRPr lang="en-US" b="1" dirty="0"/>
          </a:p>
          <a:p>
            <a:pPr>
              <a:spcBef>
                <a:spcPts val="0"/>
              </a:spcBef>
              <a:spcAft>
                <a:spcPts val="0"/>
              </a:spcAft>
            </a:pPr>
            <a:r>
              <a:rPr lang="en-US" b="1" dirty="0"/>
              <a:t>Some Helpful Work Incentives:</a:t>
            </a:r>
          </a:p>
          <a:p>
            <a:pPr marL="177801" indent="-177801" defTabSz="948272">
              <a:spcBef>
                <a:spcPts val="0"/>
              </a:spcBef>
              <a:spcAft>
                <a:spcPts val="0"/>
              </a:spcAft>
              <a:buFont typeface="Arial" panose="020B0604020202020204" pitchFamily="34" charset="0"/>
              <a:buChar char="•"/>
              <a:defRPr/>
            </a:pPr>
            <a:r>
              <a:rPr lang="en-US" dirty="0"/>
              <a:t>Student Work Incentive</a:t>
            </a:r>
          </a:p>
          <a:p>
            <a:pPr marL="177801" indent="-177801">
              <a:spcBef>
                <a:spcPts val="0"/>
              </a:spcBef>
              <a:spcAft>
                <a:spcPts val="0"/>
              </a:spcAft>
              <a:buFont typeface="Arial" panose="020B0604020202020204" pitchFamily="34" charset="0"/>
              <a:buChar char="•"/>
            </a:pPr>
            <a:r>
              <a:rPr lang="en-US" dirty="0"/>
              <a:t>Plan for Achieving Self Support (PASS)</a:t>
            </a:r>
          </a:p>
          <a:p>
            <a:pPr marL="177801" indent="-177801">
              <a:spcBef>
                <a:spcPts val="0"/>
              </a:spcBef>
              <a:spcAft>
                <a:spcPts val="0"/>
              </a:spcAft>
              <a:buFont typeface="Arial" panose="020B0604020202020204" pitchFamily="34" charset="0"/>
              <a:buChar char="•"/>
            </a:pPr>
            <a:r>
              <a:rPr lang="en-US" dirty="0"/>
              <a:t>Impairment-Related Work Expenses</a:t>
            </a:r>
          </a:p>
          <a:p>
            <a:pPr marL="177801" indent="-177801">
              <a:spcBef>
                <a:spcPts val="0"/>
              </a:spcBef>
              <a:spcAft>
                <a:spcPts val="0"/>
              </a:spcAft>
              <a:buFont typeface="Arial" panose="020B0604020202020204" pitchFamily="34" charset="0"/>
              <a:buChar char="•"/>
            </a:pPr>
            <a:r>
              <a:rPr lang="en-US" dirty="0"/>
              <a:t>Extension of Medicare and Medicaid coverage while working</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10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69161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8D2D8DBC-04B8-4832-80D9-14BF9A537E5D}" type="slidenum">
              <a:rPr lang="en-US" sz="1200"/>
              <a:pPr eaLnBrk="1" hangingPunct="1">
                <a:spcBef>
                  <a:spcPct val="0"/>
                </a:spcBef>
                <a:defRPr/>
              </a:pPr>
              <a:t>11</a:t>
            </a:fld>
            <a:endParaRPr lang="en-US" sz="1200"/>
          </a:p>
        </p:txBody>
      </p:sp>
      <p:sp>
        <p:nvSpPr>
          <p:cNvPr id="125955" name="Rectangle 2"/>
          <p:cNvSpPr>
            <a:spLocks noGrp="1" noRot="1" noChangeAspect="1" noChangeArrowheads="1" noTextEdit="1"/>
          </p:cNvSpPr>
          <p:nvPr>
            <p:ph type="sldImg"/>
          </p:nvPr>
        </p:nvSpPr>
        <p:spPr>
          <a:xfrm>
            <a:off x="1063625" y="550863"/>
            <a:ext cx="3192463" cy="23939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11: What is the  Student Earned Income Exclusion?</a:t>
            </a:r>
          </a:p>
          <a:p>
            <a:pPr>
              <a:spcBef>
                <a:spcPts val="0"/>
              </a:spcBef>
            </a:pPr>
            <a:endParaRPr lang="en-US" dirty="0"/>
          </a:p>
          <a:p>
            <a:pPr>
              <a:spcBef>
                <a:spcPts val="0"/>
              </a:spcBef>
            </a:pPr>
            <a:r>
              <a:rPr lang="en-US" dirty="0"/>
              <a:t>This provision allows a person who is under age 22 and regularly attending school to exclude earnings from </a:t>
            </a:r>
            <a:r>
              <a:rPr lang="en-US" dirty="0">
                <a:latin typeface="Times New Roman" pitchFamily="18" charset="0"/>
              </a:rPr>
              <a:t>income</a:t>
            </a:r>
            <a:r>
              <a:rPr lang="en-US" dirty="0"/>
              <a:t>.</a:t>
            </a:r>
          </a:p>
          <a:p>
            <a:pPr marL="177801" indent="-177801">
              <a:spcBef>
                <a:spcPts val="0"/>
              </a:spcBef>
              <a:buFont typeface="Arial" panose="020B0604020202020204" pitchFamily="34" charset="0"/>
              <a:buChar char="•"/>
            </a:pPr>
            <a:r>
              <a:rPr lang="en-US" dirty="0"/>
              <a:t>$1,780 monthly up to a yearly maximum of $7,180 (2015).</a:t>
            </a:r>
          </a:p>
          <a:p>
            <a:pPr marL="177801" indent="-177801">
              <a:spcBef>
                <a:spcPts val="0"/>
              </a:spcBef>
              <a:buFont typeface="Arial" panose="020B0604020202020204" pitchFamily="34" charset="0"/>
              <a:buChar char="•"/>
            </a:pPr>
            <a:r>
              <a:rPr lang="en-US" dirty="0"/>
              <a:t>The amount is usually adjusted annually based on the cost-of-living index. </a:t>
            </a:r>
          </a:p>
          <a:p>
            <a:pPr marL="177801" indent="-177801">
              <a:spcBef>
                <a:spcPts val="0"/>
              </a:spcBef>
              <a:buFont typeface="Arial" panose="020B0604020202020204" pitchFamily="34" charset="0"/>
              <a:buChar char="•"/>
            </a:pPr>
            <a:endParaRPr lang="en-US" dirty="0"/>
          </a:p>
          <a:p>
            <a:pPr>
              <a:spcBef>
                <a:spcPts val="0"/>
              </a:spcBef>
            </a:pPr>
            <a:r>
              <a:rPr lang="en-US" b="1" dirty="0"/>
              <a:t>Example:</a:t>
            </a:r>
          </a:p>
          <a:p>
            <a:pPr>
              <a:spcBef>
                <a:spcPts val="0"/>
              </a:spcBef>
            </a:pPr>
            <a:r>
              <a:rPr lang="en-US" dirty="0"/>
              <a:t>Jim is a student who earns $1,800 a month in June, July, and August of 2015.  In September, he returns to school and continues working part-time.  He earns $900 a month in September through December 2015. </a:t>
            </a:r>
            <a:br>
              <a:rPr lang="en-US" dirty="0"/>
            </a:br>
            <a:r>
              <a:rPr lang="en-US" dirty="0"/>
              <a:t/>
            </a:r>
            <a:br>
              <a:rPr lang="en-US" dirty="0"/>
            </a:br>
            <a:r>
              <a:rPr lang="en-US" dirty="0"/>
              <a:t>Using the student earned income exclusion, Jim can exclude $1,780 of his earnings in June, July, and August, and can exclude all of his $900 earnings in September and October. In November he will use up his $40 balance.  Jim’s remaining wages, after deducting monthly and yearly limits, will still be subject to the earned income exclusion of $65 per month and one-half of the remaining earned income.</a:t>
            </a:r>
          </a:p>
          <a:p>
            <a:pPr>
              <a:spcBef>
                <a:spcPts val="0"/>
              </a:spcBef>
            </a:pPr>
            <a:endParaRPr lang="en-US" dirty="0"/>
          </a:p>
          <a:p>
            <a:pPr eaLnBrk="1" hangingPunct="1">
              <a:spcBef>
                <a:spcPts val="0"/>
              </a:spcBef>
              <a:defRPr/>
            </a:pPr>
            <a:r>
              <a:rPr lang="en-US" dirty="0"/>
              <a:t>For more information see: </a:t>
            </a:r>
            <a:r>
              <a:rPr lang="en-US" b="1" dirty="0"/>
              <a:t>http://www.socialsecurity.gov/ssi/spotlights/spot-student-earned-income.htm</a:t>
            </a:r>
          </a:p>
          <a:p>
            <a:pPr>
              <a:spcBef>
                <a:spcPts val="0"/>
              </a:spcBef>
            </a:pPr>
            <a:endParaRPr lang="en-US" dirty="0"/>
          </a:p>
          <a:p>
            <a:pPr>
              <a:spcBef>
                <a:spcPts val="0"/>
              </a:spcBef>
            </a:pPr>
            <a:endParaRPr lang="en-US" b="1" dirty="0"/>
          </a:p>
          <a:p>
            <a:endParaRPr lang="en-US" b="1" dirty="0" smtClean="0">
              <a:effectLst/>
            </a:endParaRP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0092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063625" y="550863"/>
            <a:ext cx="3192463" cy="2393950"/>
          </a:xfrm>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12: What Does "Regularly Attending School" Mean?</a:t>
            </a:r>
          </a:p>
          <a:p>
            <a:pPr>
              <a:spcBef>
                <a:spcPts val="0"/>
              </a:spcBef>
            </a:pPr>
            <a:endParaRPr lang="en-US" dirty="0"/>
          </a:p>
          <a:p>
            <a:pPr>
              <a:spcBef>
                <a:spcPts val="0"/>
              </a:spcBef>
            </a:pPr>
            <a:r>
              <a:rPr lang="en-US" dirty="0"/>
              <a:t>"Regularly attending school" means that the person takes one or more courses of study and attends classes:</a:t>
            </a:r>
          </a:p>
          <a:p>
            <a:pPr marL="177801" indent="-177801">
              <a:spcBef>
                <a:spcPts val="0"/>
              </a:spcBef>
              <a:buFont typeface="Arial" panose="020B0604020202020204" pitchFamily="34" charset="0"/>
              <a:buChar char="•"/>
            </a:pPr>
            <a:r>
              <a:rPr lang="en-US" dirty="0"/>
              <a:t>At a college or university, for at least 8 hours a week; or</a:t>
            </a:r>
          </a:p>
          <a:p>
            <a:pPr marL="177801" indent="-177801">
              <a:spcBef>
                <a:spcPts val="0"/>
              </a:spcBef>
              <a:buFont typeface="Arial" panose="020B0604020202020204" pitchFamily="34" charset="0"/>
              <a:buChar char="•"/>
            </a:pPr>
            <a:r>
              <a:rPr lang="en-US" dirty="0"/>
              <a:t>In grades 7–12, for at least 12 hours a week; or</a:t>
            </a:r>
          </a:p>
          <a:p>
            <a:pPr marL="177801" indent="-177801">
              <a:spcBef>
                <a:spcPts val="0"/>
              </a:spcBef>
              <a:buFont typeface="Arial" panose="020B0604020202020204" pitchFamily="34" charset="0"/>
              <a:buChar char="•"/>
            </a:pPr>
            <a:r>
              <a:rPr lang="en-US" dirty="0"/>
              <a:t>In a training course to prepare for employment, for at least 12 hours a week (15 hours if the course involves shop practice); or</a:t>
            </a:r>
          </a:p>
          <a:p>
            <a:pPr marL="177801" indent="-177801">
              <a:spcBef>
                <a:spcPts val="0"/>
              </a:spcBef>
              <a:buFont typeface="Arial" panose="020B0604020202020204" pitchFamily="34" charset="0"/>
              <a:buChar char="•"/>
            </a:pPr>
            <a:r>
              <a:rPr lang="en-US" dirty="0"/>
              <a:t>In a home school situation, for at least 12 hours per week and in accordance with the home school law of the state or jurisdiction where the student resides; or</a:t>
            </a:r>
          </a:p>
          <a:p>
            <a:pPr marL="177801" indent="-177801">
              <a:spcBef>
                <a:spcPts val="0"/>
              </a:spcBef>
              <a:buFont typeface="Arial" panose="020B0604020202020204" pitchFamily="34" charset="0"/>
              <a:buChar char="•"/>
            </a:pPr>
            <a:r>
              <a:rPr lang="en-US" dirty="0"/>
              <a:t>For less time than indicated above for reasons beyond the student's control, such as illness.</a:t>
            </a:r>
          </a:p>
          <a:p>
            <a:pPr>
              <a:spcBef>
                <a:spcPts val="0"/>
              </a:spcBef>
            </a:pPr>
            <a:endParaRPr lang="en-US" dirty="0"/>
          </a:p>
          <a:p>
            <a:pPr>
              <a:spcBef>
                <a:spcPts val="0"/>
              </a:spcBef>
            </a:pPr>
            <a:r>
              <a:rPr lang="en-US" dirty="0"/>
              <a:t>A person who is homebound because of a disability may be a student when he or she:</a:t>
            </a:r>
          </a:p>
          <a:p>
            <a:pPr marL="171408" indent="-171408">
              <a:spcBef>
                <a:spcPts val="0"/>
              </a:spcBef>
              <a:buFont typeface="Arial" panose="020B0604020202020204" pitchFamily="34" charset="0"/>
              <a:buChar char="•"/>
            </a:pPr>
            <a:r>
              <a:rPr lang="en-US" dirty="0"/>
              <a:t>Studies a course or courses given by a school (grades 7–12), college, university, or government agency; and</a:t>
            </a:r>
          </a:p>
          <a:p>
            <a:pPr marL="171408" indent="-171408">
              <a:spcBef>
                <a:spcPts val="0"/>
              </a:spcBef>
              <a:buFont typeface="Arial" panose="020B0604020202020204" pitchFamily="34" charset="0"/>
              <a:buChar char="•"/>
            </a:pPr>
            <a:r>
              <a:rPr lang="en-US" dirty="0"/>
              <a:t>Has a home visitor or tutor from school who directs the study or training.</a:t>
            </a:r>
          </a:p>
          <a:p>
            <a:pPr>
              <a:spcBef>
                <a:spcPts val="0"/>
              </a:spcBef>
            </a:pPr>
            <a:endParaRPr lang="en-US" dirty="0"/>
          </a:p>
        </p:txBody>
      </p:sp>
      <p:sp>
        <p:nvSpPr>
          <p:cNvPr id="126980"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1978E4A9-B358-4A86-B0F4-869EC74CC5DF}" type="slidenum">
              <a:rPr lang="en-US" sz="1200"/>
              <a:pPr eaLnBrk="1" hangingPunct="1">
                <a:spcBef>
                  <a:spcPct val="0"/>
                </a:spcBef>
                <a:defRPr/>
              </a:pPr>
              <a:t>12</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00287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063625" y="550863"/>
            <a:ext cx="3192463" cy="239395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13 : What is a Plan to Achieve Self Support (PASS)?</a:t>
            </a:r>
          </a:p>
          <a:p>
            <a:pPr>
              <a:spcBef>
                <a:spcPts val="0"/>
              </a:spcBef>
            </a:pPr>
            <a:endParaRPr lang="en-US" dirty="0"/>
          </a:p>
          <a:p>
            <a:pPr>
              <a:spcBef>
                <a:spcPts val="0"/>
              </a:spcBef>
            </a:pPr>
            <a:r>
              <a:rPr lang="en-US" dirty="0"/>
              <a:t>A PASS is a written plan of action for getting a particular kind of job or starting a business.  It is necessary to identify: </a:t>
            </a:r>
            <a:br>
              <a:rPr lang="en-US" dirty="0"/>
            </a:br>
            <a:endParaRPr lang="en-US" dirty="0"/>
          </a:p>
          <a:p>
            <a:pPr marL="177801" indent="-177801">
              <a:spcBef>
                <a:spcPts val="0"/>
              </a:spcBef>
              <a:buFont typeface="Arial" panose="020B0604020202020204" pitchFamily="34" charset="0"/>
              <a:buChar char="•"/>
            </a:pPr>
            <a:r>
              <a:rPr lang="en-US" dirty="0"/>
              <a:t>Work goal</a:t>
            </a:r>
          </a:p>
          <a:p>
            <a:pPr marL="177801" indent="-177801">
              <a:spcBef>
                <a:spcPts val="0"/>
              </a:spcBef>
              <a:buFont typeface="Arial" panose="020B0604020202020204" pitchFamily="34" charset="0"/>
              <a:buChar char="•"/>
            </a:pPr>
            <a:r>
              <a:rPr lang="en-US" dirty="0"/>
              <a:t>Steps and requirements needed to achieve the work goal (e.g., education or training, transportation, child care, assistive technology)</a:t>
            </a:r>
          </a:p>
          <a:p>
            <a:pPr marL="177801" indent="-177801">
              <a:spcBef>
                <a:spcPts val="0"/>
              </a:spcBef>
              <a:buFont typeface="Arial" panose="020B0604020202020204" pitchFamily="34" charset="0"/>
              <a:buChar char="•"/>
            </a:pPr>
            <a:r>
              <a:rPr lang="en-US" dirty="0"/>
              <a:t>Source of funds used to pay for these items or services. It may be any income (other than SSI benefits) or assets such as wages from a current job or savings.</a:t>
            </a:r>
          </a:p>
          <a:p>
            <a:pPr marL="177801" indent="-177801">
              <a:spcBef>
                <a:spcPts val="0"/>
              </a:spcBef>
              <a:buFont typeface="Arial" panose="020B0604020202020204" pitchFamily="34" charset="0"/>
              <a:buChar char="•"/>
            </a:pPr>
            <a:r>
              <a:rPr lang="en-US" dirty="0"/>
              <a:t>Timetable for achieving the work goal</a:t>
            </a:r>
          </a:p>
          <a:p>
            <a:pPr>
              <a:spcBef>
                <a:spcPts val="0"/>
              </a:spcBef>
            </a:pPr>
            <a:endParaRPr lang="en-US" dirty="0"/>
          </a:p>
          <a:p>
            <a:pPr>
              <a:spcBef>
                <a:spcPts val="0"/>
              </a:spcBef>
            </a:pPr>
            <a:r>
              <a:rPr lang="en-US" b="1" dirty="0"/>
              <a:t>Who May Have a PASS?</a:t>
            </a:r>
          </a:p>
          <a:p>
            <a:pPr>
              <a:spcBef>
                <a:spcPts val="0"/>
              </a:spcBef>
            </a:pPr>
            <a:endParaRPr lang="en-US" dirty="0"/>
          </a:p>
          <a:p>
            <a:pPr>
              <a:spcBef>
                <a:spcPts val="0"/>
              </a:spcBef>
            </a:pPr>
            <a:r>
              <a:rPr lang="en-US" dirty="0"/>
              <a:t>An individual may have a PASS if:</a:t>
            </a:r>
            <a:br>
              <a:rPr lang="en-US" dirty="0"/>
            </a:br>
            <a:endParaRPr lang="en-US" dirty="0"/>
          </a:p>
          <a:p>
            <a:pPr marL="177801" indent="-177801">
              <a:spcBef>
                <a:spcPts val="0"/>
              </a:spcBef>
              <a:buFont typeface="Arial" panose="020B0604020202020204" pitchFamily="34" charset="0"/>
              <a:buChar char="•"/>
            </a:pPr>
            <a:r>
              <a:rPr lang="en-US" dirty="0"/>
              <a:t>He or she would be eligible for SSI based on disability if not for income and/or assets; or</a:t>
            </a:r>
          </a:p>
          <a:p>
            <a:pPr marL="177801" indent="-177801">
              <a:spcBef>
                <a:spcPts val="0"/>
              </a:spcBef>
              <a:buFont typeface="Arial" panose="020B0604020202020204" pitchFamily="34" charset="0"/>
              <a:buChar char="•"/>
            </a:pPr>
            <a:r>
              <a:rPr lang="en-US" dirty="0"/>
              <a:t>Individual is already eligible for SSI and has income that reduces the amount of SSI received; and is</a:t>
            </a:r>
          </a:p>
          <a:p>
            <a:pPr marL="177801" indent="-177801">
              <a:spcBef>
                <a:spcPts val="0"/>
              </a:spcBef>
              <a:buFont typeface="Arial" panose="020B0604020202020204" pitchFamily="34" charset="0"/>
              <a:buChar char="•"/>
            </a:pPr>
            <a:r>
              <a:rPr lang="en-US" dirty="0"/>
              <a:t>Using a PASS to reach an employment goal that will ultimately help reduce or eliminate benefits received from SSI, social security, or both.</a:t>
            </a:r>
          </a:p>
          <a:p>
            <a:pPr>
              <a:spcBef>
                <a:spcPts val="0"/>
              </a:spcBef>
            </a:pPr>
            <a:endParaRPr lang="en-US" b="1" dirty="0"/>
          </a:p>
          <a:p>
            <a:pPr>
              <a:spcBef>
                <a:spcPts val="0"/>
              </a:spcBef>
            </a:pPr>
            <a:r>
              <a:rPr lang="en-US" dirty="0"/>
              <a:t>For more information see: http://www.socialsecurity.gov/redbook/eng/ssdi-and-ssi-employments-supports.htm#7=&amp;a0=4 </a:t>
            </a:r>
          </a:p>
          <a:p>
            <a:pPr>
              <a:spcBef>
                <a:spcPts val="0"/>
              </a:spcBef>
            </a:pPr>
            <a:endParaRPr lang="en-US" b="1" dirty="0"/>
          </a:p>
          <a:p>
            <a:pPr>
              <a:spcBef>
                <a:spcPts val="0"/>
              </a:spcBef>
            </a:pPr>
            <a:endParaRPr lang="en-US" b="1" dirty="0"/>
          </a:p>
        </p:txBody>
      </p:sp>
      <p:sp>
        <p:nvSpPr>
          <p:cNvPr id="12800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BB486E4-3AD6-432D-B1F3-305176991E49}" type="slidenum">
              <a:rPr lang="en-US" sz="1200"/>
              <a:pPr eaLnBrk="1" hangingPunct="1">
                <a:spcBef>
                  <a:spcPct val="0"/>
                </a:spcBef>
                <a:defRPr/>
              </a:pPr>
              <a:t>13</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161249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063625" y="550863"/>
            <a:ext cx="3192463" cy="2393950"/>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14: How can a PASS help?</a:t>
            </a:r>
          </a:p>
          <a:p>
            <a:pPr>
              <a:spcBef>
                <a:spcPts val="0"/>
              </a:spcBef>
            </a:pPr>
            <a:endParaRPr lang="en-US" dirty="0">
              <a:latin typeface="Times New Roman" pitchFamily="18" charset="0"/>
            </a:endParaRPr>
          </a:p>
          <a:p>
            <a:pPr>
              <a:spcBef>
                <a:spcPts val="0"/>
              </a:spcBef>
            </a:pPr>
            <a:r>
              <a:rPr lang="en-US" dirty="0">
                <a:latin typeface="Times New Roman" pitchFamily="18" charset="0"/>
              </a:rPr>
              <a:t>A PASS allows </a:t>
            </a:r>
            <a:r>
              <a:rPr lang="en-US" dirty="0" smtClean="0"/>
              <a:t>for the</a:t>
            </a:r>
            <a:r>
              <a:rPr lang="en-US" dirty="0">
                <a:latin typeface="Times New Roman" pitchFamily="18" charset="0"/>
              </a:rPr>
              <a:t> </a:t>
            </a:r>
            <a:r>
              <a:rPr lang="en-US" dirty="0" smtClean="0">
                <a:latin typeface="Times New Roman" pitchFamily="18" charset="0"/>
              </a:rPr>
              <a:t>set-aside </a:t>
            </a:r>
            <a:r>
              <a:rPr lang="en-US" dirty="0">
                <a:latin typeface="Times New Roman" pitchFamily="18" charset="0"/>
              </a:rPr>
              <a:t>of income </a:t>
            </a:r>
            <a:r>
              <a:rPr lang="en-US" dirty="0" smtClean="0">
                <a:latin typeface="Times New Roman" pitchFamily="18" charset="0"/>
              </a:rPr>
              <a:t>(</a:t>
            </a:r>
            <a:r>
              <a:rPr lang="en-US" dirty="0" smtClean="0"/>
              <a:t>other than the SSI benefit</a:t>
            </a:r>
            <a:r>
              <a:rPr lang="en-US" dirty="0">
                <a:latin typeface="Times New Roman" pitchFamily="18" charset="0"/>
              </a:rPr>
              <a:t> and/or </a:t>
            </a:r>
            <a:r>
              <a:rPr lang="en-US" dirty="0" smtClean="0">
                <a:latin typeface="Times New Roman" pitchFamily="18" charset="0"/>
              </a:rPr>
              <a:t>resources) </a:t>
            </a:r>
            <a:r>
              <a:rPr lang="en-US" dirty="0">
                <a:latin typeface="Times New Roman" pitchFamily="18" charset="0"/>
              </a:rPr>
              <a:t>for a specified period of time so </a:t>
            </a:r>
            <a:r>
              <a:rPr lang="en-US" dirty="0" smtClean="0">
                <a:latin typeface="Times New Roman" pitchFamily="18" charset="0"/>
              </a:rPr>
              <a:t>that </a:t>
            </a:r>
            <a:r>
              <a:rPr lang="en-US" dirty="0">
                <a:latin typeface="Times New Roman" pitchFamily="18" charset="0"/>
              </a:rPr>
              <a:t>a work goal may be pursued that will </a:t>
            </a:r>
            <a:r>
              <a:rPr lang="en-US" dirty="0" smtClean="0"/>
              <a:t>likely </a:t>
            </a:r>
            <a:r>
              <a:rPr lang="en-US" dirty="0">
                <a:latin typeface="Times New Roman" pitchFamily="18" charset="0"/>
              </a:rPr>
              <a:t>reduce or eliminate the </a:t>
            </a:r>
            <a:r>
              <a:rPr lang="en-US" dirty="0" smtClean="0"/>
              <a:t>SSA benefit in the future due to increased work opportunity</a:t>
            </a:r>
            <a:r>
              <a:rPr lang="en-US" dirty="0">
                <a:latin typeface="Times New Roman" pitchFamily="18" charset="0"/>
              </a:rPr>
              <a:t>. For example, wages, or other income or resources, could be set aside to pay expenses for education, vocational training, or starting a business as long as the expenses are related to achieving </a:t>
            </a:r>
            <a:r>
              <a:rPr lang="en-US" dirty="0" smtClean="0"/>
              <a:t>a feasible</a:t>
            </a:r>
            <a:r>
              <a:rPr lang="en-US" dirty="0">
                <a:latin typeface="Times New Roman" pitchFamily="18" charset="0"/>
              </a:rPr>
              <a:t> work goal.</a:t>
            </a:r>
          </a:p>
          <a:p>
            <a:pPr>
              <a:spcBef>
                <a:spcPts val="0"/>
              </a:spcBef>
            </a:pPr>
            <a:endParaRPr lang="en-US" dirty="0">
              <a:latin typeface="Times New Roman" pitchFamily="18" charset="0"/>
            </a:endParaRPr>
          </a:p>
          <a:p>
            <a:pPr>
              <a:spcBef>
                <a:spcPts val="0"/>
              </a:spcBef>
            </a:pPr>
            <a:r>
              <a:rPr lang="en-US" dirty="0">
                <a:latin typeface="Times New Roman" pitchFamily="18" charset="0"/>
              </a:rPr>
              <a:t>SSA does not count </a:t>
            </a:r>
            <a:r>
              <a:rPr lang="en-US" dirty="0" smtClean="0">
                <a:latin typeface="Times New Roman" pitchFamily="18" charset="0"/>
              </a:rPr>
              <a:t>this set-aside income when </a:t>
            </a:r>
            <a:r>
              <a:rPr lang="en-US" dirty="0">
                <a:latin typeface="Times New Roman" pitchFamily="18" charset="0"/>
              </a:rPr>
              <a:t>calculating the SSI payment amount. </a:t>
            </a:r>
            <a:r>
              <a:rPr lang="en-US" dirty="0" err="1">
                <a:latin typeface="Times New Roman" pitchFamily="18" charset="0"/>
              </a:rPr>
              <a:t>SSA</a:t>
            </a:r>
            <a:r>
              <a:rPr lang="en-US" dirty="0">
                <a:latin typeface="Times New Roman" pitchFamily="18" charset="0"/>
              </a:rPr>
              <a:t> does not count the resources set aside when determining initial and continuing eligibility for SSI. A PASS can help establish or maintain SSI eligibility and may increase the SSI payment amount. </a:t>
            </a:r>
          </a:p>
          <a:p>
            <a:pPr>
              <a:spcBef>
                <a:spcPts val="0"/>
              </a:spcBef>
            </a:pPr>
            <a:endParaRPr lang="en-US" dirty="0">
              <a:latin typeface="Times New Roman" pitchFamily="18" charset="0"/>
            </a:endParaRPr>
          </a:p>
          <a:p>
            <a:pPr>
              <a:spcBef>
                <a:spcPts val="0"/>
              </a:spcBef>
            </a:pPr>
            <a:r>
              <a:rPr lang="en-US" b="1" dirty="0">
                <a:latin typeface="Times New Roman" pitchFamily="18" charset="0"/>
              </a:rPr>
              <a:t>Example: </a:t>
            </a:r>
            <a:r>
              <a:rPr lang="en-US" dirty="0">
                <a:latin typeface="Times New Roman" pitchFamily="18" charset="0"/>
              </a:rPr>
              <a:t>Ali receives an SSI benefit and </a:t>
            </a:r>
            <a:r>
              <a:rPr lang="en-US" dirty="0" smtClean="0">
                <a:latin typeface="Times New Roman" pitchFamily="18" charset="0"/>
              </a:rPr>
              <a:t>also earns </a:t>
            </a:r>
            <a:r>
              <a:rPr lang="en-US" dirty="0">
                <a:latin typeface="Times New Roman" pitchFamily="18" charset="0"/>
              </a:rPr>
              <a:t>$300 </a:t>
            </a:r>
            <a:r>
              <a:rPr lang="en-US" dirty="0" smtClean="0">
                <a:latin typeface="Times New Roman" pitchFamily="18" charset="0"/>
              </a:rPr>
              <a:t>a month by working.  </a:t>
            </a:r>
            <a:r>
              <a:rPr lang="en-US" dirty="0">
                <a:latin typeface="Times New Roman" pitchFamily="18" charset="0"/>
              </a:rPr>
              <a:t>Without a PASS </a:t>
            </a:r>
            <a:r>
              <a:rPr lang="en-US" dirty="0" smtClean="0">
                <a:latin typeface="Times New Roman" pitchFamily="18" charset="0"/>
              </a:rPr>
              <a:t>plan, his SSI </a:t>
            </a:r>
            <a:r>
              <a:rPr lang="en-US" dirty="0">
                <a:latin typeface="Times New Roman" pitchFamily="18" charset="0"/>
              </a:rPr>
              <a:t>payment would be </a:t>
            </a:r>
            <a:r>
              <a:rPr lang="en-US" dirty="0" smtClean="0">
                <a:latin typeface="Times New Roman" pitchFamily="18" charset="0"/>
              </a:rPr>
              <a:t>reduced,</a:t>
            </a:r>
            <a:r>
              <a:rPr lang="en-US" baseline="0" dirty="0" smtClean="0">
                <a:latin typeface="Times New Roman" pitchFamily="18" charset="0"/>
              </a:rPr>
              <a:t> b</a:t>
            </a:r>
            <a:r>
              <a:rPr lang="en-US" dirty="0" smtClean="0">
                <a:latin typeface="Times New Roman" pitchFamily="18" charset="0"/>
              </a:rPr>
              <a:t>ut </a:t>
            </a:r>
            <a:r>
              <a:rPr lang="en-US" dirty="0">
                <a:latin typeface="Times New Roman" pitchFamily="18" charset="0"/>
              </a:rPr>
              <a:t>Ali has an approved </a:t>
            </a:r>
            <a:r>
              <a:rPr lang="en-US" dirty="0" smtClean="0">
                <a:latin typeface="Times New Roman" pitchFamily="18" charset="0"/>
              </a:rPr>
              <a:t>work-related </a:t>
            </a:r>
            <a:r>
              <a:rPr lang="en-US" dirty="0">
                <a:latin typeface="Times New Roman" pitchFamily="18" charset="0"/>
              </a:rPr>
              <a:t>goal of </a:t>
            </a:r>
            <a:r>
              <a:rPr lang="en-US" dirty="0" smtClean="0">
                <a:latin typeface="Times New Roman" pitchFamily="18" charset="0"/>
              </a:rPr>
              <a:t> buying a car so he doesn’t have to rely on local </a:t>
            </a:r>
            <a:r>
              <a:rPr lang="en-US" dirty="0">
                <a:latin typeface="Times New Roman" pitchFamily="18" charset="0"/>
              </a:rPr>
              <a:t>bus </a:t>
            </a:r>
            <a:r>
              <a:rPr lang="en-US" dirty="0" smtClean="0">
                <a:latin typeface="Times New Roman" pitchFamily="18" charset="0"/>
              </a:rPr>
              <a:t>service which has limited hours. Ali </a:t>
            </a:r>
            <a:r>
              <a:rPr lang="en-US" dirty="0">
                <a:latin typeface="Times New Roman" pitchFamily="18" charset="0"/>
              </a:rPr>
              <a:t>is saving </a:t>
            </a:r>
            <a:r>
              <a:rPr lang="en-US" dirty="0" smtClean="0">
                <a:latin typeface="Times New Roman" pitchFamily="18" charset="0"/>
              </a:rPr>
              <a:t>his earnings </a:t>
            </a:r>
            <a:r>
              <a:rPr lang="en-US" dirty="0">
                <a:latin typeface="Times New Roman" pitchFamily="18" charset="0"/>
              </a:rPr>
              <a:t>for this goal and </a:t>
            </a:r>
            <a:r>
              <a:rPr lang="en-US" dirty="0" smtClean="0">
                <a:latin typeface="Times New Roman" pitchFamily="18" charset="0"/>
              </a:rPr>
              <a:t>her SSI </a:t>
            </a:r>
            <a:r>
              <a:rPr lang="en-US" dirty="0">
                <a:latin typeface="Times New Roman" pitchFamily="18" charset="0"/>
              </a:rPr>
              <a:t>payment is not reduced.</a:t>
            </a:r>
          </a:p>
          <a:p>
            <a:pPr>
              <a:spcBef>
                <a:spcPts val="0"/>
              </a:spcBef>
            </a:pPr>
            <a:endParaRPr lang="en-US" dirty="0">
              <a:latin typeface="Times New Roman" pitchFamily="18" charset="0"/>
            </a:endParaRPr>
          </a:p>
          <a:p>
            <a:pPr>
              <a:spcBef>
                <a:spcPts val="0"/>
              </a:spcBef>
            </a:pPr>
            <a:r>
              <a:rPr lang="en-US" dirty="0">
                <a:latin typeface="Times New Roman" pitchFamily="18" charset="0"/>
              </a:rPr>
              <a:t>In addition, other agencies may not count income that SSA has excluded for a PASS when they determine eligibility for housing assistance or the Supplemental Nutrition </a:t>
            </a:r>
            <a:r>
              <a:rPr lang="en-US" dirty="0" smtClean="0">
                <a:latin typeface="Times New Roman" pitchFamily="18" charset="0"/>
              </a:rPr>
              <a:t>Assistance </a:t>
            </a:r>
            <a:r>
              <a:rPr lang="en-US" dirty="0">
                <a:latin typeface="Times New Roman" pitchFamily="18" charset="0"/>
              </a:rPr>
              <a:t>Program </a:t>
            </a:r>
            <a:r>
              <a:rPr lang="en-US" dirty="0" smtClean="0">
                <a:latin typeface="Times New Roman" pitchFamily="18" charset="0"/>
              </a:rPr>
              <a:t>(also known as ‘food stamps’).</a:t>
            </a:r>
            <a:endParaRPr lang="en-US" dirty="0">
              <a:latin typeface="Times New Roman" pitchFamily="18" charset="0"/>
            </a:endParaRPr>
          </a:p>
          <a:p>
            <a:endParaRPr lang="en-US" b="1" dirty="0">
              <a:latin typeface="Times New Roman" pitchFamily="18" charset="0"/>
            </a:endParaRPr>
          </a:p>
          <a:p>
            <a:pPr>
              <a:spcBef>
                <a:spcPts val="0"/>
              </a:spcBef>
            </a:pPr>
            <a:r>
              <a:rPr lang="en-US" b="0" dirty="0" smtClean="0"/>
              <a:t>For more information see: </a:t>
            </a:r>
            <a:r>
              <a:rPr lang="en-US" b="1" dirty="0" smtClean="0"/>
              <a:t>http</a:t>
            </a:r>
            <a:r>
              <a:rPr lang="en-US" b="1" dirty="0"/>
              <a:t>://www.socialsecurity.gov/redbook/eng/ssdi-and-ssi-employments-supports.htm#7=&amp;a0=4</a:t>
            </a:r>
          </a:p>
          <a:p>
            <a:pPr>
              <a:spcBef>
                <a:spcPts val="0"/>
              </a:spcBef>
            </a:pPr>
            <a:endParaRPr lang="en-US" b="1" dirty="0"/>
          </a:p>
          <a:p>
            <a:endParaRPr lang="en-US" b="1" dirty="0">
              <a:latin typeface="Times New Roman" pitchFamily="18" charset="0"/>
            </a:endParaRPr>
          </a:p>
        </p:txBody>
      </p:sp>
      <p:sp>
        <p:nvSpPr>
          <p:cNvPr id="12800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BB486E4-3AD6-432D-B1F3-305176991E49}" type="slidenum">
              <a:rPr lang="en-US" sz="1200"/>
              <a:pPr eaLnBrk="1" hangingPunct="1">
                <a:spcBef>
                  <a:spcPct val="0"/>
                </a:spcBef>
                <a:defRPr/>
              </a:pPr>
              <a:t>14</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43955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063625" y="550863"/>
            <a:ext cx="3192463" cy="239395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smtClean="0">
                <a:effectLst/>
              </a:rPr>
              <a:t>SLIDE 15: How </a:t>
            </a:r>
            <a:r>
              <a:rPr lang="en-US" b="1" dirty="0" smtClean="0"/>
              <a:t>to</a:t>
            </a:r>
            <a:r>
              <a:rPr lang="en-US" b="1" dirty="0" smtClean="0">
                <a:effectLst/>
              </a:rPr>
              <a:t> Set Up a PASS</a:t>
            </a:r>
          </a:p>
          <a:p>
            <a:pPr>
              <a:spcBef>
                <a:spcPts val="0"/>
              </a:spcBef>
            </a:pPr>
            <a:endParaRPr lang="en-US" dirty="0" smtClean="0">
              <a:effectLst/>
            </a:endParaRPr>
          </a:p>
          <a:p>
            <a:pPr>
              <a:spcBef>
                <a:spcPts val="0"/>
              </a:spcBef>
            </a:pPr>
            <a:r>
              <a:rPr lang="en-US" dirty="0" smtClean="0">
                <a:effectLst/>
              </a:rPr>
              <a:t>Anybody may help write a PASS including a vocational counselor, support person, or relative. </a:t>
            </a:r>
            <a:r>
              <a:rPr lang="en-US" dirty="0" err="1" smtClean="0"/>
              <a:t>SSA</a:t>
            </a:r>
            <a:r>
              <a:rPr lang="en-US" dirty="0" smtClean="0">
                <a:effectLst/>
              </a:rPr>
              <a:t> can also help with a PASS or refer </a:t>
            </a:r>
            <a:r>
              <a:rPr lang="en-US" dirty="0" smtClean="0"/>
              <a:t>the individual </a:t>
            </a:r>
            <a:r>
              <a:rPr lang="en-US" dirty="0" smtClean="0">
                <a:effectLst/>
              </a:rPr>
              <a:t>to someone who can help write a plan.</a:t>
            </a:r>
          </a:p>
          <a:p>
            <a:pPr>
              <a:spcBef>
                <a:spcPts val="0"/>
              </a:spcBef>
            </a:pPr>
            <a:endParaRPr lang="en-US" dirty="0" smtClean="0">
              <a:effectLst/>
            </a:endParaRPr>
          </a:p>
          <a:p>
            <a:pPr>
              <a:spcBef>
                <a:spcPts val="0"/>
              </a:spcBef>
            </a:pPr>
            <a:r>
              <a:rPr lang="en-US" dirty="0"/>
              <a:t>A</a:t>
            </a:r>
            <a:r>
              <a:rPr lang="en-US" dirty="0" smtClean="0">
                <a:effectLst/>
              </a:rPr>
              <a:t> copy of the PASS application Form SSA–545–BK can be received from the Social Security office or </a:t>
            </a:r>
            <a:r>
              <a:rPr lang="en-US" dirty="0">
                <a:latin typeface="Times New Roman" pitchFamily="18" charset="0"/>
              </a:rPr>
              <a:t>online</a:t>
            </a:r>
            <a:r>
              <a:rPr lang="en-US" dirty="0" smtClean="0">
                <a:effectLst/>
              </a:rPr>
              <a:t> at </a:t>
            </a:r>
            <a:r>
              <a:rPr lang="en-US" b="1" dirty="0" smtClean="0">
                <a:effectLst/>
              </a:rPr>
              <a:t>socialsecurity.gov/online/ssa-545.html</a:t>
            </a:r>
            <a:r>
              <a:rPr lang="en-US" dirty="0" smtClean="0">
                <a:effectLst/>
              </a:rPr>
              <a:t>.</a:t>
            </a:r>
          </a:p>
          <a:p>
            <a:pPr>
              <a:spcBef>
                <a:spcPts val="0"/>
              </a:spcBef>
            </a:pPr>
            <a:endParaRPr lang="en-US" dirty="0" smtClean="0"/>
          </a:p>
          <a:p>
            <a:r>
              <a:rPr lang="en-US" dirty="0" smtClean="0"/>
              <a:t>For more information see: </a:t>
            </a:r>
            <a:r>
              <a:rPr lang="en-US" b="1" dirty="0" smtClean="0">
                <a:effectLst/>
              </a:rPr>
              <a:t>http://www.socialsecurity.gov/ssi/spotlights/spot-plans-self-support.htm</a:t>
            </a:r>
          </a:p>
          <a:p>
            <a:endParaRPr lang="en-US" b="1" dirty="0" smtClean="0">
              <a:effectLst/>
            </a:endParaRPr>
          </a:p>
          <a:p>
            <a:pPr>
              <a:spcBef>
                <a:spcPts val="0"/>
              </a:spcBef>
            </a:pPr>
            <a:endParaRPr lang="en-US" dirty="0" smtClean="0"/>
          </a:p>
        </p:txBody>
      </p:sp>
      <p:sp>
        <p:nvSpPr>
          <p:cNvPr id="13005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1312F2DB-5120-47AC-A3DE-D4B7CB823C0D}" type="slidenum">
              <a:rPr lang="en-US" sz="1200"/>
              <a:pPr eaLnBrk="1" hangingPunct="1">
                <a:spcBef>
                  <a:spcPct val="0"/>
                </a:spcBef>
                <a:defRPr/>
              </a:pPr>
              <a:t>15</a:t>
            </a:fld>
            <a:endParaRPr lang="en-US" sz="120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54495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063625" y="550863"/>
            <a:ext cx="3192463" cy="239395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16: A Sample PASS (SSI ONLY)</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Example 1 – Wages being excluded under an approved PASS</a:t>
            </a:r>
            <a:br>
              <a:rPr lang="en-US" b="1" dirty="0">
                <a:latin typeface="Times New Roman" pitchFamily="18" charset="0"/>
              </a:rPr>
            </a:br>
            <a:endParaRPr lang="en-US" b="1"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Bill wants to go to school to become a social worker.</a:t>
            </a:r>
          </a:p>
          <a:p>
            <a:pPr marL="177801" indent="-177801">
              <a:spcBef>
                <a:spcPts val="0"/>
              </a:spcBef>
              <a:buFont typeface="Arial" panose="020B0604020202020204" pitchFamily="34" charset="0"/>
              <a:buChar char="•"/>
            </a:pPr>
            <a:r>
              <a:rPr lang="en-US" dirty="0">
                <a:latin typeface="Times New Roman" pitchFamily="18" charset="0"/>
              </a:rPr>
              <a:t>Bill works part time and earns $665 per month.</a:t>
            </a:r>
          </a:p>
          <a:p>
            <a:pPr marL="177801" indent="-177801">
              <a:spcBef>
                <a:spcPts val="0"/>
              </a:spcBef>
              <a:buFont typeface="Arial" panose="020B0604020202020204" pitchFamily="34" charset="0"/>
              <a:buChar char="•"/>
            </a:pPr>
            <a:r>
              <a:rPr lang="en-US" dirty="0"/>
              <a:t>SSA</a:t>
            </a:r>
            <a:r>
              <a:rPr lang="en-US" dirty="0">
                <a:latin typeface="Times New Roman" pitchFamily="18" charset="0"/>
              </a:rPr>
              <a:t> figures Bill’s countable income using the earned income formula:</a:t>
            </a:r>
          </a:p>
          <a:p>
            <a:pPr marL="474136" lvl="1">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$665 - $20 = $645 - $65 = $580</a:t>
            </a:r>
          </a:p>
          <a:p>
            <a:pPr marL="474136" lvl="1">
              <a:spcBef>
                <a:spcPts val="0"/>
              </a:spcBef>
            </a:pPr>
            <a:r>
              <a:rPr lang="en-US" dirty="0">
                <a:latin typeface="Times New Roman" pitchFamily="18" charset="0"/>
              </a:rPr>
              <a:t>$580 </a:t>
            </a:r>
            <a:r>
              <a:rPr lang="en-US" dirty="0">
                <a:latin typeface="Lucida Fax" panose="02060602050505020204" pitchFamily="18" charset="0"/>
              </a:rPr>
              <a:t>÷</a:t>
            </a:r>
            <a:r>
              <a:rPr lang="en-US" dirty="0">
                <a:latin typeface="Times New Roman" pitchFamily="18" charset="0"/>
              </a:rPr>
              <a:t> 2= $290 in countable income.</a:t>
            </a:r>
          </a:p>
          <a:p>
            <a:pPr>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Bill’s earned income reduces his SSI benefit of $721 by $290 per month to $431.</a:t>
            </a:r>
          </a:p>
          <a:p>
            <a:pPr>
              <a:spcBef>
                <a:spcPts val="0"/>
              </a:spcBef>
            </a:pPr>
            <a:r>
              <a:rPr lang="en-US" dirty="0">
                <a:latin typeface="Times New Roman" pitchFamily="18" charset="0"/>
              </a:rPr>
              <a:t/>
            </a:r>
            <a:br>
              <a:rPr lang="en-US" dirty="0">
                <a:latin typeface="Times New Roman" pitchFamily="18" charset="0"/>
              </a:rPr>
            </a:br>
            <a:r>
              <a:rPr lang="en-US" dirty="0">
                <a:latin typeface="Times New Roman" pitchFamily="18" charset="0"/>
              </a:rPr>
              <a:t>He agrees to spend the $290 in countable income on his education expenses (e.g., tuition, books) and </a:t>
            </a:r>
            <a:r>
              <a:rPr lang="en-US" dirty="0"/>
              <a:t>SSA</a:t>
            </a:r>
            <a:r>
              <a:rPr lang="en-US" dirty="0">
                <a:latin typeface="Times New Roman" pitchFamily="18" charset="0"/>
              </a:rPr>
              <a:t> approves a PASS.</a:t>
            </a:r>
          </a:p>
          <a:p>
            <a:pPr>
              <a:spcBef>
                <a:spcPts val="0"/>
              </a:spcBef>
            </a:pPr>
            <a:r>
              <a:rPr lang="en-US" dirty="0">
                <a:latin typeface="Times New Roman" pitchFamily="18" charset="0"/>
              </a:rPr>
              <a:t/>
            </a:r>
            <a:br>
              <a:rPr lang="en-US" dirty="0">
                <a:latin typeface="Times New Roman" pitchFamily="18" charset="0"/>
              </a:rPr>
            </a:br>
            <a:r>
              <a:rPr lang="en-US" dirty="0"/>
              <a:t>Bill’s</a:t>
            </a:r>
            <a:r>
              <a:rPr lang="en-US" dirty="0">
                <a:latin typeface="Times New Roman" pitchFamily="18" charset="0"/>
              </a:rPr>
              <a:t> SSI increases by $290/month for the PASS time frame. Bill receives $721 in SSI benefits, and has $290 to use for approved PASS expenses.</a:t>
            </a:r>
          </a:p>
          <a:p>
            <a:pPr>
              <a:spcBef>
                <a:spcPts val="0"/>
              </a:spcBef>
            </a:pPr>
            <a:endParaRPr lang="en-US" dirty="0"/>
          </a:p>
          <a:p>
            <a:pPr defTabSz="948272">
              <a:spcBef>
                <a:spcPts val="0"/>
              </a:spcBef>
              <a:defRPr/>
            </a:pPr>
            <a:r>
              <a:rPr lang="en-US" dirty="0"/>
              <a:t>For more information see: </a:t>
            </a:r>
            <a:r>
              <a:rPr lang="en-US" b="1" dirty="0">
                <a:latin typeface="Times New Roman" pitchFamily="18" charset="0"/>
              </a:rPr>
              <a:t>http://www.socialsecurity.gov/redbook/eng/ssdi-and-ssi-employments-supports.htm#7=&amp;a0=6</a:t>
            </a:r>
          </a:p>
          <a:p>
            <a:pPr>
              <a:spcBef>
                <a:spcPts val="0"/>
              </a:spcBef>
            </a:pPr>
            <a:endParaRPr lang="en-US" dirty="0"/>
          </a:p>
        </p:txBody>
      </p:sp>
      <p:sp>
        <p:nvSpPr>
          <p:cNvPr id="129028" name="Slide Number Placeholder 3"/>
          <p:cNvSpPr>
            <a:spLocks noGrp="1"/>
          </p:cNvSpPr>
          <p:nvPr>
            <p:ph type="sldNum" sz="quarter" idx="5"/>
          </p:nvPr>
        </p:nvSpPr>
        <p:spPr>
          <a:xfrm>
            <a:off x="3740468" y="9146791"/>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B4E69D12-28E0-4768-9D59-57FC2315F95A}" type="slidenum">
              <a:rPr lang="en-US" sz="1200"/>
              <a:pPr eaLnBrk="1" hangingPunct="1">
                <a:spcBef>
                  <a:spcPct val="0"/>
                </a:spcBef>
                <a:defRPr/>
              </a:pPr>
              <a:t>16</a:t>
            </a:fld>
            <a:endParaRPr lang="en-US" sz="1200" dirty="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7831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17: Impairment Related Work Expenses (IRWE)</a:t>
            </a:r>
          </a:p>
          <a:p>
            <a:pPr>
              <a:spcBef>
                <a:spcPts val="0"/>
              </a:spcBef>
            </a:pPr>
            <a:endParaRPr lang="en-US" b="1" dirty="0"/>
          </a:p>
          <a:p>
            <a:pPr>
              <a:spcBef>
                <a:spcPts val="0"/>
              </a:spcBef>
              <a:defRPr/>
            </a:pPr>
            <a:r>
              <a:rPr kumimoji="1" lang="en-US" b="1" dirty="0"/>
              <a:t>An IRWE expense must be:</a:t>
            </a:r>
          </a:p>
          <a:p>
            <a:pPr>
              <a:spcBef>
                <a:spcPts val="0"/>
              </a:spcBef>
              <a:defRPr/>
            </a:pPr>
            <a:endParaRPr kumimoji="1" lang="en-US" b="1" dirty="0"/>
          </a:p>
          <a:p>
            <a:pPr marL="355600" indent="-355600">
              <a:spcBef>
                <a:spcPts val="0"/>
              </a:spcBef>
              <a:buFont typeface="Arial" panose="020B0604020202020204" pitchFamily="34" charset="0"/>
              <a:buChar char="•"/>
              <a:defRPr/>
            </a:pPr>
            <a:r>
              <a:rPr kumimoji="1" lang="en-US" dirty="0"/>
              <a:t>Paid for by the individual</a:t>
            </a:r>
          </a:p>
          <a:p>
            <a:pPr marL="355600" indent="-355600">
              <a:spcBef>
                <a:spcPts val="0"/>
              </a:spcBef>
              <a:buFont typeface="Arial" panose="020B0604020202020204" pitchFamily="34" charset="0"/>
              <a:buChar char="•"/>
              <a:defRPr/>
            </a:pPr>
            <a:r>
              <a:rPr kumimoji="1" lang="en-US" dirty="0"/>
              <a:t>Related to the disability</a:t>
            </a:r>
          </a:p>
          <a:p>
            <a:pPr marL="355600" indent="-355600">
              <a:spcBef>
                <a:spcPts val="0"/>
              </a:spcBef>
              <a:buFont typeface="Arial" panose="020B0604020202020204" pitchFamily="34" charset="0"/>
              <a:buChar char="•"/>
              <a:defRPr/>
            </a:pPr>
            <a:r>
              <a:rPr kumimoji="1" lang="en-US" dirty="0"/>
              <a:t>Necessary in order to work</a:t>
            </a:r>
          </a:p>
          <a:p>
            <a:pPr marL="355600" indent="-355600">
              <a:spcBef>
                <a:spcPts val="0"/>
              </a:spcBef>
              <a:buFont typeface="Arial" panose="020B0604020202020204" pitchFamily="34" charset="0"/>
              <a:buChar char="•"/>
              <a:defRPr/>
            </a:pPr>
            <a:r>
              <a:rPr kumimoji="1" lang="en-US" dirty="0"/>
              <a:t>Paid in a month in which work is performed or earnings are recorded </a:t>
            </a:r>
          </a:p>
          <a:p>
            <a:pPr>
              <a:spcBef>
                <a:spcPts val="0"/>
              </a:spcBef>
            </a:pPr>
            <a:endParaRPr lang="en-US" dirty="0"/>
          </a:p>
          <a:p>
            <a:pPr>
              <a:spcBef>
                <a:spcPts val="0"/>
              </a:spcBef>
            </a:pPr>
            <a:r>
              <a:rPr lang="en-US" dirty="0"/>
              <a:t>An IRWE allows disability related expenses necessary to work to be disregarded from the individual’s earned income. In most cases, SSA can deduct the out-of-pocket costs of items needed to work from the amount of earnings used to calculate the SSI benefit. </a:t>
            </a:r>
          </a:p>
          <a:p>
            <a:pPr>
              <a:spcBef>
                <a:spcPts val="0"/>
              </a:spcBef>
            </a:pPr>
            <a:endParaRPr lang="en-US" dirty="0"/>
          </a:p>
          <a:p>
            <a:pPr>
              <a:spcBef>
                <a:spcPts val="0"/>
              </a:spcBef>
            </a:pPr>
            <a:r>
              <a:rPr lang="en-US" dirty="0"/>
              <a:t>Generally, it doesn’t matter if the individual also needs the item or service for daily living. For example, the cost of a wheelchair can usually be deducted from earnings even though the wheelchair is used for both daily living and work.</a:t>
            </a:r>
          </a:p>
          <a:p>
            <a:pPr>
              <a:spcBef>
                <a:spcPts val="0"/>
              </a:spcBef>
            </a:pPr>
            <a:endParaRPr lang="en-US" dirty="0"/>
          </a:p>
          <a:p>
            <a:pPr>
              <a:spcBef>
                <a:spcPts val="0"/>
              </a:spcBef>
            </a:pPr>
            <a:r>
              <a:rPr lang="en-US" dirty="0"/>
              <a:t>For more information see: </a:t>
            </a:r>
            <a:r>
              <a:rPr lang="en-US" b="1" dirty="0"/>
              <a:t>http://www.socialsecurity.gov/ssi/spotlights/spot-impairment-relatedwork.htm</a:t>
            </a:r>
          </a:p>
          <a:p>
            <a:pPr>
              <a:spcBef>
                <a:spcPts val="0"/>
              </a:spcBef>
            </a:pPr>
            <a:endParaRPr lang="en-US" dirty="0"/>
          </a:p>
        </p:txBody>
      </p:sp>
      <p:sp>
        <p:nvSpPr>
          <p:cNvPr id="4" name="Slide Number Placeholder 3"/>
          <p:cNvSpPr>
            <a:spLocks noGrp="1"/>
          </p:cNvSpPr>
          <p:nvPr>
            <p:ph type="sldNum" sz="quarter" idx="10"/>
          </p:nvPr>
        </p:nvSpPr>
        <p:spPr>
          <a:xfrm>
            <a:off x="3740468" y="9124306"/>
            <a:ext cx="3168926" cy="476897"/>
          </a:xfrm>
          <a:prstGeom prst="rect">
            <a:avLst/>
          </a:prstGeom>
        </p:spPr>
        <p:txBody>
          <a:bodyPr/>
          <a:lstStyle/>
          <a:p>
            <a:pPr>
              <a:defRPr/>
            </a:pPr>
            <a:fld id="{189764DE-8D54-4E13-B2D6-1B2D824ABBE2}" type="slidenum">
              <a:rPr lang="en-US" smtClean="0"/>
              <a:pPr>
                <a:defRPr/>
              </a:pPr>
              <a:t>17</a:t>
            </a:fld>
            <a:endParaRPr lang="en-US" dirty="0"/>
          </a:p>
        </p:txBody>
      </p:sp>
      <p:sp>
        <p:nvSpPr>
          <p:cNvPr id="5" name="Footer Placeholder 4"/>
          <p:cNvSpPr>
            <a:spLocks noGrp="1"/>
          </p:cNvSpPr>
          <p:nvPr>
            <p:ph type="ftr" sz="quarter" idx="11"/>
          </p:nvPr>
        </p:nvSpPr>
        <p:spPr/>
        <p:txBody>
          <a:bodyPr/>
          <a:lstStyle/>
          <a:p>
            <a:r>
              <a:rPr lang="en-US" smtClean="0"/>
              <a:t>DRAFT:  NOT FOR DESSIMINATION</a:t>
            </a:r>
            <a:endParaRPr lang="en-US"/>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66985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46965" y="3147934"/>
            <a:ext cx="5387009" cy="5823679"/>
          </a:xfrm>
        </p:spPr>
        <p:txBody>
          <a:bodyPr/>
          <a:lstStyle/>
          <a:p>
            <a:pPr>
              <a:spcBef>
                <a:spcPts val="0"/>
              </a:spcBef>
            </a:pPr>
            <a:r>
              <a:rPr lang="en-US" b="1" dirty="0"/>
              <a:t>Slide 18: What are some examples of IRWE that can be deducted?</a:t>
            </a:r>
          </a:p>
          <a:p>
            <a:pPr>
              <a:spcBef>
                <a:spcPts val="0"/>
              </a:spcBef>
            </a:pPr>
            <a:endParaRPr lang="en-US" b="1" dirty="0"/>
          </a:p>
          <a:p>
            <a:pPr>
              <a:spcBef>
                <a:spcPts val="0"/>
              </a:spcBef>
            </a:pPr>
            <a:r>
              <a:rPr lang="en-US" i="1" dirty="0"/>
              <a:t>If</a:t>
            </a:r>
            <a:r>
              <a:rPr lang="en-US" dirty="0"/>
              <a:t> working, SSA may deduct out-of-pocket expenses when calculating the amount of earned income for items such as medicine, medical supplies, medical devices, service animals, and disposable items such as bandages and syringes.</a:t>
            </a:r>
          </a:p>
          <a:p>
            <a:pPr>
              <a:spcBef>
                <a:spcPts val="0"/>
              </a:spcBef>
            </a:pPr>
            <a:endParaRPr lang="en-US" dirty="0"/>
          </a:p>
          <a:p>
            <a:pPr>
              <a:spcBef>
                <a:spcPts val="0"/>
              </a:spcBef>
            </a:pPr>
            <a:r>
              <a:rPr lang="en-US" dirty="0"/>
              <a:t>SSA may also deduct out-of-pocket expenses for medical services such as counseling; doctors visits; and some attendant care services charged for preparing the individual for work, attending to the individual while at work, or getting the individual to and from work. </a:t>
            </a:r>
            <a:r>
              <a:rPr lang="en-US" dirty="0" err="1"/>
              <a:t>SSA</a:t>
            </a:r>
            <a:r>
              <a:rPr lang="en-US" dirty="0"/>
              <a:t> may also deduct certain out-of-pocket expenses for transportation and modifications to home, car, or van to allow the individual to work.</a:t>
            </a:r>
          </a:p>
          <a:p>
            <a:pPr>
              <a:spcBef>
                <a:spcPts val="0"/>
              </a:spcBef>
            </a:pPr>
            <a:endParaRPr lang="en-US" dirty="0"/>
          </a:p>
          <a:p>
            <a:pPr>
              <a:spcBef>
                <a:spcPts val="0"/>
              </a:spcBef>
            </a:pPr>
            <a:r>
              <a:rPr lang="en-US" dirty="0"/>
              <a:t>The expense must not be reimbursed by any other source, and must be related to the individual’s disabling impairment(s) and needed in order to work.</a:t>
            </a:r>
          </a:p>
          <a:p>
            <a:pPr>
              <a:spcBef>
                <a:spcPts val="0"/>
              </a:spcBef>
            </a:pPr>
            <a:endParaRPr lang="en-US" dirty="0"/>
          </a:p>
          <a:p>
            <a:pPr>
              <a:spcBef>
                <a:spcPts val="0"/>
              </a:spcBef>
            </a:pPr>
            <a:r>
              <a:rPr lang="en-US" b="1" dirty="0"/>
              <a:t>IRWE Example:</a:t>
            </a:r>
            <a:r>
              <a:rPr lang="en-US" dirty="0"/>
              <a:t> </a:t>
            </a:r>
            <a:endParaRPr lang="en-US" b="1" dirty="0"/>
          </a:p>
          <a:p>
            <a:pPr>
              <a:spcBef>
                <a:spcPts val="0"/>
              </a:spcBef>
            </a:pPr>
            <a:r>
              <a:rPr lang="en-US" dirty="0"/>
              <a:t>Ellen receives SSI because she is disabled.  She works and earns $1,025 a month, which is the only income she receives.  She has the following work expenses:</a:t>
            </a:r>
          </a:p>
          <a:p>
            <a:pPr marL="177801" indent="-177801">
              <a:spcBef>
                <a:spcPts val="0"/>
              </a:spcBef>
              <a:buFont typeface="Arial" panose="020B0604020202020204" pitchFamily="34" charset="0"/>
              <a:buChar char="•"/>
            </a:pPr>
            <a:r>
              <a:rPr lang="en-US" dirty="0"/>
              <a:t>She pays $125 a month for union dues and insurance; and</a:t>
            </a:r>
          </a:p>
          <a:p>
            <a:pPr marL="177801" indent="-177801">
              <a:spcBef>
                <a:spcPts val="0"/>
              </a:spcBef>
              <a:buFont typeface="Arial" panose="020B0604020202020204" pitchFamily="34" charset="0"/>
              <a:buChar char="•"/>
            </a:pPr>
            <a:r>
              <a:rPr lang="en-US" dirty="0"/>
              <a:t>She pays $250 a month to a special transportation service that she needs to get to and from work because of her disabling impairment.</a:t>
            </a:r>
          </a:p>
          <a:p>
            <a:pPr>
              <a:spcBef>
                <a:spcPts val="0"/>
              </a:spcBef>
            </a:pPr>
            <a:endParaRPr lang="en-US" dirty="0"/>
          </a:p>
          <a:p>
            <a:pPr>
              <a:spcBef>
                <a:spcPts val="0"/>
              </a:spcBef>
            </a:pPr>
            <a:r>
              <a:rPr lang="en-US" dirty="0"/>
              <a:t>Although Ellen has work expenses of $375 a month, only the $250 of her earnings which she uses to pay for the special transportation service are related to her impairment and not counted in determining the amount of her SSI benefit as follows: </a:t>
            </a:r>
          </a:p>
          <a:p>
            <a:pPr>
              <a:spcBef>
                <a:spcPts val="0"/>
              </a:spcBef>
            </a:pPr>
            <a:r>
              <a:rPr lang="en-US" dirty="0"/>
              <a:t>	$ 1,025 - $20 (general exclusion) = $1,005</a:t>
            </a:r>
          </a:p>
          <a:p>
            <a:pPr>
              <a:spcBef>
                <a:spcPts val="0"/>
              </a:spcBef>
            </a:pPr>
            <a:r>
              <a:rPr lang="en-US" dirty="0"/>
              <a:t>	$ 1,005 - $65 (work exclusion) = $940</a:t>
            </a:r>
          </a:p>
          <a:p>
            <a:pPr>
              <a:spcBef>
                <a:spcPts val="0"/>
              </a:spcBef>
            </a:pPr>
            <a:r>
              <a:rPr lang="en-US" dirty="0"/>
              <a:t>	$  940 - $250 (impairment-related work expense) = $690</a:t>
            </a:r>
          </a:p>
          <a:p>
            <a:pPr>
              <a:spcBef>
                <a:spcPts val="0"/>
              </a:spcBef>
            </a:pPr>
            <a:r>
              <a:rPr lang="en-US" dirty="0"/>
              <a:t>	$  690 </a:t>
            </a:r>
            <a:r>
              <a:rPr lang="en-US" dirty="0">
                <a:latin typeface="Lucida Fax" panose="02060602050505020204" pitchFamily="18" charset="0"/>
              </a:rPr>
              <a:t>÷</a:t>
            </a:r>
            <a:r>
              <a:rPr lang="en-US" dirty="0"/>
              <a:t> 2 = $345</a:t>
            </a:r>
          </a:p>
          <a:p>
            <a:pPr>
              <a:spcBef>
                <a:spcPts val="0"/>
              </a:spcBef>
            </a:pPr>
            <a:r>
              <a:rPr lang="en-US" dirty="0"/>
              <a:t>	$  345 = countable earnings.</a:t>
            </a:r>
          </a:p>
          <a:p>
            <a:pPr>
              <a:spcBef>
                <a:spcPts val="0"/>
              </a:spcBef>
            </a:pPr>
            <a:r>
              <a:rPr lang="en-US" dirty="0"/>
              <a:t>Note:  Normally, public transportation is not an IRWE.</a:t>
            </a:r>
          </a:p>
          <a:p>
            <a:pPr>
              <a:spcBef>
                <a:spcPts val="0"/>
              </a:spcBef>
            </a:pPr>
            <a:endParaRPr lang="en-US" b="1" dirty="0"/>
          </a:p>
          <a:p>
            <a:pPr>
              <a:spcBef>
                <a:spcPts val="0"/>
              </a:spcBef>
            </a:pPr>
            <a:r>
              <a:rPr lang="en-US" dirty="0"/>
              <a:t>For more information see: http://www.socialsecurity.gov/redbook/eng/ssdi-and-ssi-employments-supports.htm#7=&amp;a0=2</a:t>
            </a:r>
          </a:p>
          <a:p>
            <a:pPr>
              <a:spcBef>
                <a:spcPts val="0"/>
              </a:spcBef>
            </a:pPr>
            <a:endParaRPr lang="en-US" dirty="0"/>
          </a:p>
        </p:txBody>
      </p:sp>
      <p:sp>
        <p:nvSpPr>
          <p:cNvPr id="4" name="Slide Number Placeholder 3"/>
          <p:cNvSpPr>
            <a:spLocks noGrp="1"/>
          </p:cNvSpPr>
          <p:nvPr>
            <p:ph type="sldNum" sz="quarter" idx="10"/>
          </p:nvPr>
        </p:nvSpPr>
        <p:spPr>
          <a:xfrm>
            <a:off x="3774545" y="9113063"/>
            <a:ext cx="3168926" cy="476897"/>
          </a:xfrm>
          <a:prstGeom prst="rect">
            <a:avLst/>
          </a:prstGeom>
        </p:spPr>
        <p:txBody>
          <a:bodyPr/>
          <a:lstStyle/>
          <a:p>
            <a:pPr>
              <a:defRPr/>
            </a:pPr>
            <a:fld id="{189764DE-8D54-4E13-B2D6-1B2D824ABBE2}" type="slidenum">
              <a:rPr lang="en-US" smtClean="0"/>
              <a:pPr>
                <a:defRPr/>
              </a:pPr>
              <a:t>18</a:t>
            </a:fld>
            <a:endParaRPr lang="en-US" dirty="0"/>
          </a:p>
        </p:txBody>
      </p:sp>
      <p:sp>
        <p:nvSpPr>
          <p:cNvPr id="5" name="Footer Placeholder 4"/>
          <p:cNvSpPr>
            <a:spLocks noGrp="1"/>
          </p:cNvSpPr>
          <p:nvPr>
            <p:ph type="ftr" sz="quarter" idx="11"/>
          </p:nvPr>
        </p:nvSpPr>
        <p:spPr/>
        <p:txBody>
          <a:bodyPr/>
          <a:lstStyle/>
          <a:p>
            <a:r>
              <a:rPr lang="en-US" smtClean="0"/>
              <a:t>DRAFT:  NOT FOR DESSIMINATION</a:t>
            </a:r>
            <a:endParaRPr lang="en-US"/>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017113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latin typeface="Times New Roman" pitchFamily="18" charset="0"/>
              </a:rPr>
              <a:t>SLIDE 19: Expedited Reinstatement (EXR)</a:t>
            </a:r>
            <a:endParaRPr lang="en-US" dirty="0">
              <a:latin typeface="Times New Roman" pitchFamily="18" charset="0"/>
            </a:endParaRPr>
          </a:p>
          <a:p>
            <a:pPr defTabSz="948272">
              <a:spcBef>
                <a:spcPts val="0"/>
              </a:spcBef>
              <a:defRPr/>
            </a:pPr>
            <a:endParaRPr lang="en-US" dirty="0">
              <a:latin typeface="Times New Roman" pitchFamily="18" charset="0"/>
            </a:endParaRPr>
          </a:p>
          <a:p>
            <a:pPr defTabSz="948272">
              <a:spcBef>
                <a:spcPts val="0"/>
              </a:spcBef>
              <a:defRPr/>
            </a:pPr>
            <a:r>
              <a:rPr lang="en-US" dirty="0">
                <a:latin typeface="Times New Roman" pitchFamily="18" charset="0"/>
              </a:rPr>
              <a:t>Expedited reinstatement is reassuring to families as it lowers the risk of a failed work attempt and potential loss of benefits. If the individual </a:t>
            </a:r>
            <a:r>
              <a:rPr lang="en-US" dirty="0" smtClean="0">
                <a:latin typeface="Times New Roman" pitchFamily="18" charset="0"/>
              </a:rPr>
              <a:t>is unable </a:t>
            </a:r>
            <a:r>
              <a:rPr lang="en-US" dirty="0">
                <a:latin typeface="Times New Roman" pitchFamily="18" charset="0"/>
              </a:rPr>
              <a:t>to continue working due to disability, benefits can be reinstated for up to 5 years.  A new application doesn’t need to be submitted. </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Who can be reinstated?</a:t>
            </a:r>
            <a:endParaRPr lang="en-US" dirty="0">
              <a:latin typeface="Times New Roman" pitchFamily="18" charset="0"/>
            </a:endParaRPr>
          </a:p>
          <a:p>
            <a:pPr>
              <a:spcBef>
                <a:spcPts val="0"/>
              </a:spcBef>
            </a:pPr>
            <a:r>
              <a:rPr lang="en-US" dirty="0">
                <a:latin typeface="Times New Roman" pitchFamily="18" charset="0"/>
              </a:rPr>
              <a:t>An individual is eligible to request </a:t>
            </a:r>
            <a:r>
              <a:rPr lang="en-US" dirty="0" err="1">
                <a:latin typeface="Times New Roman" pitchFamily="18" charset="0"/>
              </a:rPr>
              <a:t>EXR</a:t>
            </a:r>
            <a:r>
              <a:rPr lang="en-US" dirty="0">
                <a:latin typeface="Times New Roman" pitchFamily="18" charset="0"/>
              </a:rPr>
              <a:t> if </a:t>
            </a:r>
            <a:r>
              <a:rPr lang="en-US" dirty="0" smtClean="0"/>
              <a:t>he or she</a:t>
            </a:r>
            <a:r>
              <a:rPr lang="en-US" dirty="0">
                <a:latin typeface="Times New Roman" pitchFamily="18" charset="0"/>
              </a:rPr>
              <a:t> meets all the following requirements:</a:t>
            </a:r>
          </a:p>
          <a:p>
            <a:pPr marL="177801" indent="-177801">
              <a:spcBef>
                <a:spcPts val="0"/>
              </a:spcBef>
              <a:buFont typeface="Arial" panose="020B0604020202020204" pitchFamily="34" charset="0"/>
              <a:buChar char="•"/>
            </a:pPr>
            <a:r>
              <a:rPr lang="en-US" dirty="0"/>
              <a:t>T</a:t>
            </a:r>
            <a:r>
              <a:rPr lang="en-US" dirty="0" smtClean="0"/>
              <a:t>he</a:t>
            </a:r>
            <a:r>
              <a:rPr lang="en-US" dirty="0">
                <a:latin typeface="Times New Roman" pitchFamily="18" charset="0"/>
              </a:rPr>
              <a:t> previous SSI disability/blindness eligibility terminated because of excess earned income or a combination of earned and unearned income; or t</a:t>
            </a:r>
            <a:r>
              <a:rPr lang="en-US" dirty="0" smtClean="0"/>
              <a:t>he </a:t>
            </a:r>
            <a:r>
              <a:rPr lang="en-US" dirty="0"/>
              <a:t>previous entitlement to SSDI benefits terminated due to performance of substantial gainful activity (SGA</a:t>
            </a:r>
            <a:r>
              <a:rPr lang="en-US" dirty="0" smtClean="0"/>
              <a:t>)</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 individual is</a:t>
            </a:r>
            <a:r>
              <a:rPr lang="en-US" dirty="0">
                <a:latin typeface="Times New Roman" pitchFamily="18" charset="0"/>
              </a:rPr>
              <a:t> not performing SGA in the month applying for </a:t>
            </a:r>
            <a:r>
              <a:rPr lang="en-US" dirty="0" smtClean="0">
                <a:latin typeface="Times New Roman" pitchFamily="18" charset="0"/>
              </a:rPr>
              <a:t>EXR</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 individual is</a:t>
            </a:r>
            <a:r>
              <a:rPr lang="en-US" dirty="0">
                <a:latin typeface="Times New Roman" pitchFamily="18" charset="0"/>
              </a:rPr>
              <a:t> unable to work at the SGA level due to </a:t>
            </a:r>
            <a:r>
              <a:rPr lang="en-US" dirty="0" smtClean="0"/>
              <a:t>his or her </a:t>
            </a:r>
            <a:r>
              <a:rPr lang="en-US" dirty="0">
                <a:latin typeface="Times New Roman" pitchFamily="18" charset="0"/>
              </a:rPr>
              <a:t>medical </a:t>
            </a:r>
            <a:r>
              <a:rPr lang="en-US" dirty="0" smtClean="0">
                <a:latin typeface="Times New Roman" pitchFamily="18" charset="0"/>
              </a:rPr>
              <a:t>condition</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a:t>
            </a:r>
            <a:r>
              <a:rPr lang="en-US" dirty="0">
                <a:latin typeface="Times New Roman" pitchFamily="18" charset="0"/>
              </a:rPr>
              <a:t> current medical impairment(s) is the same as, or related to, </a:t>
            </a:r>
            <a:r>
              <a:rPr lang="en-US" dirty="0" smtClean="0"/>
              <a:t>the </a:t>
            </a:r>
            <a:r>
              <a:rPr lang="en-US" dirty="0">
                <a:latin typeface="Times New Roman" pitchFamily="18" charset="0"/>
              </a:rPr>
              <a:t>original disabling </a:t>
            </a:r>
            <a:r>
              <a:rPr lang="en-US" dirty="0" smtClean="0">
                <a:latin typeface="Times New Roman" pitchFamily="18" charset="0"/>
              </a:rPr>
              <a:t>impairment(s)</a:t>
            </a:r>
            <a:endParaRPr lang="en-US" dirty="0">
              <a:latin typeface="Times New Roman" pitchFamily="18" charset="0"/>
            </a:endParaRPr>
          </a:p>
          <a:p>
            <a:pPr marL="177801" indent="-177801">
              <a:spcBef>
                <a:spcPts val="0"/>
              </a:spcBef>
              <a:buFont typeface="Arial" panose="020B0604020202020204" pitchFamily="34" charset="0"/>
              <a:buChar char="•"/>
            </a:pPr>
            <a:r>
              <a:rPr lang="en-US" dirty="0" smtClean="0"/>
              <a:t>The</a:t>
            </a:r>
            <a:r>
              <a:rPr lang="en-US" dirty="0">
                <a:latin typeface="Times New Roman" pitchFamily="18" charset="0"/>
              </a:rPr>
              <a:t> request </a:t>
            </a:r>
            <a:r>
              <a:rPr lang="en-US" dirty="0" smtClean="0">
                <a:latin typeface="Times New Roman" pitchFamily="18" charset="0"/>
              </a:rPr>
              <a:t>for EXR </a:t>
            </a:r>
            <a:r>
              <a:rPr lang="en-US" dirty="0">
                <a:latin typeface="Times New Roman" pitchFamily="18" charset="0"/>
              </a:rPr>
              <a:t>is within 5 years from the month benefits stopped.</a:t>
            </a:r>
          </a:p>
          <a:p>
            <a:pPr>
              <a:spcBef>
                <a:spcPts val="0"/>
              </a:spcBef>
            </a:pPr>
            <a:endParaRPr lang="en-US" b="1" dirty="0">
              <a:latin typeface="Times New Roman" pitchFamily="18" charset="0"/>
            </a:endParaRPr>
          </a:p>
          <a:p>
            <a:pPr>
              <a:spcBef>
                <a:spcPts val="0"/>
              </a:spcBef>
            </a:pPr>
            <a:r>
              <a:rPr lang="en-US" dirty="0"/>
              <a:t>For more information see:  </a:t>
            </a:r>
            <a:r>
              <a:rPr lang="en-US" b="1" dirty="0"/>
              <a:t>http://www.socialsecurity.gov/redbook/eng/ssdi-and-ssi-employments-supports.htm#7=&amp;a0=9</a:t>
            </a:r>
          </a:p>
          <a:p>
            <a:pPr>
              <a:spcBef>
                <a:spcPts val="0"/>
              </a:spcBef>
            </a:pPr>
            <a:endParaRPr lang="en-US" b="1" dirty="0"/>
          </a:p>
          <a:p>
            <a:pPr>
              <a:spcBef>
                <a:spcPts val="0"/>
              </a:spcBef>
            </a:pPr>
            <a:r>
              <a:rPr lang="en-US" dirty="0" smtClean="0"/>
              <a:t>.</a:t>
            </a:r>
            <a:endParaRPr lang="en-US" dirty="0"/>
          </a:p>
        </p:txBody>
      </p:sp>
      <p:sp>
        <p:nvSpPr>
          <p:cNvPr id="6" name="Footer Placeholder 5"/>
          <p:cNvSpPr>
            <a:spLocks noGrp="1"/>
          </p:cNvSpPr>
          <p:nvPr>
            <p:ph type="ftr" sz="quarter" idx="10"/>
          </p:nvPr>
        </p:nvSpPr>
        <p:spPr/>
        <p:txBody>
          <a:bodyPr/>
          <a:lstStyle/>
          <a:p>
            <a:r>
              <a:rPr lang="en-US" smtClean="0"/>
              <a:t>DRAFT:  NOT FOR DESSIMINATION</a:t>
            </a:r>
            <a:endParaRPr lang="en-US"/>
          </a:p>
        </p:txBody>
      </p:sp>
      <p:sp>
        <p:nvSpPr>
          <p:cNvPr id="7" name="Slide Number Placeholder 6"/>
          <p:cNvSpPr>
            <a:spLocks noGrp="1"/>
          </p:cNvSpPr>
          <p:nvPr>
            <p:ph type="sldNum" sz="quarter" idx="11"/>
          </p:nvPr>
        </p:nvSpPr>
        <p:spPr>
          <a:xfrm>
            <a:off x="3896141" y="9119175"/>
            <a:ext cx="3170583" cy="482027"/>
          </a:xfrm>
        </p:spPr>
        <p:txBody>
          <a:bodyPr/>
          <a:lstStyle/>
          <a:p>
            <a:fld id="{CF9CDB80-2F60-4CA1-B9A0-1571497E6C12}" type="slidenum">
              <a:rPr lang="en-US" smtClean="0"/>
              <a:t>19</a:t>
            </a:fld>
            <a:endParaRPr lang="en-US"/>
          </a:p>
        </p:txBody>
      </p:sp>
      <p:sp>
        <p:nvSpPr>
          <p:cNvPr id="8" name="Header Placeholder 7"/>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95732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2: Agenda</a:t>
            </a:r>
          </a:p>
          <a:p>
            <a:pPr>
              <a:spcBef>
                <a:spcPts val="0"/>
              </a:spcBef>
            </a:pPr>
            <a:endParaRPr lang="en-US" b="1" dirty="0"/>
          </a:p>
          <a:p>
            <a:pPr>
              <a:spcBef>
                <a:spcPts val="0"/>
              </a:spcBef>
            </a:pPr>
            <a:r>
              <a:rPr lang="en-US" dirty="0"/>
              <a:t>The content of this workshop includes:</a:t>
            </a:r>
          </a:p>
          <a:p>
            <a:pPr>
              <a:spcBef>
                <a:spcPts val="0"/>
              </a:spcBef>
            </a:pPr>
            <a:endParaRPr lang="en-US" dirty="0"/>
          </a:p>
          <a:p>
            <a:pPr marL="355600" indent="-355600">
              <a:spcBef>
                <a:spcPts val="0"/>
              </a:spcBef>
              <a:buFont typeface="Arial" panose="020B0604020202020204" pitchFamily="34" charset="0"/>
              <a:buChar char="•"/>
            </a:pPr>
            <a:r>
              <a:rPr lang="en-US" dirty="0"/>
              <a:t>Bridge to Work</a:t>
            </a:r>
          </a:p>
          <a:p>
            <a:pPr marL="355600" indent="-355600">
              <a:spcBef>
                <a:spcPts val="0"/>
              </a:spcBef>
              <a:buFont typeface="Arial" panose="020B0604020202020204" pitchFamily="34" charset="0"/>
              <a:buChar char="•"/>
            </a:pPr>
            <a:r>
              <a:rPr lang="en-US" dirty="0"/>
              <a:t>Intro to Supplemental Security Income (SSI) </a:t>
            </a:r>
          </a:p>
          <a:p>
            <a:pPr marL="355600" indent="-355600">
              <a:spcBef>
                <a:spcPts val="0"/>
              </a:spcBef>
              <a:buFont typeface="Arial" panose="020B0604020202020204" pitchFamily="34" charset="0"/>
              <a:buChar char="•"/>
            </a:pPr>
            <a:r>
              <a:rPr lang="en-US" dirty="0"/>
              <a:t>Application Process</a:t>
            </a:r>
          </a:p>
          <a:p>
            <a:pPr marL="355600" indent="-355600">
              <a:spcBef>
                <a:spcPts val="0"/>
              </a:spcBef>
              <a:buFont typeface="Arial" panose="020B0604020202020204" pitchFamily="34" charset="0"/>
              <a:buChar char="•"/>
            </a:pPr>
            <a:r>
              <a:rPr lang="en-US" dirty="0"/>
              <a:t>Appeal if Denied</a:t>
            </a:r>
          </a:p>
          <a:p>
            <a:pPr marL="355600" indent="-355600">
              <a:spcBef>
                <a:spcPts val="0"/>
              </a:spcBef>
              <a:buFont typeface="Arial" panose="020B0604020202020204" pitchFamily="34" charset="0"/>
              <a:buChar char="•"/>
            </a:pPr>
            <a:r>
              <a:rPr lang="en-US" dirty="0"/>
              <a:t>Related Resources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0268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7"/>
            <a:ext cx="5387009" cy="6002329"/>
          </a:xfrm>
        </p:spPr>
        <p:txBody>
          <a:bodyPr/>
          <a:lstStyle/>
          <a:p>
            <a:pPr>
              <a:spcBef>
                <a:spcPts val="0"/>
              </a:spcBef>
            </a:pPr>
            <a:r>
              <a:rPr lang="en-US" b="1" dirty="0"/>
              <a:t>SLIDE 20</a:t>
            </a:r>
            <a:r>
              <a:rPr lang="en-US" b="1"/>
              <a:t>: </a:t>
            </a:r>
            <a:r>
              <a:rPr lang="en-US" b="1" smtClean="0"/>
              <a:t>Self Employment</a:t>
            </a:r>
            <a:endParaRPr lang="en-US" b="1" dirty="0"/>
          </a:p>
          <a:p>
            <a:pPr>
              <a:spcBef>
                <a:spcPts val="0"/>
              </a:spcBef>
            </a:pPr>
            <a:endParaRPr lang="en-US" b="1" dirty="0"/>
          </a:p>
          <a:p>
            <a:pPr>
              <a:spcBef>
                <a:spcPts val="0"/>
              </a:spcBef>
            </a:pPr>
            <a:r>
              <a:rPr lang="en-US" dirty="0"/>
              <a:t>Self employment is a great way for a young adult to build up a resume, begin a lifelong career in a creative endeavor or to learn how to earn and manage money. Businesses can range from family supported community services such as yard work, to more formal enterprises with business plans and dedicated resources. </a:t>
            </a:r>
          </a:p>
          <a:p>
            <a:pPr>
              <a:spcBef>
                <a:spcPts val="0"/>
              </a:spcBef>
            </a:pPr>
            <a:endParaRPr lang="en-US" b="1" dirty="0"/>
          </a:p>
          <a:p>
            <a:pPr>
              <a:spcBef>
                <a:spcPts val="0"/>
              </a:spcBef>
            </a:pPr>
            <a:r>
              <a:rPr lang="en-US" b="1" dirty="0"/>
              <a:t>PASS </a:t>
            </a:r>
            <a:r>
              <a:rPr lang="en-US" dirty="0"/>
              <a:t>plans can be set up for self employment goals. Vocational Rehabilitation Services will also support self-employment goals when an appropriate business plan is provided. Many young adults are exploring self-employment enterprises. Examples range from web design and social media business consultation, food services, neighborhood services, raising and selling produce at a farmers market or roadside stand, to raising chickens or goats. Consider providing examples from young adults in your community or requesting examples from workshop participants.</a:t>
            </a:r>
            <a:endParaRPr lang="en-US" b="1" dirty="0"/>
          </a:p>
          <a:p>
            <a:pPr>
              <a:spcBef>
                <a:spcPts val="0"/>
              </a:spcBef>
            </a:pPr>
            <a:endParaRPr lang="en-US" b="1" dirty="0"/>
          </a:p>
          <a:p>
            <a:pPr>
              <a:spcBef>
                <a:spcPts val="0"/>
              </a:spcBef>
            </a:pPr>
            <a:r>
              <a:rPr lang="en-US" dirty="0"/>
              <a:t>SSA treats small business and self-employment in basically the same way the as the Internal Revenue Service (IRS</a:t>
            </a:r>
            <a:r>
              <a:rPr lang="en-US"/>
              <a:t>). </a:t>
            </a:r>
            <a:r>
              <a:rPr lang="en-US" smtClean="0"/>
              <a:t>Gross sales are not the measurable and taxable self-employment income to either the IRS or to SSA. </a:t>
            </a:r>
          </a:p>
          <a:p>
            <a:pPr>
              <a:spcBef>
                <a:spcPts val="0"/>
              </a:spcBef>
            </a:pPr>
            <a:endParaRPr lang="en-US" smtClean="0"/>
          </a:p>
          <a:p>
            <a:pPr>
              <a:spcBef>
                <a:spcPts val="0"/>
              </a:spcBef>
            </a:pPr>
            <a:r>
              <a:rPr lang="en-US" b="1" smtClean="0"/>
              <a:t>Example</a:t>
            </a:r>
            <a:r>
              <a:rPr lang="en-US" b="1" dirty="0"/>
              <a:t>:</a:t>
            </a:r>
            <a:r>
              <a:rPr lang="en-US" dirty="0"/>
              <a:t> if a business in one year sells $5,000 in products or services, and has $3,000 in business expenses that are allowed by the IRS, then the net income from self-employment is $2,000. </a:t>
            </a:r>
            <a:r>
              <a:rPr lang="en-US" dirty="0" err="1"/>
              <a:t>SSA</a:t>
            </a:r>
            <a:r>
              <a:rPr lang="en-US" dirty="0"/>
              <a:t> and the IRS consider the net earnings from self-employment of $2,000 as the owner’s income for the year not the amount of gross sales or earnings.</a:t>
            </a:r>
          </a:p>
          <a:p>
            <a:pPr>
              <a:spcBef>
                <a:spcPts val="0"/>
              </a:spcBef>
            </a:pPr>
            <a:endParaRPr lang="en-US" dirty="0"/>
          </a:p>
          <a:p>
            <a:pPr>
              <a:spcBef>
                <a:spcPts val="0"/>
              </a:spcBef>
            </a:pPr>
            <a:r>
              <a:rPr lang="en-US" dirty="0"/>
              <a:t>Self-employment provides powerful resource exclusions to liquid property used in a small business (cash), and resources used in the small business (such as computers, equipment, land) with no upper limit on the value of the small business operating account nor any of the business resources.  </a:t>
            </a:r>
          </a:p>
          <a:p>
            <a:pPr>
              <a:spcBef>
                <a:spcPts val="0"/>
              </a:spcBef>
            </a:pPr>
            <a:endParaRPr lang="en-US" dirty="0"/>
          </a:p>
          <a:p>
            <a:pPr>
              <a:spcBef>
                <a:spcPts val="0"/>
              </a:spcBef>
            </a:pPr>
            <a:r>
              <a:rPr lang="en-US" dirty="0"/>
              <a:t>For more information see: </a:t>
            </a:r>
            <a:r>
              <a:rPr lang="en-US" b="1" dirty="0"/>
              <a:t>Social Security Considerations for Small Business Owners with Disabilities, http://www.griffinhammis.com/images/SSAConsiderations.pdf</a:t>
            </a:r>
          </a:p>
          <a:p>
            <a:pPr>
              <a:spcBef>
                <a:spcPts val="0"/>
              </a:spcBef>
            </a:pPr>
            <a:endParaRPr lang="en-US" dirty="0"/>
          </a:p>
          <a:p>
            <a:pPr>
              <a:spcBef>
                <a:spcPts val="0"/>
              </a:spcBef>
            </a:pPr>
            <a:r>
              <a:rPr lang="en-US" dirty="0"/>
              <a:t>The USDA Farm Service Agency (FSA) makes loans of up to $5,000 to individual youths to establish and operate income-producing projects of modest size. For more information see the local FSA office or: </a:t>
            </a:r>
            <a:r>
              <a:rPr lang="en-US" b="1" dirty="0"/>
              <a:t>http://www.fsa.usda.gov/FSA/webapp?area=home&amp;subject=fmlp&amp;topic=ryl</a:t>
            </a:r>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20</a:t>
            </a:fld>
            <a:endParaRPr lang="en-US"/>
          </a:p>
        </p:txBody>
      </p:sp>
    </p:spTree>
    <p:extLst>
      <p:ext uri="{BB962C8B-B14F-4D97-AF65-F5344CB8AC3E}">
        <p14:creationId xmlns:p14="http://schemas.microsoft.com/office/powerpoint/2010/main" val="1522208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r>
              <a:rPr lang="en-US" b="1" dirty="0"/>
              <a:t>SLIDE 21: Work Incentives, a Bridge to Work, and Independent Living</a:t>
            </a:r>
          </a:p>
          <a:p>
            <a:endParaRPr lang="en-US" dirty="0"/>
          </a:p>
          <a:p>
            <a:r>
              <a:rPr lang="en-US" dirty="0"/>
              <a:t>Parents, with the best intentions, often prevent their adult child from exploring work options and setting work goals. The fear of losing benefits and eliminating their adult child’s safety net (monthly cash benefits and Medicaid coverage) is a very real fear. It is important that parents of youth who qualify for Social Security Benefits understand the connections between monthly financial assistance and Medicaid healthcare services, education, work incentives, and employment. </a:t>
            </a:r>
          </a:p>
          <a:p>
            <a:endParaRPr lang="en-US" dirty="0"/>
          </a:p>
          <a:p>
            <a:pPr>
              <a:spcBef>
                <a:spcPts val="0"/>
              </a:spcBef>
            </a:pPr>
            <a:r>
              <a:rPr lang="en-US" dirty="0"/>
              <a:t>Many adults with disabilities are isolated at home and living in poverty. Parents need to know that Supplemental Security Income benefits can help their youth become more independent and reach more satisfactory outcomes that include competitive employment when possible. It is important to encourage economic self-sufficiency and independent living to the greatest extent possible for a young adult with a disability. </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57503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22</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22:  Supplemental Security Income (SSI) </a:t>
            </a:r>
          </a:p>
          <a:p>
            <a:pPr>
              <a:spcBef>
                <a:spcPts val="0"/>
              </a:spcBef>
            </a:pPr>
            <a:endParaRPr lang="en-US" b="1" dirty="0"/>
          </a:p>
          <a:p>
            <a:pPr>
              <a:spcBef>
                <a:spcPts val="0"/>
              </a:spcBef>
            </a:pPr>
            <a:r>
              <a:rPr lang="en-US" dirty="0"/>
              <a:t>While many people do not distinguish between SSI (Supplemental Security Income) and SSDI (Social Security Disability Insurance), they are two completely different government programs and it is easy for families to become confused between the two. </a:t>
            </a:r>
          </a:p>
          <a:p>
            <a:pPr>
              <a:spcBef>
                <a:spcPts val="0"/>
              </a:spcBef>
            </a:pPr>
            <a:endParaRPr lang="en-US" dirty="0"/>
          </a:p>
          <a:p>
            <a:pPr defTabSz="948272">
              <a:spcBef>
                <a:spcPts val="0"/>
              </a:spcBef>
              <a:defRPr/>
            </a:pPr>
            <a:r>
              <a:rPr lang="en-US" dirty="0">
                <a:latin typeface="Times New Roman" pitchFamily="18" charset="0"/>
                <a:cs typeface="Times New Roman" panose="02020603050405020304" pitchFamily="18" charset="0"/>
              </a:rPr>
              <a:t>Parents do not need to know the difference between the two programs to apply on behalf of their youth, but that lack of knowledge will leave them at a disadvantage if they don’t. If parents do not know the program their youth is applying for or qualifies for, it is very easy to be confused and to misinterpret the information. This also makes it difficult for families to obtain accurate information online or from advocates. One goal of this workshop is for parents to learn that there are two programs and the eligibility and work incentive rules of each program are different. Knowing this information will empower parents throughout the process.</a:t>
            </a:r>
          </a:p>
          <a:p>
            <a:pPr eaLnBrk="1" hangingPunct="1">
              <a:spcBef>
                <a:spcPts val="0"/>
              </a:spcBef>
            </a:pPr>
            <a:endParaRPr lang="en-US" dirty="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11609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t>SLIDE 23: What is SSI ?</a:t>
            </a:r>
          </a:p>
          <a:p>
            <a:pPr>
              <a:spcBef>
                <a:spcPts val="0"/>
              </a:spcBef>
            </a:pPr>
            <a:endParaRPr lang="en-US" dirty="0"/>
          </a:p>
          <a:p>
            <a:pPr>
              <a:spcBef>
                <a:spcPts val="0"/>
              </a:spcBef>
            </a:pPr>
            <a:r>
              <a:rPr lang="en-US" dirty="0"/>
              <a:t>It is helpful to remind parents that </a:t>
            </a:r>
            <a:r>
              <a:rPr lang="en-US" b="1" dirty="0"/>
              <a:t>Social Security Disability Insurance (SSDI) </a:t>
            </a:r>
            <a:r>
              <a:rPr lang="en-US" dirty="0"/>
              <a:t>is paid for through an applicant’s FICA Social Security taxes. This is the same tax that pays Social Security retirement benefits for most working people. If an individual becomes disabled before retirement, it is possible to qualify for SSDI. If so, the applicant’s spouse and child dependents would also be eligible to receive partial benefits. Benefits are also paid as survivor benefits to widows or widowers. All of these benefits are paid as an “</a:t>
            </a:r>
            <a:r>
              <a:rPr lang="en-US" i="1" dirty="0"/>
              <a:t>earned right” </a:t>
            </a:r>
            <a:r>
              <a:rPr lang="en-US" dirty="0"/>
              <a:t>from the Social Security Trust fund.</a:t>
            </a:r>
          </a:p>
          <a:p>
            <a:pPr>
              <a:spcBef>
                <a:spcPts val="0"/>
              </a:spcBef>
            </a:pPr>
            <a:endParaRPr lang="en-US" dirty="0"/>
          </a:p>
          <a:p>
            <a:pPr>
              <a:spcBef>
                <a:spcPts val="0"/>
              </a:spcBef>
            </a:pPr>
            <a:r>
              <a:rPr lang="en-US" b="1" dirty="0"/>
              <a:t>Supplemental Security Income (SSI) </a:t>
            </a:r>
            <a:r>
              <a:rPr lang="en-US" dirty="0"/>
              <a:t>is paid through general revenues appropriated by Congress. SSI  benefits are available to individuals with low-income and low-resources who have either never worked or who haven’t earned enough work credits to qualify for </a:t>
            </a:r>
            <a:r>
              <a:rPr lang="en-US" dirty="0" err="1"/>
              <a:t>SSDI</a:t>
            </a:r>
            <a:r>
              <a:rPr lang="en-US" dirty="0"/>
              <a:t>. This also includes persons over 65 who are not disabled. As funds are paid through General Revenues, and not as an “</a:t>
            </a:r>
            <a:r>
              <a:rPr lang="en-US" i="1" dirty="0"/>
              <a:t>earned right” </a:t>
            </a:r>
            <a:r>
              <a:rPr lang="en-US" dirty="0"/>
              <a:t>from the Social Security Trust fund, qualifying on the basis of “need” is a key requirement of the program. </a:t>
            </a:r>
          </a:p>
          <a:p>
            <a:endParaRPr lang="en-US" baseline="0" dirty="0" smtClean="0"/>
          </a:p>
          <a:p>
            <a:pPr>
              <a:spcBef>
                <a:spcPts val="0"/>
              </a:spcBef>
              <a:defRPr/>
            </a:pPr>
            <a:r>
              <a:rPr lang="en-US" b="1" dirty="0">
                <a:cs typeface="Times New Roman" panose="02020603050405020304" pitchFamily="18" charset="0"/>
              </a:rPr>
              <a:t>Who is Eligible for SSI?</a:t>
            </a:r>
            <a:endParaRPr lang="en-US" dirty="0">
              <a:cs typeface="Times New Roman" panose="02020603050405020304" pitchFamily="18" charset="0"/>
            </a:endParaRPr>
          </a:p>
          <a:p>
            <a:pPr>
              <a:spcBef>
                <a:spcPts val="0"/>
              </a:spcBef>
              <a:defRPr/>
            </a:pPr>
            <a:r>
              <a:rPr lang="en-US" dirty="0">
                <a:cs typeface="Times New Roman" panose="02020603050405020304" pitchFamily="18" charset="0"/>
              </a:rPr>
              <a:t>Anyone who is age 65 or older; blind or disabled, has limited income, limited resources, and is a U.S. citizen or national, or in one of certain categories of aliens.</a:t>
            </a:r>
          </a:p>
          <a:p>
            <a:pPr marL="177801" indent="-177801">
              <a:spcBef>
                <a:spcPts val="0"/>
              </a:spcBef>
              <a:buFont typeface="Arial" panose="020B0604020202020204" pitchFamily="34" charset="0"/>
              <a:buChar char="•"/>
            </a:pPr>
            <a:endParaRPr lang="en-US" dirty="0">
              <a:cs typeface="Times New Roman" panose="02020603050405020304" pitchFamily="18" charset="0"/>
            </a:endParaRPr>
          </a:p>
          <a:p>
            <a:pPr>
              <a:spcBef>
                <a:spcPts val="0"/>
              </a:spcBef>
            </a:pPr>
            <a:r>
              <a:rPr lang="en-US" b="1" dirty="0">
                <a:cs typeface="Times New Roman" panose="02020603050405020304" pitchFamily="18" charset="0"/>
              </a:rPr>
              <a:t>What Does “Disabled” Mean For an Adult?</a:t>
            </a:r>
            <a:endParaRPr lang="en-US" dirty="0">
              <a:cs typeface="Times New Roman" panose="02020603050405020304" pitchFamily="18" charset="0"/>
            </a:endParaRPr>
          </a:p>
          <a:p>
            <a:pPr>
              <a:spcBef>
                <a:spcPts val="0"/>
              </a:spcBef>
            </a:pPr>
            <a:r>
              <a:rPr lang="en-US" dirty="0">
                <a:cs typeface="Times New Roman" panose="02020603050405020304" pitchFamily="18" charset="0"/>
              </a:rPr>
              <a:t>If the applicant is 18 or older, there must be a medically determinable physical or mental impairment (including an emotional or learning problem) which results in the inability to do any </a:t>
            </a:r>
            <a:r>
              <a:rPr lang="en-US" b="1" dirty="0">
                <a:cs typeface="Times New Roman" panose="02020603050405020304" pitchFamily="18" charset="0"/>
              </a:rPr>
              <a:t>Substantial Gainful Activity (SGA)</a:t>
            </a:r>
            <a:r>
              <a:rPr lang="en-US" dirty="0">
                <a:cs typeface="Times New Roman" panose="02020603050405020304" pitchFamily="18" charset="0"/>
              </a:rPr>
              <a:t>, has lasted or can be expected to last for a continuous period of not less than 12 months, or can be expected to result in death.</a:t>
            </a:r>
          </a:p>
          <a:p>
            <a:pPr>
              <a:spcBef>
                <a:spcPts val="0"/>
              </a:spcBef>
            </a:pP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021412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57300" y="717550"/>
            <a:ext cx="4803775" cy="3602038"/>
          </a:xfrm>
          <a:ln/>
        </p:spPr>
      </p:sp>
      <p:sp>
        <p:nvSpPr>
          <p:cNvPr id="96259" name="Rectangle 3"/>
          <p:cNvSpPr>
            <a:spLocks noGrp="1" noChangeArrowheads="1"/>
          </p:cNvSpPr>
          <p:nvPr>
            <p:ph type="body" idx="1"/>
          </p:nvPr>
        </p:nvSpPr>
        <p:spPr>
          <a:xfrm>
            <a:off x="975700" y="4561350"/>
            <a:ext cx="5363817" cy="4410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defTabSz="948272">
              <a:spcBef>
                <a:spcPts val="0"/>
              </a:spcBef>
              <a:defRPr/>
            </a:pPr>
            <a:r>
              <a:rPr lang="en-US" b="1" dirty="0"/>
              <a:t>SLIDE 24: Program Similarities and Differences</a:t>
            </a:r>
          </a:p>
          <a:p>
            <a:pPr defTabSz="948272">
              <a:spcBef>
                <a:spcPts val="0"/>
              </a:spcBef>
              <a:defRPr/>
            </a:pPr>
            <a:endParaRPr lang="en-US" b="1" dirty="0"/>
          </a:p>
          <a:p>
            <a:pPr defTabSz="948272">
              <a:spcBef>
                <a:spcPts val="0"/>
              </a:spcBef>
              <a:defRPr/>
            </a:pPr>
            <a:r>
              <a:rPr lang="en-US" b="1" dirty="0"/>
              <a:t>Both programs:</a:t>
            </a:r>
          </a:p>
          <a:p>
            <a:pPr marL="177801" indent="-177801">
              <a:spcBef>
                <a:spcPts val="0"/>
              </a:spcBef>
              <a:buFont typeface="Arial" panose="020B0604020202020204" pitchFamily="34" charset="0"/>
              <a:buChar char="•"/>
            </a:pPr>
            <a:r>
              <a:rPr lang="en-US" dirty="0"/>
              <a:t>Overseen and managed by the Social Security Administration </a:t>
            </a:r>
          </a:p>
          <a:p>
            <a:pPr marL="177801" indent="-177801" defTabSz="948272">
              <a:spcBef>
                <a:spcPts val="0"/>
              </a:spcBef>
              <a:buFont typeface="Arial" panose="020B0604020202020204" pitchFamily="34" charset="0"/>
              <a:buChar char="•"/>
              <a:defRPr/>
            </a:pPr>
            <a:r>
              <a:rPr lang="en-US" dirty="0">
                <a:cs typeface="Times New Roman" panose="02020603050405020304" pitchFamily="18" charset="0"/>
              </a:rPr>
              <a:t>Pay monthly benefits (although the amounts differ)</a:t>
            </a:r>
            <a:endParaRPr lang="en-US" dirty="0"/>
          </a:p>
          <a:p>
            <a:pPr marL="177801" indent="-177801">
              <a:spcBef>
                <a:spcPts val="0"/>
              </a:spcBef>
              <a:buFont typeface="Arial" panose="020B0604020202020204" pitchFamily="34" charset="0"/>
              <a:buChar char="•"/>
            </a:pPr>
            <a:r>
              <a:rPr lang="en-US" dirty="0"/>
              <a:t>Determine medical eligibility by the same process </a:t>
            </a:r>
          </a:p>
          <a:p>
            <a:pPr marL="177801" indent="-177801">
              <a:spcBef>
                <a:spcPts val="0"/>
              </a:spcBef>
              <a:buFont typeface="Arial" panose="020B0604020202020204" pitchFamily="34" charset="0"/>
              <a:buChar char="•"/>
            </a:pPr>
            <a:r>
              <a:rPr lang="en-US" dirty="0"/>
              <a:t>Offer work incentives (some are the same and some unique to each program)</a:t>
            </a:r>
          </a:p>
          <a:p>
            <a:pPr marL="177801" indent="-177801">
              <a:spcBef>
                <a:spcPts val="0"/>
              </a:spcBef>
              <a:buFont typeface="Arial" panose="020B0604020202020204" pitchFamily="34" charset="0"/>
              <a:buChar char="•"/>
            </a:pPr>
            <a:r>
              <a:rPr lang="en-US" dirty="0"/>
              <a:t>Use Substantial Gainful Activity (SGA) as part of the eligibility requirement (but use SGA differently within each program)</a:t>
            </a:r>
          </a:p>
          <a:p>
            <a:pPr marL="177801" indent="-177801">
              <a:spcBef>
                <a:spcPts val="0"/>
              </a:spcBef>
              <a:buFont typeface="Arial" panose="020B0604020202020204" pitchFamily="34" charset="0"/>
              <a:buChar char="•"/>
            </a:pPr>
            <a:r>
              <a:rPr lang="en-US" dirty="0">
                <a:cs typeface="Times New Roman" panose="02020603050405020304" pitchFamily="18" charset="0"/>
              </a:rPr>
              <a:t>Have the same basic medical standards for disability for individuals age 18 or older based on the severity of the disability</a:t>
            </a:r>
            <a:endParaRPr lang="en-US" dirty="0">
              <a:solidFill>
                <a:schemeClr val="tx2">
                  <a:lumMod val="60000"/>
                  <a:lumOff val="40000"/>
                </a:schemeClr>
              </a:solidFill>
              <a:cs typeface="Times New Roman" panose="02020603050405020304" pitchFamily="18" charset="0"/>
            </a:endParaRPr>
          </a:p>
          <a:p>
            <a:pPr>
              <a:spcBef>
                <a:spcPts val="0"/>
              </a:spcBef>
            </a:pPr>
            <a:endParaRPr lang="en-US" b="1" dirty="0">
              <a:solidFill>
                <a:schemeClr val="tx2"/>
              </a:solidFill>
              <a:cs typeface="Times New Roman" panose="02020603050405020304" pitchFamily="18" charset="0"/>
            </a:endParaRPr>
          </a:p>
          <a:p>
            <a:pPr>
              <a:spcBef>
                <a:spcPts val="0"/>
              </a:spcBef>
            </a:pPr>
            <a:r>
              <a:rPr lang="en-US" b="1" dirty="0">
                <a:solidFill>
                  <a:schemeClr val="tx2"/>
                </a:solidFill>
                <a:cs typeface="Times New Roman" panose="02020603050405020304" pitchFamily="18" charset="0"/>
              </a:rPr>
              <a:t>How is SSI Different From Social Security Benefits (SSDI)? </a:t>
            </a:r>
          </a:p>
          <a:p>
            <a:pPr>
              <a:spcBef>
                <a:spcPts val="0"/>
              </a:spcBef>
            </a:pPr>
            <a:endParaRPr lang="en-US" b="1" dirty="0">
              <a:solidFill>
                <a:schemeClr val="tx2"/>
              </a:solidFill>
              <a:cs typeface="Times New Roman" panose="02020603050405020304" pitchFamily="18" charset="0"/>
            </a:endParaRP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SSDI benefits may be paid if the individual is “insured” meaning he or she has worked long enough and paid Social Security taxes. Unlike SSDI benefits, SSI benefits are not based on prior work or a family member's prior work.</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SSI is financed by general funds of the U.S. Treasury such as</a:t>
            </a:r>
            <a:r>
              <a:rPr lang="en-US" dirty="0">
                <a:solidFill>
                  <a:schemeClr val="tx2"/>
                </a:solidFill>
                <a:cs typeface="Times New Roman" panose="02020603050405020304" pitchFamily="18" charset="0"/>
                <a:sym typeface="Symbol" panose="05050102010706020507" pitchFamily="18" charset="2"/>
              </a:rPr>
              <a:t> </a:t>
            </a:r>
            <a:r>
              <a:rPr lang="en-US" dirty="0">
                <a:solidFill>
                  <a:schemeClr val="tx2"/>
                </a:solidFill>
                <a:cs typeface="Times New Roman" panose="02020603050405020304" pitchFamily="18" charset="0"/>
              </a:rPr>
              <a:t>personal income taxes, corporate taxes,  and other taxes. Social Security taxes collected under the Federal Insurance Contributions Act (FICA) or the Self Employment Contributions Act (SECA) do </a:t>
            </a:r>
            <a:r>
              <a:rPr lang="en-US" b="1" i="1" dirty="0">
                <a:solidFill>
                  <a:schemeClr val="tx2"/>
                </a:solidFill>
                <a:cs typeface="Times New Roman" panose="02020603050405020304" pitchFamily="18" charset="0"/>
              </a:rPr>
              <a:t>not</a:t>
            </a:r>
            <a:r>
              <a:rPr lang="en-US" b="1" dirty="0">
                <a:solidFill>
                  <a:schemeClr val="tx2"/>
                </a:solidFill>
                <a:cs typeface="Times New Roman" panose="02020603050405020304" pitchFamily="18" charset="0"/>
              </a:rPr>
              <a:t> </a:t>
            </a:r>
            <a:r>
              <a:rPr lang="en-US" dirty="0">
                <a:solidFill>
                  <a:schemeClr val="tx2"/>
                </a:solidFill>
                <a:cs typeface="Times New Roman" panose="02020603050405020304" pitchFamily="18" charset="0"/>
              </a:rPr>
              <a:t>fund the SSI program.</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In most states, SSI beneficiaries also can receive Medicaid (Medical Assistance in MN) to pay for hospital stays, doctor bills, prescription drugs, and other health costs.</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Many states also provide a supplemental payment to certain SSI beneficiaries.</a:t>
            </a:r>
          </a:p>
          <a:p>
            <a:pPr marL="177801" indent="-177801">
              <a:spcBef>
                <a:spcPts val="0"/>
              </a:spcBef>
              <a:buFont typeface="Arial" panose="020B0604020202020204" pitchFamily="34" charset="0"/>
              <a:buChar char="•"/>
            </a:pPr>
            <a:r>
              <a:rPr lang="en-US" dirty="0">
                <a:solidFill>
                  <a:schemeClr val="tx2"/>
                </a:solidFill>
                <a:cs typeface="Times New Roman" panose="02020603050405020304" pitchFamily="18" charset="0"/>
              </a:rPr>
              <a:t>SSI beneficiaries may also be eligible for food assistance.</a:t>
            </a:r>
          </a:p>
          <a:p>
            <a:pPr>
              <a:spcBef>
                <a:spcPts val="0"/>
              </a:spcBef>
            </a:pPr>
            <a:endParaRPr lang="en-US" b="1" dirty="0">
              <a:solidFill>
                <a:schemeClr val="tx2"/>
              </a:solidFill>
              <a:cs typeface="Times New Roman" panose="02020603050405020304" pitchFamily="18" charset="0"/>
            </a:endParaRPr>
          </a:p>
          <a:p>
            <a:pPr defTabSz="948272">
              <a:spcBef>
                <a:spcPts val="0"/>
              </a:spcBef>
              <a:defRPr/>
            </a:pPr>
            <a:r>
              <a:rPr lang="en-US" b="1" dirty="0">
                <a:solidFill>
                  <a:schemeClr val="tx2"/>
                </a:solidFill>
                <a:cs typeface="Times New Roman" panose="02020603050405020304" pitchFamily="18" charset="0"/>
              </a:rPr>
              <a:t>SOURCE: </a:t>
            </a:r>
            <a:r>
              <a:rPr lang="en-US" b="1" i="1" dirty="0">
                <a:solidFill>
                  <a:schemeClr val="tx2"/>
                </a:solidFill>
                <a:cs typeface="Times New Roman" panose="02020603050405020304" pitchFamily="18" charset="0"/>
              </a:rPr>
              <a:t>Understanding Supplemental Security Income</a:t>
            </a:r>
            <a:r>
              <a:rPr lang="en-US" b="1" dirty="0">
                <a:solidFill>
                  <a:schemeClr val="tx2"/>
                </a:solidFill>
                <a:cs typeface="Times New Roman" panose="02020603050405020304" pitchFamily="18" charset="0"/>
              </a:rPr>
              <a:t>, 2014 Edition.   www.socialsecurity.gov/ssi/text-understanding-ssi.htm</a:t>
            </a:r>
          </a:p>
          <a:p>
            <a:pPr>
              <a:spcBef>
                <a:spcPts val="0"/>
              </a:spcBef>
            </a:pPr>
            <a:endParaRPr lang="en-US" dirty="0">
              <a:solidFill>
                <a:schemeClr val="tx2"/>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CF9CDB80-2F60-4CA1-B9A0-1571497E6C12}" type="slidenum">
              <a:rPr lang="en-US" smtClean="0"/>
              <a:t>24</a:t>
            </a:fld>
            <a:endParaRPr lang="en-US"/>
          </a:p>
        </p:txBody>
      </p:sp>
    </p:spTree>
    <p:extLst>
      <p:ext uri="{BB962C8B-B14F-4D97-AF65-F5344CB8AC3E}">
        <p14:creationId xmlns:p14="http://schemas.microsoft.com/office/powerpoint/2010/main" val="302888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25: SSI &amp; SSDI Differences</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SSDI Benefits </a:t>
            </a:r>
            <a:r>
              <a:rPr lang="en-US" dirty="0">
                <a:latin typeface="Times New Roman" pitchFamily="18" charset="0"/>
              </a:rPr>
              <a:t>are received when:</a:t>
            </a:r>
          </a:p>
          <a:p>
            <a:pPr>
              <a:spcBef>
                <a:spcPts val="0"/>
              </a:spcBef>
            </a:pP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Recipient has paid into the insurance system through FICA and then became disabled and unemployed or unable to earn SGA. The benefit amount v</a:t>
            </a:r>
            <a:r>
              <a:rPr lang="en-US" dirty="0"/>
              <a:t>aries based on lifetime earnings and work credits earned. </a:t>
            </a:r>
            <a:r>
              <a:rPr lang="en-US" dirty="0">
                <a:latin typeface="Times New Roman" pitchFamily="18" charset="0"/>
              </a:rPr>
              <a:t>Young people require fewer work credits to qualify than older adults and, if they have worked, often qualify for at least minimal benefits</a:t>
            </a:r>
          </a:p>
          <a:p>
            <a:pPr eaLnBrk="1" hangingPunct="1">
              <a:spcBef>
                <a:spcPts val="0"/>
              </a:spcBef>
            </a:pPr>
            <a:endParaRPr lang="en-US" dirty="0">
              <a:cs typeface="Arial" pitchFamily="34" charset="0"/>
            </a:endParaRPr>
          </a:p>
          <a:p>
            <a:pPr marL="177801" indent="-177801">
              <a:spcBef>
                <a:spcPts val="0"/>
              </a:spcBef>
              <a:buFont typeface="Arial" panose="020B0604020202020204" pitchFamily="34" charset="0"/>
              <a:buChar char="•"/>
            </a:pPr>
            <a:r>
              <a:rPr lang="en-US" dirty="0">
                <a:latin typeface="Times New Roman" pitchFamily="18" charset="0"/>
              </a:rPr>
              <a:t>A parent paid into the system and then became disabled, died, or retired under the </a:t>
            </a:r>
            <a:r>
              <a:rPr lang="en-US" u="sng" dirty="0">
                <a:latin typeface="Times New Roman" pitchFamily="18" charset="0"/>
              </a:rPr>
              <a:t>Social Security Disability for Adult Child</a:t>
            </a:r>
            <a:r>
              <a:rPr lang="en-US" dirty="0">
                <a:latin typeface="Times New Roman" pitchFamily="18" charset="0"/>
              </a:rPr>
              <a:t> program</a:t>
            </a:r>
          </a:p>
          <a:p>
            <a:pPr>
              <a:spcBef>
                <a:spcPts val="0"/>
              </a:spcBef>
            </a:pP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A </a:t>
            </a:r>
            <a:r>
              <a:rPr lang="en-US" u="sng" dirty="0">
                <a:latin typeface="Times New Roman" pitchFamily="18" charset="0"/>
              </a:rPr>
              <a:t>Disabled Adult Child</a:t>
            </a:r>
            <a:r>
              <a:rPr lang="en-US" dirty="0">
                <a:latin typeface="Times New Roman" pitchFamily="18" charset="0"/>
              </a:rPr>
              <a:t> incurred his or her disability before age 22, is unmarried, or is dependent on the parent.</a:t>
            </a:r>
          </a:p>
          <a:p>
            <a:pPr eaLnBrk="1" hangingPunct="1">
              <a:spcBef>
                <a:spcPts val="0"/>
              </a:spcBef>
            </a:pPr>
            <a:endParaRPr lang="en-US" dirty="0">
              <a:cs typeface="Arial" pitchFamily="34" charset="0"/>
            </a:endParaRPr>
          </a:p>
          <a:p>
            <a:pPr algn="ctr">
              <a:spcBef>
                <a:spcPts val="0"/>
              </a:spcBef>
            </a:pPr>
            <a:r>
              <a:rPr lang="en-US" i="1" dirty="0">
                <a:latin typeface="Times New Roman" pitchFamily="18" charset="0"/>
              </a:rPr>
              <a:t>There are no limits on resources or unearned income under the </a:t>
            </a:r>
            <a:r>
              <a:rPr lang="en-US" b="1" i="1" dirty="0">
                <a:latin typeface="Times New Roman" pitchFamily="18" charset="0"/>
              </a:rPr>
              <a:t>SSDI</a:t>
            </a:r>
            <a:r>
              <a:rPr lang="en-US" i="1" dirty="0">
                <a:latin typeface="Times New Roman" pitchFamily="18" charset="0"/>
              </a:rPr>
              <a:t> program.</a:t>
            </a:r>
          </a:p>
          <a:p>
            <a:pPr>
              <a:spcBef>
                <a:spcPts val="0"/>
              </a:spcBef>
            </a:pPr>
            <a:endParaRPr lang="en-US" dirty="0">
              <a:latin typeface="Times New Roman" pitchFamily="18" charset="0"/>
            </a:endParaRPr>
          </a:p>
          <a:p>
            <a:pPr>
              <a:spcBef>
                <a:spcPts val="0"/>
              </a:spcBef>
            </a:pPr>
            <a:r>
              <a:rPr lang="en-US" dirty="0">
                <a:latin typeface="Times New Roman" pitchFamily="18" charset="0"/>
              </a:rPr>
              <a:t>Either all of the benefit is received or nothing (in contrast to SSI payments which are reduced by earned income) </a:t>
            </a:r>
          </a:p>
          <a:p>
            <a:pPr>
              <a:spcBef>
                <a:spcPts val="0"/>
              </a:spcBef>
            </a:pPr>
            <a:endParaRPr lang="en-US" dirty="0">
              <a:latin typeface="Times New Roman" pitchFamily="18" charset="0"/>
            </a:endParaRPr>
          </a:p>
          <a:p>
            <a:pPr>
              <a:spcBef>
                <a:spcPts val="0"/>
              </a:spcBef>
            </a:pPr>
            <a:r>
              <a:rPr lang="en-US" b="1" dirty="0">
                <a:cs typeface="Arial" pitchFamily="34" charset="0"/>
              </a:rPr>
              <a:t>Differences in SSI</a:t>
            </a:r>
            <a:r>
              <a:rPr lang="en-US" dirty="0">
                <a:cs typeface="Arial" pitchFamily="34" charset="0"/>
              </a:rPr>
              <a:t> </a:t>
            </a:r>
            <a:r>
              <a:rPr lang="en-US" b="1" dirty="0">
                <a:cs typeface="Arial" pitchFamily="34" charset="0"/>
              </a:rPr>
              <a:t>Program:</a:t>
            </a:r>
          </a:p>
          <a:p>
            <a:pPr>
              <a:spcBef>
                <a:spcPts val="0"/>
              </a:spcBef>
            </a:pPr>
            <a:endParaRPr lang="en-US" dirty="0">
              <a:cs typeface="Arial" pitchFamily="34" charset="0"/>
            </a:endParaRPr>
          </a:p>
          <a:p>
            <a:pPr marL="177801" indent="-177801">
              <a:spcBef>
                <a:spcPts val="0"/>
              </a:spcBef>
              <a:buFont typeface="Arial" panose="020B0604020202020204" pitchFamily="34" charset="0"/>
              <a:buChar char="•"/>
            </a:pPr>
            <a:r>
              <a:rPr lang="en-US" dirty="0"/>
              <a:t>No work credits are needed to qualify. </a:t>
            </a:r>
          </a:p>
          <a:p>
            <a:pPr marL="177801" indent="-177801">
              <a:spcBef>
                <a:spcPts val="0"/>
              </a:spcBef>
              <a:buFont typeface="Arial" panose="020B0604020202020204" pitchFamily="34" charset="0"/>
              <a:buChar char="•"/>
            </a:pPr>
            <a:r>
              <a:rPr lang="en-US" dirty="0"/>
              <a:t>Payment is based on the type and amount of earned and unearned income, living arrangements, and marital status. </a:t>
            </a:r>
          </a:p>
          <a:p>
            <a:pPr marL="177801" indent="-177801">
              <a:spcBef>
                <a:spcPts val="0"/>
              </a:spcBef>
              <a:buFont typeface="Arial" panose="020B0604020202020204" pitchFamily="34" charset="0"/>
              <a:buChar char="•"/>
            </a:pPr>
            <a:r>
              <a:rPr lang="en-US" dirty="0"/>
              <a:t>Contribution from others towards shelter or food (but not other types of support such as household items, gifts, clothing) will reduce the benefit. </a:t>
            </a:r>
          </a:p>
          <a:p>
            <a:pPr marL="177801" indent="-177801">
              <a:spcBef>
                <a:spcPts val="0"/>
              </a:spcBef>
              <a:buFont typeface="Arial" panose="020B0604020202020204" pitchFamily="34" charset="0"/>
              <a:buChar char="•"/>
            </a:pPr>
            <a:r>
              <a:rPr lang="en-US" dirty="0"/>
              <a:t>If married, a portion of the spouse’s  income and assets are considered to be available to the SSI recipient.</a:t>
            </a:r>
          </a:p>
        </p:txBody>
      </p:sp>
      <p:sp>
        <p:nvSpPr>
          <p:cNvPr id="952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97A0B456-45D9-4175-A48E-C9DC1AB9EF6B}" type="slidenum">
              <a:rPr lang="en-US" sz="1200"/>
              <a:pPr eaLnBrk="1" hangingPunct="1">
                <a:spcBef>
                  <a:spcPct val="0"/>
                </a:spcBef>
                <a:defRPr/>
              </a:pPr>
              <a:t>25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74879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063625" y="550863"/>
            <a:ext cx="3192463" cy="239395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26: SSI Benefits at Age 18 and over </a:t>
            </a:r>
          </a:p>
          <a:p>
            <a:pPr>
              <a:spcBef>
                <a:spcPts val="0"/>
              </a:spcBef>
            </a:pPr>
            <a:endParaRPr lang="en-US" dirty="0">
              <a:latin typeface="Times New Roman" pitchFamily="18" charset="0"/>
            </a:endParaRPr>
          </a:p>
          <a:p>
            <a:pPr>
              <a:spcBef>
                <a:spcPts val="0"/>
              </a:spcBef>
            </a:pPr>
            <a:r>
              <a:rPr lang="en-US" dirty="0">
                <a:latin typeface="Times New Roman" pitchFamily="18" charset="0"/>
              </a:rPr>
              <a:t>Why apply at age 18? When the youth is under 18 years of age, SSI eligibility includes the family’s income and resources in the calculation. At age 18, only the youth’s income and resources  are counted.</a:t>
            </a:r>
          </a:p>
          <a:p>
            <a:pPr>
              <a:spcBef>
                <a:spcPts val="0"/>
              </a:spcBef>
            </a:pPr>
            <a:endParaRPr lang="en-US" dirty="0">
              <a:latin typeface="Times New Roman" pitchFamily="18" charset="0"/>
            </a:endParaRPr>
          </a:p>
          <a:p>
            <a:pPr eaLnBrk="1" hangingPunct="1">
              <a:spcBef>
                <a:spcPts val="0"/>
              </a:spcBef>
            </a:pPr>
            <a:r>
              <a:rPr lang="en-US" dirty="0">
                <a:latin typeface="Times New Roman" pitchFamily="18" charset="0"/>
              </a:rPr>
              <a:t>The monthly payment is based on the federal benefit rate (</a:t>
            </a:r>
            <a:r>
              <a:rPr lang="en-US" dirty="0" err="1">
                <a:latin typeface="Times New Roman" pitchFamily="18" charset="0"/>
              </a:rPr>
              <a:t>FBR</a:t>
            </a:r>
            <a:r>
              <a:rPr lang="en-US" dirty="0">
                <a:latin typeface="Times New Roman" pitchFamily="18" charset="0"/>
              </a:rPr>
              <a:t>) and is adjusted annually with the Social Security cost-of-living adjustment. The </a:t>
            </a:r>
            <a:r>
              <a:rPr lang="en-US" dirty="0" err="1">
                <a:latin typeface="Times New Roman" pitchFamily="18" charset="0"/>
              </a:rPr>
              <a:t>FBR</a:t>
            </a:r>
            <a:r>
              <a:rPr lang="en-US" dirty="0">
                <a:latin typeface="Times New Roman" pitchFamily="18" charset="0"/>
              </a:rPr>
              <a:t> is the maximum federal payment allowed. </a:t>
            </a:r>
            <a:r>
              <a:rPr lang="en-US" dirty="0"/>
              <a:t>The starting point for calculating the SSI benefit amount is $733 per month (2015). </a:t>
            </a:r>
            <a:r>
              <a:rPr kumimoji="1" lang="en-US" altLang="en-US" dirty="0" err="1"/>
              <a:t>SSA</a:t>
            </a:r>
            <a:r>
              <a:rPr kumimoji="1" lang="en-US" altLang="en-US" dirty="0"/>
              <a:t> subtracts countable income to determine the actual payment.</a:t>
            </a:r>
          </a:p>
          <a:p>
            <a:pPr eaLnBrk="1" hangingPunct="1">
              <a:spcBef>
                <a:spcPts val="0"/>
              </a:spcBef>
            </a:pPr>
            <a:endParaRPr lang="en-US" dirty="0">
              <a:latin typeface="Times New Roman" pitchFamily="18" charset="0"/>
            </a:endParaRPr>
          </a:p>
          <a:p>
            <a:pPr>
              <a:spcBef>
                <a:spcPts val="0"/>
              </a:spcBef>
            </a:pPr>
            <a:r>
              <a:rPr lang="en-US" dirty="0">
                <a:latin typeface="Times New Roman" pitchFamily="18" charset="0"/>
              </a:rPr>
              <a:t>The majority of states also add a State Supplement and the amount varies by state. In Minnesota the SSI state supplement depends on the living arrangement. An SSI recipient who lives independently would receive a supplement of $81 (2014). If the person lives in the home of another person, the supplement would be $112 (2014). Minnesota’s Welfare and Human Services Agencies administers these payments under the Minnesota Supplemental Aid Program. These amounts differ if the individual is residing in a Medicaid or non-Medicaid residential care facility or is married. </a:t>
            </a:r>
          </a:p>
          <a:p>
            <a:pPr>
              <a:spcBef>
                <a:spcPts val="0"/>
              </a:spcBef>
            </a:pPr>
            <a:endParaRPr lang="en-US" u="sng" dirty="0">
              <a:latin typeface="Times New Roman" pitchFamily="18" charset="0"/>
            </a:endParaRPr>
          </a:p>
          <a:p>
            <a:pPr>
              <a:spcBef>
                <a:spcPts val="0"/>
              </a:spcBef>
            </a:pPr>
            <a:r>
              <a:rPr lang="en-US" u="sng" dirty="0">
                <a:latin typeface="Times New Roman" pitchFamily="18" charset="0"/>
              </a:rPr>
              <a:t>Note to facilitators</a:t>
            </a:r>
            <a:r>
              <a:rPr lang="en-US" dirty="0">
                <a:latin typeface="Times New Roman" pitchFamily="18" charset="0"/>
              </a:rPr>
              <a:t>: </a:t>
            </a:r>
            <a:r>
              <a:rPr lang="en-US" i="1" dirty="0">
                <a:latin typeface="Times New Roman" pitchFamily="18" charset="0"/>
              </a:rPr>
              <a:t>Substitute information above with information on your state’s own SSI program.</a:t>
            </a:r>
          </a:p>
          <a:p>
            <a:pPr eaLnBrk="1" hangingPunct="1">
              <a:spcBef>
                <a:spcPts val="0"/>
              </a:spcBef>
            </a:pPr>
            <a:endParaRPr lang="en-US" i="1" dirty="0"/>
          </a:p>
          <a:p>
            <a:pPr eaLnBrk="1" hangingPunct="1">
              <a:spcBef>
                <a:spcPts val="0"/>
              </a:spcBef>
            </a:pPr>
            <a:r>
              <a:rPr lang="en-US" dirty="0"/>
              <a:t>Individuals will likely also qualify for Medicaid (Medical Assistance) and food stamps through the federal Supplemental Nutrition Assistance Program (SNAP). In Minnesota, there are separate application processes to follow. </a:t>
            </a:r>
          </a:p>
          <a:p>
            <a:pPr lvl="1" eaLnBrk="1" hangingPunct="1">
              <a:spcBef>
                <a:spcPts val="0"/>
              </a:spcBef>
            </a:pPr>
            <a:endParaRPr lang="en-US" dirty="0"/>
          </a:p>
          <a:p>
            <a:endParaRPr lang="en-US" dirty="0"/>
          </a:p>
        </p:txBody>
      </p:sp>
      <p:sp>
        <p:nvSpPr>
          <p:cNvPr id="993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F37943-FFED-4BE0-95DE-8AF25733FA30}" type="slidenum">
              <a:rPr lang="en-US" sz="1200"/>
              <a:pPr eaLnBrk="1" hangingPunct="1">
                <a:spcBef>
                  <a:spcPct val="0"/>
                </a:spcBef>
                <a:defRPr/>
              </a:pPr>
              <a:t>26</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66900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063625" y="550863"/>
            <a:ext cx="3192463" cy="2393950"/>
          </a:xfrm>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27: </a:t>
            </a:r>
            <a:r>
              <a:rPr lang="en-US" b="1" dirty="0"/>
              <a:t>Some advantages of SSI for transition-age youth</a:t>
            </a:r>
          </a:p>
          <a:p>
            <a:pPr>
              <a:spcBef>
                <a:spcPts val="0"/>
              </a:spcBef>
            </a:pPr>
            <a:endParaRPr lang="en-US" dirty="0"/>
          </a:p>
          <a:p>
            <a:pPr>
              <a:spcBef>
                <a:spcPts val="0"/>
              </a:spcBef>
            </a:pPr>
            <a:r>
              <a:rPr lang="en-US" dirty="0"/>
              <a:t>There are three main advantages to receiving SSI as a young adult: </a:t>
            </a:r>
          </a:p>
          <a:p>
            <a:pPr marL="177801" indent="-177801">
              <a:spcBef>
                <a:spcPts val="0"/>
              </a:spcBef>
              <a:buFont typeface="Arial" panose="020B0604020202020204" pitchFamily="34" charset="0"/>
              <a:buChar char="•"/>
            </a:pPr>
            <a:r>
              <a:rPr lang="en-US" dirty="0"/>
              <a:t>A variety of work incentives are available to help individuals succeed at school, explore employment opportunities, and develop careers. </a:t>
            </a:r>
          </a:p>
          <a:p>
            <a:pPr marL="177801" indent="-177801">
              <a:spcBef>
                <a:spcPts val="0"/>
              </a:spcBef>
              <a:buFont typeface="Arial" panose="020B0604020202020204" pitchFamily="34" charset="0"/>
              <a:buChar char="•"/>
            </a:pPr>
            <a:r>
              <a:rPr lang="en-US" dirty="0"/>
              <a:t>The financial support can help pay basic living expenses.</a:t>
            </a:r>
          </a:p>
          <a:p>
            <a:pPr marL="177801" indent="-177801">
              <a:spcBef>
                <a:spcPts val="0"/>
              </a:spcBef>
              <a:buFont typeface="Arial" panose="020B0604020202020204" pitchFamily="34" charset="0"/>
              <a:buChar char="•"/>
            </a:pPr>
            <a:r>
              <a:rPr lang="en-US" dirty="0"/>
              <a:t>Medicaid or Medical Assistance can pay health care expenses, therapy, prescription drugs, and personal care attendants. </a:t>
            </a:r>
          </a:p>
          <a:p>
            <a:pPr marL="177801" indent="-177801">
              <a:spcBef>
                <a:spcPts val="0"/>
              </a:spcBef>
              <a:buFont typeface="Arial" panose="020B0604020202020204" pitchFamily="34" charset="0"/>
              <a:buChar char="•"/>
            </a:pPr>
            <a:endParaRPr lang="en-US" dirty="0"/>
          </a:p>
          <a:p>
            <a:pPr>
              <a:spcBef>
                <a:spcPts val="0"/>
              </a:spcBef>
            </a:pPr>
            <a:r>
              <a:rPr lang="en-US" dirty="0"/>
              <a:t>Consistent health coverage is critical for young adults with disabilities. Medicaid covers many medical services that are not available in basic or even premium health insurance plans. In 46 states that have a Medicaid Buy-In Program, an individual can continue to qualify for Medicaid, if needed, until earning over the threshold amount which is $51,268  in Minnesota (2014). </a:t>
            </a:r>
          </a:p>
          <a:p>
            <a:pPr>
              <a:spcBef>
                <a:spcPts val="0"/>
              </a:spcBef>
            </a:pPr>
            <a:endParaRPr lang="en-US" dirty="0"/>
          </a:p>
          <a:p>
            <a:pPr marL="177801" indent="-177801">
              <a:spcBef>
                <a:spcPts val="0"/>
              </a:spcBef>
              <a:buFont typeface="Arial" panose="020B0604020202020204" pitchFamily="34" charset="0"/>
              <a:buChar char="•"/>
            </a:pPr>
            <a:endParaRPr lang="en-US" dirty="0"/>
          </a:p>
        </p:txBody>
      </p:sp>
      <p:sp>
        <p:nvSpPr>
          <p:cNvPr id="993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F37943-FFED-4BE0-95DE-8AF25733FA30}" type="slidenum">
              <a:rPr lang="en-US" sz="1200"/>
              <a:pPr eaLnBrk="1" hangingPunct="1">
                <a:spcBef>
                  <a:spcPct val="0"/>
                </a:spcBef>
                <a:defRPr/>
              </a:pPr>
              <a:t>27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030702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28: Definition of Disability</a:t>
            </a:r>
          </a:p>
          <a:p>
            <a:pPr>
              <a:spcBef>
                <a:spcPts val="0"/>
              </a:spcBef>
            </a:pPr>
            <a:endParaRPr lang="en-US" b="1" dirty="0"/>
          </a:p>
          <a:p>
            <a:pPr>
              <a:spcBef>
                <a:spcPts val="0"/>
              </a:spcBef>
            </a:pPr>
            <a:r>
              <a:rPr lang="en-US" b="1" dirty="0"/>
              <a:t>Note: It is important as a workshop facilitator not to imply that all youth with diagnosed disabilities, or who have received special education services in school, will qualify for SSI.</a:t>
            </a:r>
            <a:r>
              <a:rPr lang="en-US" dirty="0"/>
              <a:t> Different government programs and agencies define disability differently. Youth may qualify for disability related services and accommodations under the Americans with Disability Act (ADA) or the Rehabilitation Act at work and in postsecondary education but still not meet Social Security’s criteria for disability. </a:t>
            </a:r>
          </a:p>
          <a:p>
            <a:pPr>
              <a:spcBef>
                <a:spcPts val="0"/>
              </a:spcBef>
            </a:pPr>
            <a:endParaRPr lang="en-US" dirty="0"/>
          </a:p>
          <a:p>
            <a:pPr>
              <a:spcBef>
                <a:spcPts val="0"/>
              </a:spcBef>
            </a:pPr>
            <a:r>
              <a:rPr lang="en-US" dirty="0"/>
              <a:t>Why might individuals with significant disabilities not meet Social Security’s criteria? The disability must have a significant impact on the ability to work and/or do activities of daily living. Consideration of the availability of appropriate work options, lack of transportation, or matching of employment interests are </a:t>
            </a:r>
            <a:r>
              <a:rPr lang="en-US" b="1" i="1" dirty="0"/>
              <a:t>not</a:t>
            </a:r>
            <a:r>
              <a:rPr lang="en-US" dirty="0"/>
              <a:t> factors in the decision process. </a:t>
            </a:r>
            <a:r>
              <a:rPr lang="en-US" dirty="0" err="1"/>
              <a:t>SSA’s</a:t>
            </a:r>
            <a:r>
              <a:rPr lang="en-US" dirty="0"/>
              <a:t> criteria, as set by Congress, is very specific. They do not have the option to be flexible or to vary from the regulations. </a:t>
            </a:r>
          </a:p>
          <a:p>
            <a:pPr>
              <a:spcBef>
                <a:spcPts val="0"/>
              </a:spcBef>
            </a:pPr>
            <a:endParaRPr lang="en-US" dirty="0"/>
          </a:p>
          <a:p>
            <a:pPr>
              <a:spcBef>
                <a:spcPts val="0"/>
              </a:spcBef>
            </a:pPr>
            <a:r>
              <a:rPr lang="en-US" dirty="0"/>
              <a:t>To meet Social Security’s definition of disability (SSDI and SSI) the individual must not be able to engage in any substantial gainful activity because of a </a:t>
            </a:r>
            <a:r>
              <a:rPr lang="en-US" u="sng" dirty="0"/>
              <a:t>medically-determinable</a:t>
            </a:r>
            <a:r>
              <a:rPr lang="en-US" dirty="0"/>
              <a:t> physical or mental impairment(s) that:</a:t>
            </a:r>
          </a:p>
          <a:p>
            <a:pPr marL="177801" indent="-177801">
              <a:spcBef>
                <a:spcPts val="0"/>
              </a:spcBef>
              <a:buFont typeface="Arial" panose="020B0604020202020204" pitchFamily="34" charset="0"/>
              <a:buChar char="•"/>
            </a:pPr>
            <a:r>
              <a:rPr lang="en-US" dirty="0"/>
              <a:t>Has lasted, or is expected to last, for a continuous period of at least 12 months</a:t>
            </a:r>
          </a:p>
          <a:p>
            <a:pPr marL="177801" indent="-177801">
              <a:spcBef>
                <a:spcPts val="0"/>
              </a:spcBef>
              <a:buFont typeface="Arial" panose="020B0604020202020204" pitchFamily="34" charset="0"/>
              <a:buChar char="•"/>
            </a:pPr>
            <a:r>
              <a:rPr lang="en-US" dirty="0"/>
              <a:t>Is expected to result in death.</a:t>
            </a:r>
          </a:p>
          <a:p>
            <a:pPr marL="177801" indent="-177801">
              <a:spcBef>
                <a:spcPts val="0"/>
              </a:spcBef>
              <a:buFont typeface="Arial" panose="020B0604020202020204" pitchFamily="34" charset="0"/>
              <a:buChar char="•"/>
            </a:pPr>
            <a:endParaRPr lang="en-US" dirty="0"/>
          </a:p>
          <a:p>
            <a:pPr algn="ctr">
              <a:spcBef>
                <a:spcPts val="0"/>
              </a:spcBef>
            </a:pPr>
            <a:r>
              <a:rPr lang="en-US" dirty="0"/>
              <a:t>(See next slide for definition of SGA)</a:t>
            </a:r>
          </a:p>
          <a:p>
            <a:pPr>
              <a:spcBef>
                <a:spcPts val="0"/>
              </a:spcBef>
            </a:pPr>
            <a:endParaRPr lang="en-US" u="sng" dirty="0"/>
          </a:p>
          <a:p>
            <a:pPr>
              <a:spcBef>
                <a:spcPts val="0"/>
              </a:spcBef>
            </a:pPr>
            <a:r>
              <a:rPr lang="en-US" u="sng" dirty="0"/>
              <a:t>Note</a:t>
            </a:r>
            <a:r>
              <a:rPr lang="en-US" dirty="0"/>
              <a:t>: Individuals who qualify for Social Security benefits will automatically qualify for Vocational Rehabilitation Services. </a:t>
            </a:r>
          </a:p>
          <a:p>
            <a:pPr marL="177801" indent="-177801">
              <a:spcBef>
                <a:spcPts val="0"/>
              </a:spcBef>
              <a:buFont typeface="Arial" panose="020B0604020202020204" pitchFamily="34" charset="0"/>
              <a:buChar char="•"/>
            </a:pPr>
            <a:endParaRPr lang="en-US" dirty="0"/>
          </a:p>
          <a:p>
            <a:pPr marL="177801" indent="-177801">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28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90508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063625" y="550863"/>
            <a:ext cx="3192463" cy="2393950"/>
          </a:xfrm>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rPr>
              <a:t>SLIDE 29: </a:t>
            </a:r>
            <a:r>
              <a:rPr lang="en-US" b="1" dirty="0">
                <a:latin typeface="Times New Roman" pitchFamily="18" charset="0"/>
                <a:cs typeface="Times New Roman" panose="02020603050405020304" pitchFamily="18" charset="0"/>
              </a:rPr>
              <a:t>Substantial Gainful Activity (SGA)</a:t>
            </a:r>
          </a:p>
          <a:p>
            <a:pPr>
              <a:spcBef>
                <a:spcPts val="0"/>
              </a:spcBef>
            </a:pPr>
            <a:endParaRPr lang="en-US" b="1"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As part of its definition of disability, the SSA requires that a disability applicant be unable to perform what it calls Substantial Gainful Activity (SGA).</a:t>
            </a:r>
          </a:p>
          <a:p>
            <a:pPr>
              <a:spcBef>
                <a:spcPts val="0"/>
              </a:spcBef>
            </a:pPr>
            <a:endParaRPr lang="en-US"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Substantial gainful activity is generally work that brings in over a certain dollar amount per month. In 2015, that amount is $1,080 for non-blind disabled applicants, and $1,820 for blind applicants. Individuals who earn gross monthly income exceeding the </a:t>
            </a:r>
            <a:r>
              <a:rPr lang="en-US" dirty="0" err="1">
                <a:latin typeface="Times New Roman" pitchFamily="18" charset="0"/>
                <a:cs typeface="Times New Roman" panose="02020603050405020304" pitchFamily="18" charset="0"/>
              </a:rPr>
              <a:t>SGA</a:t>
            </a:r>
            <a:r>
              <a:rPr lang="en-US" dirty="0">
                <a:latin typeface="Times New Roman" pitchFamily="18" charset="0"/>
                <a:cs typeface="Times New Roman" panose="02020603050405020304" pitchFamily="18" charset="0"/>
              </a:rPr>
              <a:t> threshold are considered “able to engage in competitive employment in the national economy.“ Income from non-work sources, such as interest, investments, or gifts is not counted.</a:t>
            </a: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SGA is one of the first eligibility criteria that applicants need to meet. If the applicant makes over SGA the claim will generally be denied without a medical review (medical records will not be requested or evaluated). If, however, it is determined that an applicant’s work activity does not amount to substantial gainful activity, the application will then be evaluated on the basis of disability. </a:t>
            </a:r>
            <a:endParaRPr lang="en-US" u="sng" dirty="0">
              <a:latin typeface="Times New Roman" pitchFamily="18" charset="0"/>
              <a:cs typeface="Times New Roman" panose="02020603050405020304" pitchFamily="18" charset="0"/>
            </a:endParaRP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There are exceptions to this rule </a:t>
            </a:r>
            <a:r>
              <a:rPr lang="en-US" dirty="0">
                <a:latin typeface="Times New Roman" pitchFamily="18" charset="0"/>
                <a:cs typeface="Times New Roman" panose="02020603050405020304" pitchFamily="18" charset="0"/>
              </a:rPr>
              <a:t>such as when the individual is: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Allowed special assistance from other employees in performing the work</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Allowed to work irregular hours or take frequent rest breaks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Provided with special equipment or assigned work especially suited to his or her impairment</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Permitted to work at a lower standard of productivity or efficiency than other employees</a:t>
            </a:r>
          </a:p>
          <a:p>
            <a:pPr>
              <a:spcBef>
                <a:spcPts val="0"/>
              </a:spcBef>
            </a:pPr>
            <a:endParaRPr lang="en-US" u="sng"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In these cases, even if the individual makes over SGA, they still might qualify for SSI.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i="1" dirty="0">
                <a:latin typeface="Times New Roman" pitchFamily="18" charset="0"/>
                <a:cs typeface="Times New Roman" panose="02020603050405020304" pitchFamily="18" charset="0"/>
              </a:rPr>
              <a:t>This is an important exception for families to know and point out if the SSA representative does not consider this in their evaluation</a:t>
            </a:r>
            <a:r>
              <a:rPr lang="en-US" dirty="0">
                <a:latin typeface="Times New Roman" pitchFamily="18" charset="0"/>
                <a:cs typeface="Times New Roman" panose="02020603050405020304" pitchFamily="18" charset="0"/>
              </a:rPr>
              <a:t>. </a:t>
            </a:r>
          </a:p>
          <a:p>
            <a:pPr>
              <a:spcBef>
                <a:spcPts val="0"/>
              </a:spcBef>
            </a:pPr>
            <a:r>
              <a:rPr lang="en-US" dirty="0">
                <a:latin typeface="Times New Roman" pitchFamily="18" charset="0"/>
                <a:cs typeface="Times New Roman" panose="02020603050405020304" pitchFamily="18" charset="0"/>
              </a:rPr>
              <a:t> </a:t>
            </a:r>
          </a:p>
          <a:p>
            <a:pPr>
              <a:spcBef>
                <a:spcPts val="0"/>
              </a:spcBef>
            </a:pPr>
            <a:r>
              <a:rPr lang="en-US" u="sng" dirty="0">
                <a:latin typeface="Times New Roman" pitchFamily="18" charset="0"/>
                <a:cs typeface="Times New Roman" panose="02020603050405020304" pitchFamily="18" charset="0"/>
              </a:rPr>
              <a:t>Note</a:t>
            </a:r>
            <a:r>
              <a:rPr lang="en-US" dirty="0">
                <a:latin typeface="Times New Roman" pitchFamily="18" charset="0"/>
                <a:cs typeface="Times New Roman" panose="02020603050405020304" pitchFamily="18" charset="0"/>
              </a:rPr>
              <a:t>: For SSI purposes, the SGA provision in initial eligibility cases does not apply to blind individuals. The SGA amount is $1,820 for blind applicants. </a:t>
            </a:r>
          </a:p>
          <a:p>
            <a:pPr>
              <a:spcBef>
                <a:spcPts val="0"/>
              </a:spcBef>
            </a:pPr>
            <a:endParaRPr lang="en-US" dirty="0">
              <a:latin typeface="Times New Roman" pitchFamily="18" charset="0"/>
              <a:cs typeface="Times New Roman" panose="02020603050405020304" pitchFamily="18" charset="0"/>
            </a:endParaRPr>
          </a:p>
        </p:txBody>
      </p:sp>
      <p:sp>
        <p:nvSpPr>
          <p:cNvPr id="11776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2D317EAF-2EAA-4480-861A-1FE951CD788F}" type="slidenum">
              <a:rPr lang="en-US" sz="1200"/>
              <a:pPr eaLnBrk="1" hangingPunct="1">
                <a:spcBef>
                  <a:spcPct val="0"/>
                </a:spcBef>
                <a:defRPr/>
              </a:pPr>
              <a:t>29</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1263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3</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3: Employment Programs/Career Exploration</a:t>
            </a:r>
          </a:p>
          <a:p>
            <a:pPr>
              <a:spcBef>
                <a:spcPts val="0"/>
              </a:spcBef>
            </a:pPr>
            <a:endParaRPr lang="en-US" b="1" dirty="0"/>
          </a:p>
          <a:p>
            <a:pPr>
              <a:spcBef>
                <a:spcPts val="0"/>
              </a:spcBef>
            </a:pPr>
            <a:r>
              <a:rPr lang="en-US" dirty="0"/>
              <a:t>Important programs include:</a:t>
            </a:r>
          </a:p>
          <a:p>
            <a:pPr>
              <a:spcBef>
                <a:spcPts val="0"/>
              </a:spcBef>
            </a:pPr>
            <a:endParaRPr lang="en-US" dirty="0"/>
          </a:p>
          <a:p>
            <a:pPr marL="177801" indent="-177801">
              <a:spcBef>
                <a:spcPts val="0"/>
              </a:spcBef>
              <a:buFont typeface="Arial" panose="020B0604020202020204" pitchFamily="34" charset="0"/>
              <a:buChar char="•"/>
            </a:pPr>
            <a:r>
              <a:rPr lang="en-US" dirty="0"/>
              <a:t>Ticket to Work </a:t>
            </a:r>
          </a:p>
          <a:p>
            <a:pPr marL="177801" indent="-177801">
              <a:spcBef>
                <a:spcPts val="0"/>
              </a:spcBef>
              <a:buFont typeface="Arial" panose="020B0604020202020204" pitchFamily="34" charset="0"/>
              <a:buChar char="•"/>
            </a:pPr>
            <a:r>
              <a:rPr lang="en-US" dirty="0"/>
              <a:t>Social Security Work Incentives</a:t>
            </a:r>
          </a:p>
          <a:p>
            <a:pPr marL="177801" indent="-177801">
              <a:spcBef>
                <a:spcPts val="0"/>
              </a:spcBef>
              <a:buFont typeface="Arial" panose="020B0604020202020204" pitchFamily="34" charset="0"/>
              <a:buChar char="•"/>
            </a:pPr>
            <a:r>
              <a:rPr lang="en-US" dirty="0"/>
              <a:t>Workforce Center Employment Networks</a:t>
            </a:r>
          </a:p>
          <a:p>
            <a:pPr marL="177801" indent="-177801">
              <a:spcBef>
                <a:spcPts val="0"/>
              </a:spcBef>
              <a:buFont typeface="Arial" panose="020B0604020202020204" pitchFamily="34" charset="0"/>
              <a:buChar char="•"/>
            </a:pPr>
            <a:r>
              <a:rPr lang="en-US" dirty="0"/>
              <a:t>Vocational Rehabilitation Services</a:t>
            </a:r>
          </a:p>
          <a:p>
            <a:pPr eaLnBrk="1" hangingPunct="1"/>
            <a:endParaRPr lang="en-US" dirty="0" smtClean="0"/>
          </a:p>
        </p:txBody>
      </p:sp>
      <p:sp>
        <p:nvSpPr>
          <p:cNvPr id="2" name="Footer Placeholder 1"/>
          <p:cNvSpPr>
            <a:spLocks noGrp="1"/>
          </p:cNvSpPr>
          <p:nvPr>
            <p:ph type="ftr" sz="quarter" idx="10"/>
          </p:nvPr>
        </p:nvSpPr>
        <p:spPr/>
        <p:txBody>
          <a:bodyPr/>
          <a:lstStyle/>
          <a:p>
            <a:r>
              <a:rPr lang="en-US" smtClean="0"/>
              <a:t>DRAFT:  NOT FOR DESSIMINATION</a:t>
            </a:r>
            <a:endParaRPr lang="en-US"/>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02336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874645" y="3147934"/>
            <a:ext cx="5559329" cy="5823679"/>
          </a:xfrm>
        </p:spPr>
        <p:txBody>
          <a:bodyPr/>
          <a:lstStyle/>
          <a:p>
            <a:pPr defTabSz="948272">
              <a:spcBef>
                <a:spcPts val="0"/>
              </a:spcBef>
              <a:defRPr/>
            </a:pPr>
            <a:r>
              <a:rPr lang="en-US" b="1" dirty="0">
                <a:latin typeface="Times New Roman" pitchFamily="18" charset="0"/>
                <a:cs typeface="Times New Roman" panose="02020603050405020304" pitchFamily="18" charset="0"/>
              </a:rPr>
              <a:t>SLIDE 30: What are “Resources”?</a:t>
            </a:r>
          </a:p>
          <a:p>
            <a:pPr defTabSz="948272">
              <a:spcBef>
                <a:spcPts val="0"/>
              </a:spcBef>
              <a:defRPr/>
            </a:pPr>
            <a:endParaRPr lang="en-US" b="1"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Resources are things owned such as: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Cash</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Bank accounts, stocks, U.S. savings bonds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Land</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Life insurance</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Personal property</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Vehicles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Anything else which could be changed to cash and used for food or shelter </a:t>
            </a:r>
            <a:endParaRPr lang="en-US" dirty="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Deemed resources.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What are Deemed Resources?</a:t>
            </a:r>
          </a:p>
          <a:p>
            <a:pPr>
              <a:spcBef>
                <a:spcPts val="0"/>
              </a:spcBef>
            </a:pPr>
            <a:r>
              <a:rPr lang="en-US" dirty="0">
                <a:cs typeface="Times New Roman" panose="02020603050405020304" pitchFamily="18" charset="0"/>
              </a:rPr>
              <a:t>SSA may</a:t>
            </a:r>
            <a:r>
              <a:rPr lang="en-US" dirty="0">
                <a:latin typeface="Times New Roman" pitchFamily="18" charset="0"/>
                <a:cs typeface="Times New Roman" panose="02020603050405020304" pitchFamily="18" charset="0"/>
              </a:rPr>
              <a:t> “deem” a portion of the resources of a spouse, parent, parent’s spouse, sponsor of an alien, or sponsor’s spouse as belonging to the person who applies for SSI. If a child </a:t>
            </a:r>
            <a:r>
              <a:rPr lang="en-US" b="1" i="1" dirty="0">
                <a:latin typeface="Times New Roman" pitchFamily="18" charset="0"/>
                <a:cs typeface="Times New Roman" panose="02020603050405020304" pitchFamily="18" charset="0"/>
              </a:rPr>
              <a:t>under age 18</a:t>
            </a:r>
            <a:r>
              <a:rPr lang="en-US" dirty="0">
                <a:latin typeface="Times New Roman" pitchFamily="18" charset="0"/>
                <a:cs typeface="Times New Roman" panose="02020603050405020304" pitchFamily="18" charset="0"/>
              </a:rPr>
              <a:t> lives with one parent, $2,000 of the parent's total countable resources are not included in the calculations. If the child lives with two parents, $3,000 does not count. </a:t>
            </a:r>
            <a:r>
              <a:rPr lang="en-US" dirty="0">
                <a:cs typeface="Times New Roman" panose="02020603050405020304" pitchFamily="18" charset="0"/>
              </a:rPr>
              <a:t>SSA</a:t>
            </a:r>
            <a:r>
              <a:rPr lang="en-US" dirty="0">
                <a:latin typeface="Times New Roman" pitchFamily="18" charset="0"/>
                <a:cs typeface="Times New Roman" panose="02020603050405020304" pitchFamily="18" charset="0"/>
              </a:rPr>
              <a:t> counts the amount over the parents’ limit as part of the child's $2,000 resource limit.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At age 18 the parent’s resources are not counted or “deemed.” </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Why are Resources Important in the SSI Program?</a:t>
            </a:r>
          </a:p>
          <a:p>
            <a:pPr defTabSz="948272">
              <a:spcBef>
                <a:spcPts val="0"/>
              </a:spcBef>
              <a:defRPr/>
            </a:pPr>
            <a:r>
              <a:rPr lang="en-US" dirty="0">
                <a:latin typeface="Times New Roman" pitchFamily="18" charset="0"/>
                <a:cs typeface="Times New Roman" panose="02020603050405020304" pitchFamily="18" charset="0"/>
              </a:rPr>
              <a:t>The value of </a:t>
            </a:r>
            <a:r>
              <a:rPr lang="en-US" dirty="0">
                <a:cs typeface="Times New Roman" panose="02020603050405020304" pitchFamily="18" charset="0"/>
              </a:rPr>
              <a:t>the applicant’s </a:t>
            </a:r>
            <a:r>
              <a:rPr lang="en-US" dirty="0">
                <a:latin typeface="Times New Roman" pitchFamily="18" charset="0"/>
                <a:cs typeface="Times New Roman" panose="02020603050405020304" pitchFamily="18" charset="0"/>
              </a:rPr>
              <a:t>resources is one of the factors that determine eligibility for SSI benefits. However, </a:t>
            </a:r>
            <a:r>
              <a:rPr kumimoji="1" lang="en-US" altLang="en-US" dirty="0">
                <a:cs typeface="Times New Roman" pitchFamily="18" charset="0"/>
              </a:rPr>
              <a:t>SSI doesn’t count some assets such as a house, a single vehicle, and up to $1,500 in burial funds, household goods, and personal items. The next slide provides additional examples.</a:t>
            </a:r>
            <a:endParaRPr kumimoji="1" lang="en-US" altLang="en-US" dirty="0"/>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If the value of </a:t>
            </a:r>
            <a:r>
              <a:rPr lang="en-US" dirty="0">
                <a:cs typeface="Times New Roman" panose="02020603050405020304" pitchFamily="18" charset="0"/>
              </a:rPr>
              <a:t>the applicant’s</a:t>
            </a:r>
            <a:r>
              <a:rPr lang="en-US" dirty="0">
                <a:latin typeface="Times New Roman" pitchFamily="18" charset="0"/>
                <a:cs typeface="Times New Roman" panose="02020603050405020304" pitchFamily="18" charset="0"/>
              </a:rPr>
              <a:t> resources is over the allowable limit, the individual will not qualify for benefits. If the individual receives SSI benefits and resources over the allowable limit at the beginning of the month, </a:t>
            </a:r>
            <a:r>
              <a:rPr lang="en-US" dirty="0">
                <a:cs typeface="Times New Roman" panose="02020603050405020304" pitchFamily="18" charset="0"/>
              </a:rPr>
              <a:t>the individual will </a:t>
            </a:r>
            <a:r>
              <a:rPr lang="en-US" dirty="0">
                <a:latin typeface="Times New Roman" pitchFamily="18" charset="0"/>
                <a:cs typeface="Times New Roman" panose="02020603050405020304" pitchFamily="18" charset="0"/>
              </a:rPr>
              <a:t>not receive SSI benefits for that month. If the over-amount is not noticed by SSA, an overpayment will occur and the individual will be required to return the overpayment amount.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What is the Resource Limit? </a:t>
            </a:r>
            <a:r>
              <a:rPr lang="en-US" dirty="0">
                <a:latin typeface="Times New Roman" pitchFamily="18" charset="0"/>
                <a:cs typeface="Times New Roman" panose="02020603050405020304" pitchFamily="18" charset="0"/>
              </a:rPr>
              <a:t>The</a:t>
            </a:r>
            <a:r>
              <a:rPr lang="en-US" b="1" dirty="0">
                <a:latin typeface="Times New Roman" pitchFamily="18" charset="0"/>
                <a:cs typeface="Times New Roman" panose="02020603050405020304" pitchFamily="18" charset="0"/>
              </a:rPr>
              <a:t> </a:t>
            </a:r>
            <a:r>
              <a:rPr lang="en-US" dirty="0">
                <a:latin typeface="Times New Roman" pitchFamily="18" charset="0"/>
                <a:cs typeface="Times New Roman" panose="02020603050405020304" pitchFamily="18" charset="0"/>
              </a:rPr>
              <a:t>limit for countable resources is $2,000 for an individual and $3,000 for a couple.</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b="1" dirty="0">
                <a:cs typeface="Times New Roman" panose="02020603050405020304" pitchFamily="18" charset="0"/>
              </a:rPr>
              <a:t>SOURCE: </a:t>
            </a:r>
            <a:r>
              <a:rPr lang="en-US" b="1" i="1" dirty="0">
                <a:latin typeface="Times New Roman" pitchFamily="18" charset="0"/>
                <a:cs typeface="Times New Roman" panose="02020603050405020304" pitchFamily="18" charset="0"/>
              </a:rPr>
              <a:t>Understanding Supplemental Security Income</a:t>
            </a:r>
            <a:r>
              <a:rPr lang="en-US" b="1"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defTabSz="948272">
              <a:spcBef>
                <a:spcPts val="0"/>
              </a:spcBef>
              <a:defRPr/>
            </a:pP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605249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4"/>
            <a:ext cx="5387009" cy="5823679"/>
          </a:xfrm>
        </p:spPr>
        <p:txBody>
          <a:bodyPr/>
          <a:lstStyle/>
          <a:p>
            <a:pPr>
              <a:spcBef>
                <a:spcPts val="0"/>
              </a:spcBef>
            </a:pPr>
            <a:r>
              <a:rPr lang="en-US" b="1" dirty="0">
                <a:latin typeface="Times New Roman" pitchFamily="18" charset="0"/>
                <a:cs typeface="Times New Roman" panose="02020603050405020304" pitchFamily="18" charset="0"/>
              </a:rPr>
              <a:t>SLIDE 31: What Resources Do Not Count for SSI?</a:t>
            </a:r>
          </a:p>
          <a:p>
            <a:pPr>
              <a:spcBef>
                <a:spcPts val="0"/>
              </a:spcBef>
            </a:pPr>
            <a:endParaRPr lang="en-US" b="1"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Home lived in and land it is on</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Household goods and personal effects (e.g., wedding and engagement rings)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Burial spaces or funds valued at $1,500 or less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Life insurance policies with a combined face value of $1,500 or less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One vehicle, regardless of value, if it is used for needed transportation</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Retroactive SSI or Social Security benefits for up to nine months after receipt (including payments received in installments)</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Grants, scholarships, fellowships, or gifts set aside to pay educational expenses for 9 months after receipt</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b="1" dirty="0">
                <a:latin typeface="Times New Roman" pitchFamily="18" charset="0"/>
                <a:cs typeface="Times New Roman" panose="02020603050405020304" pitchFamily="18" charset="0"/>
              </a:rPr>
              <a:t>Other Resources That Do Not Count for SSI?</a:t>
            </a:r>
          </a:p>
          <a:p>
            <a:pPr marL="177801" indent="-177801">
              <a:spcBef>
                <a:spcPts val="0"/>
              </a:spcBef>
              <a:buFont typeface="Arial" panose="020B0604020202020204" pitchFamily="34" charset="0"/>
              <a:buChar char="•"/>
            </a:pPr>
            <a:r>
              <a:rPr lang="en-US" dirty="0">
                <a:cs typeface="Times New Roman" panose="02020603050405020304" pitchFamily="18" charset="0"/>
              </a:rPr>
              <a:t>P</a:t>
            </a:r>
            <a:r>
              <a:rPr lang="en-US" dirty="0">
                <a:latin typeface="Times New Roman" pitchFamily="18" charset="0"/>
                <a:cs typeface="Times New Roman" panose="02020603050405020304" pitchFamily="18" charset="0"/>
              </a:rPr>
              <a:t>roperty essential for self–support such as “tools-of-the-trade” equipment</a:t>
            </a:r>
          </a:p>
          <a:p>
            <a:pPr marL="177801" indent="-177801">
              <a:spcBef>
                <a:spcPts val="0"/>
              </a:spcBef>
              <a:buFont typeface="Arial" panose="020B0604020202020204" pitchFamily="34" charset="0"/>
              <a:buChar char="•"/>
            </a:pPr>
            <a:r>
              <a:rPr lang="en-US" dirty="0">
                <a:cs typeface="Times New Roman" panose="02020603050405020304" pitchFamily="18" charset="0"/>
              </a:rPr>
              <a:t>R</a:t>
            </a:r>
            <a:r>
              <a:rPr lang="en-US" dirty="0">
                <a:latin typeface="Times New Roman" pitchFamily="18" charset="0"/>
                <a:cs typeface="Times New Roman" panose="02020603050405020304" pitchFamily="18" charset="0"/>
              </a:rPr>
              <a:t>esources that a blind or disabled person needs for an approved Plan for Achieving Self–Support (PASS)</a:t>
            </a:r>
          </a:p>
          <a:p>
            <a:pPr marL="177801" indent="-177801">
              <a:spcBef>
                <a:spcPts val="0"/>
              </a:spcBef>
              <a:buFont typeface="Arial" panose="020B0604020202020204" pitchFamily="34" charset="0"/>
              <a:buChar char="•"/>
            </a:pPr>
            <a:r>
              <a:rPr lang="en-US" dirty="0">
                <a:cs typeface="Times New Roman" panose="02020603050405020304" pitchFamily="18" charset="0"/>
              </a:rPr>
              <a:t>M</a:t>
            </a:r>
            <a:r>
              <a:rPr lang="en-US" dirty="0">
                <a:latin typeface="Times New Roman" pitchFamily="18" charset="0"/>
                <a:cs typeface="Times New Roman" panose="02020603050405020304" pitchFamily="18" charset="0"/>
              </a:rPr>
              <a:t>oney saved in an Individual Development Account (IDA) (IDAs are matched savings accounts that help people with modest means to save toward the purchase of a lifelong asset, such as postsecondary education, a home, or ownership of a small business)</a:t>
            </a:r>
          </a:p>
          <a:p>
            <a:pPr marL="177801" indent="-177801">
              <a:spcBef>
                <a:spcPts val="0"/>
              </a:spcBef>
              <a:buFont typeface="Arial" panose="020B0604020202020204" pitchFamily="34" charset="0"/>
              <a:buChar char="•"/>
            </a:pPr>
            <a:r>
              <a:rPr lang="en-US" dirty="0">
                <a:cs typeface="Times New Roman" panose="02020603050405020304" pitchFamily="18" charset="0"/>
              </a:rPr>
              <a:t>S</a:t>
            </a:r>
            <a:r>
              <a:rPr lang="en-US" dirty="0">
                <a:latin typeface="Times New Roman" pitchFamily="18" charset="0"/>
                <a:cs typeface="Times New Roman" panose="02020603050405020304" pitchFamily="18" charset="0"/>
              </a:rPr>
              <a:t>upport and maintenance assistance and home energy assistance</a:t>
            </a:r>
          </a:p>
          <a:p>
            <a:pPr marL="177801" indent="-177801">
              <a:spcBef>
                <a:spcPts val="0"/>
              </a:spcBef>
              <a:buFont typeface="Arial" panose="020B0604020202020204" pitchFamily="34" charset="0"/>
              <a:buChar char="•"/>
            </a:pPr>
            <a:r>
              <a:rPr lang="en-US" dirty="0">
                <a:cs typeface="Times New Roman" panose="02020603050405020304" pitchFamily="18" charset="0"/>
              </a:rPr>
              <a:t>C</a:t>
            </a:r>
            <a:r>
              <a:rPr lang="en-US" dirty="0">
                <a:latin typeface="Times New Roman" pitchFamily="18" charset="0"/>
                <a:cs typeface="Times New Roman" panose="02020603050405020304" pitchFamily="18" charset="0"/>
              </a:rPr>
              <a:t>ash received for medical or social services is not a resource for one month</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Money saved in an Achieving Better Life Experience (ABLE) Act account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ABLE accounts are </a:t>
            </a:r>
            <a:r>
              <a:rPr lang="en-US" dirty="0"/>
              <a:t>a new type of tax-exempt savings account that can be used by some individuals with disabilities for maintaining health, independence, and quality of life.</a:t>
            </a:r>
            <a:r>
              <a:rPr lang="en-US" dirty="0">
                <a:latin typeface="Times New Roman" pitchFamily="18" charset="0"/>
                <a:cs typeface="Times New Roman" panose="02020603050405020304" pitchFamily="18" charset="0"/>
              </a:rPr>
              <a:t> </a:t>
            </a:r>
            <a:r>
              <a:rPr lang="en-US" dirty="0"/>
              <a:t>Only individuals whose disability was established before age 26 can set up ABLE Act accounts, and only individuals living in a state that has authorized ABLE Act accounts can participate. </a:t>
            </a:r>
            <a:r>
              <a:rPr lang="en-US" dirty="0">
                <a:latin typeface="Times New Roman" pitchFamily="18" charset="0"/>
                <a:cs typeface="Times New Roman" panose="02020603050405020304" pitchFamily="18" charset="0"/>
              </a:rPr>
              <a:t>The law was enacted in December 2014 and regulations are still under development. </a:t>
            </a:r>
            <a:r>
              <a:rPr lang="en-US" dirty="0"/>
              <a:t>Each state must put its own regulations in place before making the accounts available. According to the National Down Syndrome Society, 42 states were working out details related to administering ABLE Account programs as of mid-August 2015. </a:t>
            </a:r>
            <a:br>
              <a:rPr lang="en-US" dirty="0"/>
            </a:br>
            <a:r>
              <a:rPr lang="en-US" dirty="0"/>
              <a:t/>
            </a:r>
            <a:br>
              <a:rPr lang="en-US" dirty="0"/>
            </a:br>
            <a:r>
              <a:rPr lang="en-US" u="sng" dirty="0"/>
              <a:t>Note to Facilitators</a:t>
            </a:r>
            <a:r>
              <a:rPr lang="en-US" dirty="0"/>
              <a:t>: </a:t>
            </a:r>
            <a:r>
              <a:rPr lang="en-US" i="1" dirty="0"/>
              <a:t>Keep up to date on the status of your state’s ABLE Act program and inform families how they can start an ABLE account to set aside more than $2,000 (SSI’s resource limit) for their child’s future.</a:t>
            </a:r>
            <a:endParaRPr lang="en-US" i="1" dirty="0">
              <a:latin typeface="Times New Roman" pitchFamily="18" charset="0"/>
              <a:cs typeface="Times New Roman" panose="02020603050405020304" pitchFamily="18" charset="0"/>
            </a:endParaRP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sz="1000" b="1" dirty="0">
                <a:latin typeface="Times New Roman" pitchFamily="18" charset="0"/>
                <a:cs typeface="Times New Roman" panose="02020603050405020304" pitchFamily="18" charset="0"/>
              </a:rPr>
              <a:t>Other Exceptions: </a:t>
            </a:r>
          </a:p>
          <a:p>
            <a:pPr marL="177801" indent="-177801">
              <a:spcBef>
                <a:spcPts val="0"/>
              </a:spcBef>
              <a:buFont typeface="Arial" panose="020B0604020202020204" pitchFamily="34" charset="0"/>
              <a:buChar char="•"/>
            </a:pPr>
            <a:r>
              <a:rPr lang="en-US" sz="1000" dirty="0">
                <a:cs typeface="Times New Roman" panose="02020603050405020304" pitchFamily="18" charset="0"/>
              </a:rPr>
              <a:t>H</a:t>
            </a:r>
            <a:r>
              <a:rPr lang="en-US" sz="1000" dirty="0">
                <a:latin typeface="Times New Roman" pitchFamily="18" charset="0"/>
                <a:cs typeface="Times New Roman" panose="02020603050405020304" pitchFamily="18" charset="0"/>
              </a:rPr>
              <a:t>ealth flexible spending arrangements (FSAs)</a:t>
            </a:r>
          </a:p>
          <a:p>
            <a:pPr marL="177801" indent="-177801">
              <a:spcBef>
                <a:spcPts val="0"/>
              </a:spcBef>
              <a:buFont typeface="Arial" panose="020B0604020202020204" pitchFamily="34" charset="0"/>
              <a:buChar char="•"/>
            </a:pPr>
            <a:r>
              <a:rPr lang="en-US" sz="1000" dirty="0">
                <a:latin typeface="Times New Roman" pitchFamily="18" charset="0"/>
                <a:cs typeface="Times New Roman" panose="02020603050405020304" pitchFamily="18" charset="0"/>
              </a:rPr>
              <a:t>State or local relocation assistance payments are not counted for 12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C</a:t>
            </a:r>
            <a:r>
              <a:rPr lang="en-US" sz="1000" dirty="0">
                <a:latin typeface="Times New Roman" pitchFamily="18" charset="0"/>
                <a:cs typeface="Times New Roman" panose="02020603050405020304" pitchFamily="18" charset="0"/>
              </a:rPr>
              <a:t>rime victim's assistance is not counted for 9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E</a:t>
            </a:r>
            <a:r>
              <a:rPr lang="en-US" sz="1000" dirty="0">
                <a:latin typeface="Times New Roman" pitchFamily="18" charset="0"/>
                <a:cs typeface="Times New Roman" panose="02020603050405020304" pitchFamily="18" charset="0"/>
              </a:rPr>
              <a:t>arned income tax credit payments are not counted for 9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D</a:t>
            </a:r>
            <a:r>
              <a:rPr lang="en-US" sz="1000" dirty="0">
                <a:latin typeface="Times New Roman" pitchFamily="18" charset="0"/>
                <a:cs typeface="Times New Roman" panose="02020603050405020304" pitchFamily="18" charset="0"/>
              </a:rPr>
              <a:t>isaster relief assistance</a:t>
            </a:r>
          </a:p>
          <a:p>
            <a:pPr marL="177801" indent="-177801">
              <a:spcBef>
                <a:spcPts val="0"/>
              </a:spcBef>
              <a:buFont typeface="Arial" panose="020B0604020202020204" pitchFamily="34" charset="0"/>
              <a:buChar char="•"/>
            </a:pPr>
            <a:r>
              <a:rPr lang="en-US" sz="1000" dirty="0">
                <a:cs typeface="Times New Roman" panose="02020603050405020304" pitchFamily="18" charset="0"/>
              </a:rPr>
              <a:t>C</a:t>
            </a:r>
            <a:r>
              <a:rPr lang="en-US" sz="1000" dirty="0">
                <a:latin typeface="Times New Roman" pitchFamily="18" charset="0"/>
                <a:cs typeface="Times New Roman" panose="02020603050405020304" pitchFamily="18" charset="0"/>
              </a:rPr>
              <a:t>ash received for the purpose of replacing an excluded resource (e.g., house) that is lost, damaged, or stolen is not counted for nine months</a:t>
            </a:r>
          </a:p>
          <a:p>
            <a:pPr marL="177801" indent="-177801">
              <a:spcBef>
                <a:spcPts val="0"/>
              </a:spcBef>
              <a:buFont typeface="Arial" panose="020B0604020202020204" pitchFamily="34" charset="0"/>
              <a:buChar char="•"/>
            </a:pPr>
            <a:r>
              <a:rPr lang="en-US" sz="1000" dirty="0">
                <a:latin typeface="Times New Roman" pitchFamily="18" charset="0"/>
                <a:cs typeface="Times New Roman" panose="02020603050405020304" pitchFamily="18" charset="0"/>
              </a:rPr>
              <a:t>All Federal tax refunds and advanced tax credits received are not counted for 12 months</a:t>
            </a:r>
          </a:p>
          <a:p>
            <a:pPr marL="177801" indent="-177801">
              <a:spcBef>
                <a:spcPts val="0"/>
              </a:spcBef>
              <a:buFont typeface="Arial" panose="020B0604020202020204" pitchFamily="34" charset="0"/>
              <a:buChar char="•"/>
            </a:pPr>
            <a:r>
              <a:rPr lang="en-US" sz="1000" dirty="0">
                <a:cs typeface="Times New Roman" panose="02020603050405020304" pitchFamily="18" charset="0"/>
              </a:rPr>
              <a:t>Certain trusts </a:t>
            </a:r>
            <a:r>
              <a:rPr lang="en-US" sz="1000" b="1" dirty="0">
                <a:cs typeface="Times New Roman" panose="02020603050405020304" pitchFamily="18" charset="0"/>
              </a:rPr>
              <a:t>(see Slide 35).</a:t>
            </a:r>
            <a:endParaRPr lang="en-US" sz="1000" b="1"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endParaRPr lang="en-US" sz="1000" dirty="0">
              <a:latin typeface="Times New Roman" pitchFamily="18" charset="0"/>
              <a:cs typeface="Times New Roman" panose="02020603050405020304" pitchFamily="18" charset="0"/>
            </a:endParaRPr>
          </a:p>
          <a:p>
            <a:pPr>
              <a:spcBef>
                <a:spcPts val="0"/>
              </a:spcBef>
            </a:pPr>
            <a:r>
              <a:rPr lang="en-US" b="1" u="sng" dirty="0">
                <a:cs typeface="Times New Roman" panose="02020603050405020304" pitchFamily="18" charset="0"/>
              </a:rPr>
              <a:t>SOURCE</a:t>
            </a:r>
            <a:r>
              <a:rPr lang="en-US" b="1" u="sng" dirty="0">
                <a:latin typeface="Times New Roman" pitchFamily="18" charset="0"/>
                <a:cs typeface="Times New Roman" panose="02020603050405020304" pitchFamily="18" charset="0"/>
              </a:rPr>
              <a:t>: </a:t>
            </a:r>
            <a:r>
              <a:rPr lang="en-US" b="1" i="1" dirty="0">
                <a:latin typeface="Times New Roman" pitchFamily="18" charset="0"/>
                <a:cs typeface="Times New Roman" panose="02020603050405020304" pitchFamily="18" charset="0"/>
              </a:rPr>
              <a:t>Understanding Supplemental Security Income</a:t>
            </a:r>
            <a:r>
              <a:rPr lang="en-US" b="1"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defTabSz="948272">
              <a:spcBef>
                <a:spcPts val="0"/>
              </a:spcBef>
              <a:defRPr/>
            </a:pP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687756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32: Cash Benefit Rules for Living with Parents or Others</a:t>
            </a:r>
          </a:p>
          <a:p>
            <a:pPr>
              <a:spcBef>
                <a:spcPts val="0"/>
              </a:spcBef>
            </a:pPr>
            <a:r>
              <a:rPr lang="en-US" dirty="0"/>
              <a:t>The SSI payment may be reduced by one-third if an individual is living in another person’s household throughout a month and does not pay for food and shelter.</a:t>
            </a:r>
          </a:p>
          <a:p>
            <a:pPr>
              <a:spcBef>
                <a:spcPts val="0"/>
              </a:spcBef>
            </a:pPr>
            <a:endParaRPr lang="en-US" dirty="0"/>
          </a:p>
          <a:p>
            <a:pPr>
              <a:spcBef>
                <a:spcPts val="0"/>
              </a:spcBef>
            </a:pPr>
            <a:r>
              <a:rPr lang="en-US" b="1" dirty="0"/>
              <a:t>Example: SSI reduced by one-third – </a:t>
            </a:r>
            <a:r>
              <a:rPr lang="en-US" dirty="0"/>
              <a:t>On January 10, 2015, Alice lived with her parents and received both food and shelter from within the household. She did not help pay for household expenses. Because she received food and shelter from her parents, the monthly SSI benefits were reduced by one-third.  If she does not have any other countable income, her SSI payment would be reduced to $488.67.</a:t>
            </a:r>
          </a:p>
          <a:p>
            <a:pPr>
              <a:spcBef>
                <a:spcPts val="0"/>
              </a:spcBef>
            </a:pPr>
            <a:endParaRPr lang="en-US" dirty="0"/>
          </a:p>
          <a:p>
            <a:pPr>
              <a:spcBef>
                <a:spcPts val="0"/>
              </a:spcBef>
            </a:pPr>
            <a:r>
              <a:rPr lang="en-US" b="1" dirty="0"/>
              <a:t>When the One-third Reduction Does Not Apply</a:t>
            </a:r>
          </a:p>
          <a:p>
            <a:pPr>
              <a:spcBef>
                <a:spcPts val="0"/>
              </a:spcBef>
            </a:pPr>
            <a:endParaRPr lang="en-US" b="1" i="1" dirty="0"/>
          </a:p>
          <a:p>
            <a:pPr>
              <a:spcBef>
                <a:spcPts val="0"/>
              </a:spcBef>
            </a:pPr>
            <a:r>
              <a:rPr lang="en-US" b="1" i="1" dirty="0"/>
              <a:t>The one-third reduction does not apply if the individual lives with his or her parents, or in another person’s household, but pays a share of the food and shelter expense.</a:t>
            </a:r>
          </a:p>
          <a:p>
            <a:pPr>
              <a:spcBef>
                <a:spcPts val="0"/>
              </a:spcBef>
            </a:pPr>
            <a:endParaRPr lang="en-US" dirty="0"/>
          </a:p>
          <a:p>
            <a:pPr>
              <a:spcBef>
                <a:spcPts val="0"/>
              </a:spcBef>
            </a:pPr>
            <a:r>
              <a:rPr lang="en-US" b="1" dirty="0"/>
              <a:t>Example: One-third Reduction No Longer Applies – </a:t>
            </a:r>
            <a:r>
              <a:rPr lang="en-US" dirty="0"/>
              <a:t>Alice (or her parents) notifies Social Security that she </a:t>
            </a:r>
            <a:r>
              <a:rPr lang="en-US" u="sng" dirty="0"/>
              <a:t>started</a:t>
            </a:r>
            <a:r>
              <a:rPr lang="en-US" dirty="0"/>
              <a:t> paying her share of the household expense for food and shelter. In this example there are five people in the household:  Alice, her two sisters, and two parents. The household expenses for food, rent, and utilities are $1,500 per month. Alice pays her parents $300 per month, which is her pro rata share.  Based on Alice paying her pro rata share and not having any other countable income, she would receive the full SSI amount of $733 per month.</a:t>
            </a:r>
          </a:p>
          <a:p>
            <a:pPr>
              <a:spcBef>
                <a:spcPts val="0"/>
              </a:spcBef>
            </a:pPr>
            <a:endParaRPr lang="en-US" dirty="0"/>
          </a:p>
          <a:p>
            <a:pPr>
              <a:spcBef>
                <a:spcPts val="0"/>
              </a:spcBef>
            </a:pPr>
            <a:r>
              <a:rPr lang="en-US" dirty="0"/>
              <a:t>The one-third reduction also does not apply if the individual lives in his or her own home or apartment and pays for food and shelter expenses.</a:t>
            </a:r>
          </a:p>
          <a:p>
            <a:pPr>
              <a:spcBef>
                <a:spcPts val="0"/>
              </a:spcBef>
            </a:pPr>
            <a:endParaRPr lang="en-US" dirty="0"/>
          </a:p>
          <a:p>
            <a:pPr>
              <a:spcBef>
                <a:spcPts val="0"/>
              </a:spcBef>
            </a:pPr>
            <a:r>
              <a:rPr lang="en-US" b="1" dirty="0"/>
              <a:t>See SSI Spotlight: http://www.ssa.gov/ssi/spotlights/spot-one-third-reduction.htm</a:t>
            </a:r>
          </a:p>
          <a:p>
            <a:pPr>
              <a:spcBef>
                <a:spcPts val="0"/>
              </a:spcBef>
            </a:pPr>
            <a:endParaRPr lang="en-US" dirty="0"/>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32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16071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063625" y="550863"/>
            <a:ext cx="3192463" cy="239395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33: Concurrent Benefits – when youth qualify for both SSI and SSDI</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Work is measured in "work credits." </a:t>
            </a:r>
            <a:r>
              <a:rPr lang="en-US" dirty="0">
                <a:cs typeface="Times New Roman" panose="02020603050405020304" pitchFamily="18" charset="0"/>
              </a:rPr>
              <a:t>U</a:t>
            </a:r>
            <a:r>
              <a:rPr lang="en-US" dirty="0">
                <a:latin typeface="Times New Roman" pitchFamily="18" charset="0"/>
                <a:cs typeface="Times New Roman" panose="02020603050405020304" pitchFamily="18" charset="0"/>
              </a:rPr>
              <a:t>p to four work credits per year can be earned based on annual earnings. The amount of earnings required for a work credit increases each year as general wage levels rise. To be eligible for </a:t>
            </a:r>
            <a:r>
              <a:rPr lang="en-US" dirty="0">
                <a:cs typeface="Times New Roman" panose="02020603050405020304" pitchFamily="18" charset="0"/>
              </a:rPr>
              <a:t>SSDI or retirement </a:t>
            </a:r>
            <a:r>
              <a:rPr lang="en-US" dirty="0">
                <a:latin typeface="Times New Roman" pitchFamily="18" charset="0"/>
                <a:cs typeface="Times New Roman" panose="02020603050405020304" pitchFamily="18" charset="0"/>
              </a:rPr>
              <a:t>benefits, the individual must have earned an average of one work credit for each calendar year between age 21 and the year in which </a:t>
            </a:r>
            <a:r>
              <a:rPr lang="en-US" dirty="0">
                <a:cs typeface="Times New Roman" panose="02020603050405020304" pitchFamily="18" charset="0"/>
              </a:rPr>
              <a:t>he or she</a:t>
            </a:r>
            <a:r>
              <a:rPr lang="en-US" dirty="0">
                <a:latin typeface="Times New Roman" pitchFamily="18" charset="0"/>
                <a:cs typeface="Times New Roman" panose="02020603050405020304" pitchFamily="18" charset="0"/>
              </a:rPr>
              <a:t> reaches age 62 (or becomes disabled or blind) up to a maximum of 40 credits. A minimum of six work credits is required, regardless of age.</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To be eligible for SSDI benefits based on a disability other than blindness,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must have worked long enough and recently enough to qualify. The number of work credits needed for disability benefits depends on age. In general, 20 work credits need to be earned in the last 10 years ending with the year </a:t>
            </a:r>
            <a:r>
              <a:rPr lang="en-US" dirty="0">
                <a:cs typeface="Times New Roman" panose="02020603050405020304" pitchFamily="18" charset="0"/>
              </a:rPr>
              <a:t>the individual </a:t>
            </a:r>
            <a:r>
              <a:rPr lang="en-US" dirty="0">
                <a:latin typeface="Times New Roman" pitchFamily="18" charset="0"/>
                <a:cs typeface="Times New Roman" panose="02020603050405020304" pitchFamily="18" charset="0"/>
              </a:rPr>
              <a:t>becomes disabled. Younger workers can qualify with fewer credits.</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The rules are as follows:</a:t>
            </a:r>
          </a:p>
          <a:p>
            <a:pPr>
              <a:spcBef>
                <a:spcPts val="0"/>
              </a:spcBef>
            </a:pPr>
            <a:r>
              <a:rPr lang="en-US" b="1" dirty="0">
                <a:latin typeface="Times New Roman" pitchFamily="18" charset="0"/>
                <a:cs typeface="Times New Roman" panose="02020603050405020304" pitchFamily="18" charset="0"/>
              </a:rPr>
              <a:t>Before age 24</a:t>
            </a:r>
            <a:r>
              <a:rPr lang="en-US" dirty="0">
                <a:latin typeface="Times New Roman" pitchFamily="18" charset="0"/>
                <a:cs typeface="Times New Roman" panose="02020603050405020304" pitchFamily="18" charset="0"/>
              </a:rPr>
              <a:t> </a:t>
            </a:r>
            <a:r>
              <a:rPr lang="en-US" b="1" dirty="0"/>
              <a:t>–</a:t>
            </a:r>
            <a:r>
              <a:rPr lang="en-US" dirty="0">
                <a:latin typeface="Times New Roman" pitchFamily="18" charset="0"/>
                <a:cs typeface="Times New Roman" panose="02020603050405020304" pitchFamily="18" charset="0"/>
              </a:rPr>
              <a:t>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may qualify </a:t>
            </a:r>
            <a:r>
              <a:rPr lang="en-US" dirty="0">
                <a:cs typeface="Times New Roman" panose="02020603050405020304" pitchFamily="18" charset="0"/>
              </a:rPr>
              <a:t>with</a:t>
            </a:r>
            <a:r>
              <a:rPr lang="en-US" dirty="0">
                <a:latin typeface="Times New Roman" pitchFamily="18" charset="0"/>
                <a:cs typeface="Times New Roman" panose="02020603050405020304" pitchFamily="18" charset="0"/>
              </a:rPr>
              <a:t> six work credits earned in the three–year period ending when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disability starts.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Age 24 to 31</a:t>
            </a:r>
            <a:r>
              <a:rPr lang="en-US" dirty="0">
                <a:latin typeface="Times New Roman" pitchFamily="18" charset="0"/>
                <a:cs typeface="Times New Roman" panose="02020603050405020304" pitchFamily="18" charset="0"/>
              </a:rPr>
              <a:t> </a:t>
            </a:r>
            <a:r>
              <a:rPr lang="en-US" b="1" dirty="0"/>
              <a:t>–</a:t>
            </a:r>
            <a:r>
              <a:rPr lang="en-US" dirty="0">
                <a:latin typeface="Times New Roman" pitchFamily="18" charset="0"/>
                <a:cs typeface="Times New Roman" panose="02020603050405020304" pitchFamily="18" charset="0"/>
              </a:rPr>
              <a:t> </a:t>
            </a:r>
            <a:r>
              <a:rPr lang="en-US" dirty="0">
                <a:cs typeface="Times New Roman" panose="02020603050405020304" pitchFamily="18" charset="0"/>
              </a:rPr>
              <a:t>The applicant</a:t>
            </a:r>
            <a:r>
              <a:rPr lang="en-US" dirty="0">
                <a:latin typeface="Times New Roman" pitchFamily="18" charset="0"/>
                <a:cs typeface="Times New Roman" panose="02020603050405020304" pitchFamily="18" charset="0"/>
              </a:rPr>
              <a:t> may qualify if he or she has worked half the time between age 21 and </a:t>
            </a:r>
            <a:r>
              <a:rPr lang="en-US" dirty="0">
                <a:cs typeface="Times New Roman" panose="02020603050405020304" pitchFamily="18" charset="0"/>
              </a:rPr>
              <a:t>when the</a:t>
            </a:r>
            <a:r>
              <a:rPr lang="en-US" dirty="0">
                <a:latin typeface="Times New Roman" pitchFamily="18" charset="0"/>
                <a:cs typeface="Times New Roman" panose="02020603050405020304" pitchFamily="18" charset="0"/>
              </a:rPr>
              <a:t> disability starts.</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EXAMPLE: </a:t>
            </a:r>
            <a:r>
              <a:rPr lang="en-US" dirty="0">
                <a:latin typeface="Times New Roman" pitchFamily="18" charset="0"/>
                <a:cs typeface="Times New Roman" panose="02020603050405020304" pitchFamily="18" charset="0"/>
              </a:rPr>
              <a:t>If at age 27 a</a:t>
            </a:r>
            <a:r>
              <a:rPr lang="en-US" dirty="0">
                <a:cs typeface="Times New Roman" panose="02020603050405020304" pitchFamily="18" charset="0"/>
              </a:rPr>
              <a:t> young adult </a:t>
            </a:r>
            <a:r>
              <a:rPr lang="en-US" dirty="0">
                <a:latin typeface="Times New Roman" pitchFamily="18" charset="0"/>
                <a:cs typeface="Times New Roman" panose="02020603050405020304" pitchFamily="18" charset="0"/>
              </a:rPr>
              <a:t>becomes disabled, </a:t>
            </a:r>
            <a:r>
              <a:rPr lang="en-US" dirty="0">
                <a:cs typeface="Times New Roman" panose="02020603050405020304" pitchFamily="18" charset="0"/>
              </a:rPr>
              <a:t>he or she</a:t>
            </a:r>
            <a:r>
              <a:rPr lang="en-US" dirty="0">
                <a:latin typeface="Times New Roman" pitchFamily="18" charset="0"/>
                <a:cs typeface="Times New Roman" panose="02020603050405020304" pitchFamily="18" charset="0"/>
              </a:rPr>
              <a:t> would need 12 work credits in the past six years (between age 21 and 27).</a:t>
            </a:r>
          </a:p>
          <a:p>
            <a:pPr>
              <a:spcBef>
                <a:spcPts val="0"/>
              </a:spcBef>
            </a:pPr>
            <a:endParaRPr lang="en-US" b="1" dirty="0">
              <a:latin typeface="Times New Roman" pitchFamily="18" charset="0"/>
              <a:cs typeface="Times New Roman" panose="02020603050405020304" pitchFamily="18" charset="0"/>
            </a:endParaRPr>
          </a:p>
          <a:p>
            <a:pPr>
              <a:spcBef>
                <a:spcPts val="0"/>
              </a:spcBef>
              <a:defRPr/>
            </a:pPr>
            <a:r>
              <a:rPr lang="en-US" b="1" dirty="0">
                <a:cs typeface="Times New Roman" panose="02020603050405020304" pitchFamily="18" charset="0"/>
              </a:rPr>
              <a:t>SOURCE</a:t>
            </a:r>
            <a:r>
              <a:rPr lang="en-US" b="1" u="sng" dirty="0">
                <a:cs typeface="Times New Roman" panose="02020603050405020304" pitchFamily="18" charset="0"/>
              </a:rPr>
              <a:t>: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r>
              <a:rPr lang="en-US" b="1" dirty="0">
                <a:solidFill>
                  <a:schemeClr val="tx2"/>
                </a:solidFill>
                <a:cs typeface="Times New Roman" panose="02020603050405020304" pitchFamily="18" charset="0"/>
              </a:rPr>
              <a:t>www.socialsecurity.gov/ssi/text-understanding-ssi.htm</a:t>
            </a:r>
          </a:p>
          <a:p>
            <a:pPr>
              <a:spcBef>
                <a:spcPts val="0"/>
              </a:spcBef>
              <a:defRPr/>
            </a:pPr>
            <a:endParaRPr lang="en-US" dirty="0">
              <a:cs typeface="Times New Roman" panose="02020603050405020304" pitchFamily="18" charset="0"/>
            </a:endParaRPr>
          </a:p>
          <a:p>
            <a:pPr>
              <a:spcBef>
                <a:spcPts val="0"/>
              </a:spcBef>
            </a:pPr>
            <a:endParaRPr lang="en-US" b="1" dirty="0">
              <a:latin typeface="Times New Roman" pitchFamily="18" charset="0"/>
              <a:cs typeface="Times New Roman" panose="02020603050405020304" pitchFamily="18" charset="0"/>
            </a:endParaRPr>
          </a:p>
        </p:txBody>
      </p:sp>
      <p:sp>
        <p:nvSpPr>
          <p:cNvPr id="952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97A0B456-45D9-4175-A48E-C9DC1AB9EF6B}" type="slidenum">
              <a:rPr lang="en-US" sz="1200"/>
              <a:pPr eaLnBrk="1" hangingPunct="1">
                <a:spcBef>
                  <a:spcPct val="0"/>
                </a:spcBef>
                <a:defRPr/>
              </a:pPr>
              <a:t>33</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994948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063625" y="550863"/>
            <a:ext cx="3192463" cy="239395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spcBef>
                <a:spcPts val="0"/>
              </a:spcBef>
            </a:pPr>
            <a:r>
              <a:rPr lang="en-US" b="1" dirty="0">
                <a:latin typeface="Times New Roman" pitchFamily="18" charset="0"/>
              </a:rPr>
              <a:t>SLIDE 34: Concurrent Benefits</a:t>
            </a:r>
          </a:p>
          <a:p>
            <a:pPr>
              <a:spcBef>
                <a:spcPts val="0"/>
              </a:spcBef>
            </a:pPr>
            <a:endParaRPr lang="en-US" b="1" dirty="0">
              <a:latin typeface="Times New Roman" pitchFamily="18" charset="0"/>
            </a:endParaRPr>
          </a:p>
          <a:p>
            <a:pPr>
              <a:spcBef>
                <a:spcPts val="0"/>
              </a:spcBef>
            </a:pPr>
            <a:r>
              <a:rPr lang="en-US" dirty="0">
                <a:latin typeface="Times New Roman" pitchFamily="18" charset="0"/>
              </a:rPr>
              <a:t>Receiving concurrent benefits is not a choice. If an individual works and becomes eligible for SSDI benefits, the </a:t>
            </a:r>
            <a:r>
              <a:rPr lang="en-US" b="1" dirty="0">
                <a:latin typeface="Times New Roman" pitchFamily="18" charset="0"/>
              </a:rPr>
              <a:t>SSI benefit will be reduced accordingly </a:t>
            </a:r>
            <a:r>
              <a:rPr lang="en-US" dirty="0">
                <a:latin typeface="Times New Roman" pitchFamily="18" charset="0"/>
              </a:rPr>
              <a:t>so that the total amount received between the two benefit payments will remain the same. This can be confusing as the rules for both programs must be followed. </a:t>
            </a:r>
            <a:r>
              <a:rPr lang="en-US" b="1" dirty="0">
                <a:latin typeface="Times New Roman" pitchFamily="18" charset="0"/>
              </a:rPr>
              <a:t>The individual will qualify for both Medicaid and Medicare. </a:t>
            </a:r>
          </a:p>
          <a:p>
            <a:pPr>
              <a:spcBef>
                <a:spcPts val="0"/>
              </a:spcBef>
            </a:pPr>
            <a:endParaRPr lang="en-US" dirty="0">
              <a:latin typeface="Times New Roman" pitchFamily="18" charset="0"/>
            </a:endParaRPr>
          </a:p>
          <a:p>
            <a:pPr>
              <a:spcBef>
                <a:spcPts val="0"/>
              </a:spcBef>
            </a:pPr>
            <a:r>
              <a:rPr lang="en-US" b="1" dirty="0">
                <a:latin typeface="Times New Roman" pitchFamily="18" charset="0"/>
              </a:rPr>
              <a:t>Advantages:</a:t>
            </a:r>
          </a:p>
          <a:p>
            <a:pPr marL="177801" indent="-177801">
              <a:spcBef>
                <a:spcPts val="0"/>
              </a:spcBef>
              <a:buFont typeface="Arial" panose="020B0604020202020204" pitchFamily="34" charset="0"/>
              <a:buChar char="•"/>
            </a:pPr>
            <a:r>
              <a:rPr lang="en-US" dirty="0">
                <a:latin typeface="Times New Roman" pitchFamily="18" charset="0"/>
              </a:rPr>
              <a:t>If the individual earns enough work credits to totally replace the SSI benefit amount, resource limits will no longer apply. </a:t>
            </a:r>
          </a:p>
          <a:p>
            <a:pPr marL="177801" indent="-177801">
              <a:spcBef>
                <a:spcPts val="0"/>
              </a:spcBef>
              <a:buFont typeface="Arial" panose="020B0604020202020204" pitchFamily="34" charset="0"/>
              <a:buChar char="•"/>
            </a:pPr>
            <a:r>
              <a:rPr lang="en-US" dirty="0">
                <a:latin typeface="Times New Roman" pitchFamily="18" charset="0"/>
              </a:rPr>
              <a:t>The Plan to Achieve Self Support (PASS) work incentive (See Slide 13) can be funded by the SSDI benefit allowing the full SSI benefit to be received with no deductions (see </a:t>
            </a:r>
            <a:r>
              <a:rPr lang="en-US" dirty="0"/>
              <a:t>note</a:t>
            </a:r>
            <a:r>
              <a:rPr lang="en-US" dirty="0">
                <a:latin typeface="Times New Roman" pitchFamily="18" charset="0"/>
              </a:rPr>
              <a:t>).</a:t>
            </a:r>
          </a:p>
          <a:p>
            <a:pPr marL="177801" indent="-177801" defTabSz="948272">
              <a:spcBef>
                <a:spcPts val="0"/>
              </a:spcBef>
              <a:buFont typeface="Arial" panose="020B0604020202020204" pitchFamily="34" charset="0"/>
              <a:buChar char="•"/>
              <a:defRPr/>
            </a:pPr>
            <a:r>
              <a:rPr lang="en-US" dirty="0">
                <a:latin typeface="Times New Roman" pitchFamily="18" charset="0"/>
              </a:rPr>
              <a:t>The SSDI program is more secure because it is a funded program versus the SSI program that relies on general funds and Congressional appropriations. </a:t>
            </a:r>
          </a:p>
          <a:p>
            <a:pPr marL="177801" indent="-177801">
              <a:spcBef>
                <a:spcPts val="0"/>
              </a:spcBef>
              <a:buFont typeface="Arial" panose="020B0604020202020204" pitchFamily="34" charset="0"/>
              <a:buChar char="•"/>
            </a:pPr>
            <a:endParaRPr lang="en-US" dirty="0">
              <a:cs typeface="Arial" pitchFamily="34" charset="0"/>
            </a:endParaRPr>
          </a:p>
          <a:p>
            <a:pPr>
              <a:spcBef>
                <a:spcPts val="0"/>
              </a:spcBef>
            </a:pPr>
            <a:r>
              <a:rPr lang="en-US" u="sng" dirty="0">
                <a:latin typeface="Times New Roman" pitchFamily="18" charset="0"/>
              </a:rPr>
              <a:t>Note</a:t>
            </a:r>
            <a:r>
              <a:rPr lang="en-US" dirty="0">
                <a:latin typeface="Times New Roman" pitchFamily="18" charset="0"/>
              </a:rPr>
              <a:t>: Plans to Achieve Self Support (“PASS plans“) allow SSI recipients to set aside funds received from sources other than SSI (including earned income from work and SSDI benefits) to purchase items or services that that will allow the SSI recipient to achieve a work goal and become self-sufficient or less dependent on SSI benefits.</a:t>
            </a:r>
          </a:p>
          <a:p>
            <a:pPr marL="177801" indent="-177801">
              <a:spcBef>
                <a:spcPts val="0"/>
              </a:spcBef>
              <a:buFont typeface="Arial" panose="020B0604020202020204" pitchFamily="34" charset="0"/>
              <a:buChar char="•"/>
            </a:pPr>
            <a:r>
              <a:rPr lang="en-US" dirty="0">
                <a:latin typeface="Times New Roman" pitchFamily="18" charset="0"/>
              </a:rPr>
              <a:t>Funds set aside in a PASS plan are not counted in determining the amount of SSI benefits available each month (funds are not counted against the SSI income or asset limits).</a:t>
            </a:r>
          </a:p>
          <a:p>
            <a:pPr marL="177801" indent="-177801">
              <a:spcBef>
                <a:spcPts val="0"/>
              </a:spcBef>
              <a:buFont typeface="Arial" panose="020B0604020202020204" pitchFamily="34" charset="0"/>
              <a:buChar char="•"/>
            </a:pPr>
            <a:r>
              <a:rPr lang="en-US" dirty="0">
                <a:latin typeface="Times New Roman" pitchFamily="18" charset="0"/>
              </a:rPr>
              <a:t>Substantial amounts of income can be saved while still receiving the full SSI benefit amount. </a:t>
            </a:r>
          </a:p>
          <a:p>
            <a:pPr marL="177801" indent="-177801">
              <a:spcBef>
                <a:spcPts val="0"/>
              </a:spcBef>
              <a:buFont typeface="Arial" panose="020B0604020202020204" pitchFamily="34" charset="0"/>
              <a:buChar char="•"/>
            </a:pPr>
            <a:r>
              <a:rPr lang="en-US" dirty="0">
                <a:latin typeface="Times New Roman" pitchFamily="18" charset="0"/>
              </a:rPr>
              <a:t>PASS plan funds </a:t>
            </a:r>
            <a:r>
              <a:rPr lang="en-US" dirty="0"/>
              <a:t>may be</a:t>
            </a:r>
            <a:r>
              <a:rPr lang="en-US" dirty="0">
                <a:latin typeface="Times New Roman" pitchFamily="18" charset="0"/>
              </a:rPr>
              <a:t> used to pay for high-cost, lump-sum work-related items or expenses such as college tuition, computers, and automobiles, </a:t>
            </a:r>
            <a:r>
              <a:rPr lang="en-US" dirty="0"/>
              <a:t>or</a:t>
            </a:r>
            <a:r>
              <a:rPr lang="en-US" dirty="0">
                <a:latin typeface="Times New Roman" pitchFamily="18" charset="0"/>
              </a:rPr>
              <a:t> tools such as drill presses or chef's knives.</a:t>
            </a:r>
          </a:p>
          <a:p>
            <a:pPr marL="177801" indent="-177801">
              <a:spcBef>
                <a:spcPts val="0"/>
              </a:spcBef>
              <a:buFont typeface="Arial" panose="020B0604020202020204" pitchFamily="34" charset="0"/>
              <a:buChar char="•"/>
            </a:pPr>
            <a:r>
              <a:rPr lang="en-US" dirty="0">
                <a:latin typeface="Times New Roman" pitchFamily="18" charset="0"/>
              </a:rPr>
              <a:t>PASS plan work goals and proposed purchases must be in writing and pre-approved by a Social Security-designated PASS representative. </a:t>
            </a:r>
          </a:p>
          <a:p>
            <a:pPr>
              <a:spcBef>
                <a:spcPts val="0"/>
              </a:spcBef>
            </a:pPr>
            <a:endParaRPr lang="en-US" dirty="0">
              <a:cs typeface="Arial" pitchFamily="34" charset="0"/>
            </a:endParaRPr>
          </a:p>
        </p:txBody>
      </p:sp>
      <p:sp>
        <p:nvSpPr>
          <p:cNvPr id="97284" name="Slide Number Placeholder 3"/>
          <p:cNvSpPr>
            <a:spLocks noGrp="1"/>
          </p:cNvSpPr>
          <p:nvPr>
            <p:ph type="sldNum" sz="quarter" idx="5"/>
          </p:nvPr>
        </p:nvSpPr>
        <p:spPr>
          <a:xfrm>
            <a:off x="3975652" y="9150266"/>
            <a:ext cx="3168926" cy="4768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55274" eaLnBrk="0" hangingPunct="0">
              <a:defRPr sz="2500">
                <a:solidFill>
                  <a:schemeClr val="tx1"/>
                </a:solidFill>
                <a:latin typeface="Times New Roman" pitchFamily="18" charset="0"/>
                <a:cs typeface="Arial" pitchFamily="34" charset="0"/>
              </a:defRPr>
            </a:lvl1pPr>
            <a:lvl2pPr marL="760319" indent="-292430" defTabSz="955274" eaLnBrk="0" hangingPunct="0">
              <a:defRPr sz="2500">
                <a:solidFill>
                  <a:schemeClr val="tx1"/>
                </a:solidFill>
                <a:latin typeface="Times New Roman" pitchFamily="18" charset="0"/>
                <a:cs typeface="Arial" pitchFamily="34" charset="0"/>
              </a:defRPr>
            </a:lvl2pPr>
            <a:lvl3pPr marL="1169722" indent="-233944" defTabSz="955274" eaLnBrk="0" hangingPunct="0">
              <a:defRPr sz="2500">
                <a:solidFill>
                  <a:schemeClr val="tx1"/>
                </a:solidFill>
                <a:latin typeface="Times New Roman" pitchFamily="18" charset="0"/>
                <a:cs typeface="Arial" pitchFamily="34" charset="0"/>
              </a:defRPr>
            </a:lvl3pPr>
            <a:lvl4pPr marL="1637612" indent="-233944" defTabSz="955274" eaLnBrk="0" hangingPunct="0">
              <a:defRPr sz="2500">
                <a:solidFill>
                  <a:schemeClr val="tx1"/>
                </a:solidFill>
                <a:latin typeface="Times New Roman" pitchFamily="18" charset="0"/>
                <a:cs typeface="Arial" pitchFamily="34" charset="0"/>
              </a:defRPr>
            </a:lvl4pPr>
            <a:lvl5pPr marL="2105499" indent="-233944" defTabSz="955274" eaLnBrk="0" hangingPunct="0">
              <a:defRPr sz="2500">
                <a:solidFill>
                  <a:schemeClr val="tx1"/>
                </a:solidFill>
                <a:latin typeface="Times New Roman" pitchFamily="18" charset="0"/>
                <a:cs typeface="Arial" pitchFamily="34" charset="0"/>
              </a:defRPr>
            </a:lvl5pPr>
            <a:lvl6pPr marL="2573390"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6pPr>
            <a:lvl7pPr marL="3041278"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7pPr>
            <a:lvl8pPr marL="3509167"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8pPr>
            <a:lvl9pPr marL="3977058" indent="-233944" defTabSz="955274" eaLnBrk="0" fontAlgn="base" hangingPunct="0">
              <a:spcBef>
                <a:spcPct val="0"/>
              </a:spcBef>
              <a:spcAft>
                <a:spcPct val="0"/>
              </a:spcAft>
              <a:defRPr sz="2500">
                <a:solidFill>
                  <a:schemeClr val="tx1"/>
                </a:solidFill>
                <a:latin typeface="Times New Roman" pitchFamily="18" charset="0"/>
                <a:cs typeface="Arial" pitchFamily="34" charset="0"/>
              </a:defRPr>
            </a:lvl9pPr>
          </a:lstStyle>
          <a:p>
            <a:fld id="{B65AC37C-CD57-4ED2-94D3-7C636D9C5485}" type="slidenum">
              <a:rPr lang="en-US" sz="1200"/>
              <a:pPr/>
              <a:t>34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8095453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1063625" y="550863"/>
            <a:ext cx="3192463" cy="239395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35: Trust Funds</a:t>
            </a:r>
          </a:p>
          <a:p>
            <a:endParaRPr lang="en-US" b="1" dirty="0"/>
          </a:p>
          <a:p>
            <a:pPr defTabSz="948272">
              <a:defRPr/>
            </a:pPr>
            <a:r>
              <a:rPr lang="en-US" b="1" dirty="0"/>
              <a:t>What is a Trust?</a:t>
            </a:r>
          </a:p>
          <a:p>
            <a:pPr defTabSz="948272">
              <a:defRPr/>
            </a:pPr>
            <a:r>
              <a:rPr lang="en-US" dirty="0"/>
              <a:t>A trust is a legal arrangement, regulated by state law, in which one party holds property for the benefit of another. </a:t>
            </a:r>
            <a:endParaRPr lang="en-US" b="1" dirty="0"/>
          </a:p>
          <a:p>
            <a:endParaRPr lang="en-US" dirty="0"/>
          </a:p>
          <a:p>
            <a:r>
              <a:rPr lang="en-US" dirty="0"/>
              <a:t>It is possible for SSI recipients to have resources set aside in a trust but these must be set up carefully.</a:t>
            </a:r>
            <a:r>
              <a:rPr lang="en-US" b="1" dirty="0"/>
              <a:t> </a:t>
            </a:r>
            <a:r>
              <a:rPr lang="en-US" dirty="0"/>
              <a:t>Only certain types of trust funds are allowed. Congress has very specific rules regarding Supplemental, Special Needs, or pooled trusts. </a:t>
            </a:r>
          </a:p>
          <a:p>
            <a:endParaRPr lang="en-US" dirty="0"/>
          </a:p>
          <a:p>
            <a:r>
              <a:rPr lang="en-US" dirty="0"/>
              <a:t>These trusts can contain cash or other liquid assets, and real or personal property, that could be turned into cash that provides for supplemental care over and above that provided by government. Trusts must be irrevocable, and cannot be registered under either the Grantor's or the Beneficiary's Social Security Number. </a:t>
            </a:r>
          </a:p>
          <a:p>
            <a:endParaRPr lang="en-US" dirty="0"/>
          </a:p>
          <a:p>
            <a:r>
              <a:rPr lang="en-US" dirty="0"/>
              <a:t>It is important to remember that these trusts are a living legal document that is meant to not only maintain benefit eligibility but also bring enjoyment and new, positive experiences to the beneficiary.  </a:t>
            </a:r>
          </a:p>
          <a:p>
            <a:pPr>
              <a:spcBef>
                <a:spcPts val="0"/>
              </a:spcBef>
            </a:pPr>
            <a:endParaRPr lang="en-US" dirty="0"/>
          </a:p>
          <a:p>
            <a:pPr>
              <a:spcBef>
                <a:spcPts val="0"/>
              </a:spcBef>
            </a:pPr>
            <a:r>
              <a:rPr lang="en-US" dirty="0"/>
              <a:t>(As of January 1, 2000, the Supplemental Security Income (SSI) law on trusts changed. This information applies to trusts established on or after January 1, 2000.)</a:t>
            </a:r>
          </a:p>
          <a:p>
            <a:pPr>
              <a:spcBef>
                <a:spcPts val="0"/>
              </a:spcBef>
            </a:pPr>
            <a:endParaRPr lang="en-US" b="1" dirty="0"/>
          </a:p>
          <a:p>
            <a:pPr>
              <a:spcBef>
                <a:spcPts val="0"/>
              </a:spcBef>
            </a:pPr>
            <a:r>
              <a:rPr lang="en-US" b="1" dirty="0"/>
              <a:t>How Does a Non-approved Trust Affect SSI Benefits?</a:t>
            </a:r>
          </a:p>
          <a:p>
            <a:pPr>
              <a:spcBef>
                <a:spcPts val="0"/>
              </a:spcBef>
            </a:pPr>
            <a:r>
              <a:rPr lang="en-US" dirty="0"/>
              <a:t>If assets are used to establish a trust on or after January 1, 2000, the trust will generally count as a resource for SSI purposes.</a:t>
            </a:r>
          </a:p>
          <a:p>
            <a:pPr marL="177801" indent="-177801">
              <a:spcBef>
                <a:spcPts val="0"/>
              </a:spcBef>
              <a:buFont typeface="Arial" panose="020B0604020202020204" pitchFamily="34" charset="0"/>
              <a:buChar char="•"/>
            </a:pPr>
            <a:r>
              <a:rPr lang="en-US" dirty="0"/>
              <a:t>In the case of a </a:t>
            </a:r>
            <a:r>
              <a:rPr lang="en-US" b="1" dirty="0"/>
              <a:t>revocable</a:t>
            </a:r>
            <a:r>
              <a:rPr lang="en-US" dirty="0"/>
              <a:t> trust, the whole trust is the resource.</a:t>
            </a:r>
          </a:p>
          <a:p>
            <a:pPr marL="177801" indent="-177801">
              <a:spcBef>
                <a:spcPts val="0"/>
              </a:spcBef>
              <a:buFont typeface="Arial" panose="020B0604020202020204" pitchFamily="34" charset="0"/>
              <a:buChar char="•"/>
            </a:pPr>
            <a:r>
              <a:rPr lang="en-US" dirty="0"/>
              <a:t>In the case of an </a:t>
            </a:r>
            <a:r>
              <a:rPr lang="en-US" b="1" dirty="0"/>
              <a:t>irrevocable</a:t>
            </a:r>
            <a:r>
              <a:rPr lang="en-US" dirty="0"/>
              <a:t> trust, if there are any circumstances under which payment could be made to the individual or for the individual’s benefit, the portion of the trust from which payment could be made is the resource.</a:t>
            </a:r>
          </a:p>
          <a:p>
            <a:pPr>
              <a:spcBef>
                <a:spcPts val="0"/>
              </a:spcBef>
            </a:pPr>
            <a:endParaRPr lang="en-US" b="1" dirty="0"/>
          </a:p>
          <a:p>
            <a:pPr>
              <a:spcBef>
                <a:spcPts val="0"/>
              </a:spcBef>
            </a:pPr>
            <a:r>
              <a:rPr lang="en-US" b="1" dirty="0"/>
              <a:t>For more information see: SSI Spotlight on trusts: http://www.ssa.gov/ssi/spotlights/spot-trusts.htm</a:t>
            </a:r>
          </a:p>
          <a:p>
            <a:pPr>
              <a:spcBef>
                <a:spcPts val="0"/>
              </a:spcBef>
            </a:pPr>
            <a:endParaRPr lang="en-US" b="1" dirty="0"/>
          </a:p>
        </p:txBody>
      </p:sp>
      <p:sp>
        <p:nvSpPr>
          <p:cNvPr id="10752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0501F8C-075A-4A51-9E9A-2A703310C8EF}" type="slidenum">
              <a:rPr lang="en-US" sz="1200"/>
              <a:pPr eaLnBrk="1" hangingPunct="1">
                <a:spcBef>
                  <a:spcPct val="0"/>
                </a:spcBef>
                <a:defRPr/>
              </a:pPr>
              <a:t>35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46592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36</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spcBef>
                <a:spcPts val="0"/>
              </a:spcBef>
            </a:pPr>
            <a:r>
              <a:rPr lang="en-US" b="1" dirty="0">
                <a:cs typeface="Times New Roman" panose="02020603050405020304" pitchFamily="18" charset="0"/>
              </a:rPr>
              <a:t>SLIDE 36: The SSI Application Process</a:t>
            </a:r>
          </a:p>
          <a:p>
            <a:pPr marL="0" lvl="2" eaLnBrk="1" hangingPunct="1">
              <a:spcBef>
                <a:spcPts val="0"/>
              </a:spcBef>
            </a:pPr>
            <a:endParaRPr lang="en-US" dirty="0">
              <a:cs typeface="Times New Roman" panose="02020603050405020304" pitchFamily="18" charset="0"/>
            </a:endParaRPr>
          </a:p>
          <a:p>
            <a:pPr marL="0" lvl="2" eaLnBrk="1" hangingPunct="1">
              <a:spcBef>
                <a:spcPts val="0"/>
              </a:spcBef>
            </a:pPr>
            <a:r>
              <a:rPr lang="en-US" dirty="0">
                <a:cs typeface="Times New Roman" panose="02020603050405020304" pitchFamily="18" charset="0"/>
              </a:rPr>
              <a:t>The SSI application process can seem daunting to families. Although most of the information requested initially is general, it is more detailed than families may expect. Some of the sections include living arrangements, resources, income, and citizenship. Many questions are directed at uncovering income and assets so that Social Security can determine whether the applicant qualifies financially for SSI. </a:t>
            </a: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0386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1063625" y="550863"/>
            <a:ext cx="3192463" cy="2393950"/>
          </a:xfrm>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Times New Roman" pitchFamily="18" charset="0"/>
              </a:rPr>
              <a:t>SLIDE 37: How to Apply for SSI Benefits</a:t>
            </a:r>
          </a:p>
          <a:p>
            <a:endParaRPr lang="en-US" b="1" dirty="0">
              <a:latin typeface="Times New Roman" pitchFamily="18" charset="0"/>
            </a:endParaRPr>
          </a:p>
          <a:p>
            <a:pPr marL="0" lvl="2" defTabSz="948272" eaLnBrk="1" hangingPunct="1">
              <a:spcBef>
                <a:spcPts val="0"/>
              </a:spcBef>
              <a:defRPr/>
            </a:pPr>
            <a:r>
              <a:rPr lang="en-US" dirty="0"/>
              <a:t>The</a:t>
            </a:r>
            <a:r>
              <a:rPr lang="en-US" dirty="0">
                <a:latin typeface="Times New Roman" pitchFamily="18" charset="0"/>
              </a:rPr>
              <a:t> SSI application </a:t>
            </a:r>
            <a:r>
              <a:rPr lang="en-US" dirty="0"/>
              <a:t>is </a:t>
            </a:r>
            <a:r>
              <a:rPr lang="en-US" dirty="0">
                <a:latin typeface="Times New Roman" pitchFamily="18" charset="0"/>
              </a:rPr>
              <a:t>not designed for self-completion. </a:t>
            </a:r>
            <a:r>
              <a:rPr lang="en-US" dirty="0"/>
              <a:t>An SSA</a:t>
            </a:r>
            <a:r>
              <a:rPr lang="en-US" dirty="0">
                <a:latin typeface="Times New Roman" pitchFamily="18" charset="0"/>
              </a:rPr>
              <a:t> claims representative will interview the applicant or the person acting on the applicants behalf. </a:t>
            </a:r>
            <a:r>
              <a:rPr lang="en-US" dirty="0"/>
              <a:t>Families can initiate an SSI application online at </a:t>
            </a:r>
            <a:r>
              <a:rPr lang="en-US" b="1" dirty="0"/>
              <a:t>socialsecurity.gov/</a:t>
            </a:r>
            <a:r>
              <a:rPr lang="en-US" b="1" dirty="0" err="1"/>
              <a:t>disabilityssi</a:t>
            </a:r>
            <a:r>
              <a:rPr lang="en-US" b="1" dirty="0"/>
              <a:t>/apply.html</a:t>
            </a:r>
            <a:r>
              <a:rPr lang="en-US" dirty="0"/>
              <a:t>, by telephone, or in person at a local Social Security office. </a:t>
            </a:r>
            <a:r>
              <a:rPr lang="en-US" dirty="0">
                <a:latin typeface="Times New Roman" pitchFamily="18" charset="0"/>
              </a:rPr>
              <a:t>Parents or others can call and make the appointment or assist </a:t>
            </a:r>
            <a:r>
              <a:rPr lang="en-US" dirty="0"/>
              <a:t>with the</a:t>
            </a:r>
            <a:r>
              <a:rPr lang="en-US" dirty="0">
                <a:latin typeface="Times New Roman" pitchFamily="18" charset="0"/>
              </a:rPr>
              <a:t> application </a:t>
            </a:r>
            <a:r>
              <a:rPr lang="en-US" dirty="0"/>
              <a:t>process</a:t>
            </a:r>
            <a:r>
              <a:rPr lang="en-US" dirty="0">
                <a:latin typeface="Times New Roman" pitchFamily="18" charset="0"/>
              </a:rPr>
              <a:t>. Visiting an SSA office without an appointment is allowed but there will likely be a significant wait. </a:t>
            </a:r>
            <a:r>
              <a:rPr lang="en-US" dirty="0"/>
              <a:t>Contact information for local offices can be found at </a:t>
            </a:r>
            <a:r>
              <a:rPr lang="en-US" b="1" dirty="0"/>
              <a:t>socialsecurity.gov/locator.</a:t>
            </a:r>
          </a:p>
          <a:p>
            <a:pPr marL="0" lvl="2" defTabSz="948272" eaLnBrk="1" hangingPunct="1">
              <a:spcBef>
                <a:spcPts val="0"/>
              </a:spcBef>
              <a:defRPr/>
            </a:pPr>
            <a:endParaRPr lang="en-US" b="1" dirty="0"/>
          </a:p>
          <a:p>
            <a:r>
              <a:rPr lang="en-US" dirty="0">
                <a:latin typeface="Times New Roman" pitchFamily="18" charset="0"/>
              </a:rPr>
              <a:t>The easiest way to get started is to call 1-800-772-1213 or TTY 1-800-325-0778 and make an appointment to apply. </a:t>
            </a:r>
            <a:r>
              <a:rPr lang="en-US" dirty="0"/>
              <a:t>The number for </a:t>
            </a:r>
            <a:r>
              <a:rPr lang="en-US" dirty="0">
                <a:latin typeface="Times New Roman" pitchFamily="18" charset="0"/>
              </a:rPr>
              <a:t>telecommunications relay services (TRS) is 1-800-772-1213. A representative will help </a:t>
            </a:r>
            <a:r>
              <a:rPr lang="en-US" dirty="0"/>
              <a:t>with the application process and mail the applicant an information packet.</a:t>
            </a:r>
            <a:r>
              <a:rPr lang="en-US" dirty="0">
                <a:latin typeface="Times New Roman" pitchFamily="18" charset="0"/>
              </a:rPr>
              <a:t> </a:t>
            </a:r>
          </a:p>
          <a:p>
            <a:pPr marL="177801" indent="-177801">
              <a:buFont typeface="Arial" panose="020B0604020202020204" pitchFamily="34" charset="0"/>
              <a:buChar char="•"/>
            </a:pPr>
            <a:endParaRPr lang="en-US" dirty="0">
              <a:latin typeface="Times New Roman" pitchFamily="18" charset="0"/>
            </a:endParaRPr>
          </a:p>
          <a:p>
            <a:pPr marL="0" lvl="2" defTabSz="948272">
              <a:defRPr/>
            </a:pPr>
            <a:r>
              <a:rPr lang="en-US" dirty="0"/>
              <a:t>The SSA representative will arrange an appointment, either by telephone or in person. Phone appointments are often more convenient than going to a Social Security office but some families prefer to do the interview in person. Io avoid long wait times it is best to arrange an early-morning appointment and avoid scheduling appointments at the beginning of the month.  </a:t>
            </a:r>
          </a:p>
          <a:p>
            <a:pPr marL="177801" indent="-177801">
              <a:buFont typeface="Arial" panose="020B0604020202020204" pitchFamily="34" charset="0"/>
              <a:buChar char="•"/>
            </a:pPr>
            <a:endParaRPr lang="en-US" dirty="0">
              <a:latin typeface="Times New Roman" pitchFamily="18" charset="0"/>
            </a:endParaRPr>
          </a:p>
          <a:p>
            <a:pPr>
              <a:spcBef>
                <a:spcPts val="0"/>
              </a:spcBef>
            </a:pPr>
            <a:r>
              <a:rPr lang="en-US" u="sng" dirty="0"/>
              <a:t>Note to Facilitator</a:t>
            </a:r>
            <a:r>
              <a:rPr lang="en-US" dirty="0"/>
              <a:t>: If Internet is available, go to the SSA website and point out some of the information tutorials available:</a:t>
            </a:r>
          </a:p>
          <a:p>
            <a:pPr>
              <a:spcBef>
                <a:spcPts val="0"/>
              </a:spcBef>
              <a:defRPr/>
            </a:pPr>
            <a:r>
              <a:rPr lang="en-US" b="1" dirty="0"/>
              <a:t>https://secure.ssa.gov/iClaim/dib  </a:t>
            </a:r>
            <a:r>
              <a:rPr lang="en-US" dirty="0"/>
              <a:t>and </a:t>
            </a:r>
            <a:r>
              <a:rPr lang="en-US" b="1" dirty="0"/>
              <a:t>https://www.socialsecurity.gov/disabilityssi/apply.html</a:t>
            </a:r>
          </a:p>
          <a:p>
            <a:pPr>
              <a:spcBef>
                <a:spcPts val="0"/>
              </a:spcBef>
            </a:pPr>
            <a:endParaRPr lang="en-US" dirty="0"/>
          </a:p>
          <a:p>
            <a:pPr marL="0" lvl="2">
              <a:spcBef>
                <a:spcPts val="0"/>
              </a:spcBef>
              <a:defRPr/>
            </a:pPr>
            <a:r>
              <a:rPr lang="en-US" dirty="0"/>
              <a:t>A pdf of the application form for use as a handout can be found at: </a:t>
            </a:r>
            <a:r>
              <a:rPr lang="en-US" b="1" dirty="0"/>
              <a:t>http://www.socialsecurity.gov/legislation/Attachment%20for%20SSA%20Testimony%207_25_12%20Human%20Resources%20Sub%20Hearing.pdf</a:t>
            </a:r>
          </a:p>
          <a:p>
            <a:endParaRPr lang="en-US" dirty="0"/>
          </a:p>
          <a:p>
            <a:endParaRPr lang="en-US" dirty="0"/>
          </a:p>
        </p:txBody>
      </p:sp>
      <p:sp>
        <p:nvSpPr>
          <p:cNvPr id="10854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661A7FED-2A92-4339-9023-EBEC6E88035E}" type="slidenum">
              <a:rPr lang="en-US" sz="1200"/>
              <a:pPr eaLnBrk="1" hangingPunct="1">
                <a:spcBef>
                  <a:spcPct val="0"/>
                </a:spcBef>
                <a:defRPr/>
              </a:pPr>
              <a:t>37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28243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063625" y="550863"/>
            <a:ext cx="3192463" cy="2393950"/>
          </a:xfrm>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anose="02020603050405020304" pitchFamily="18" charset="0"/>
                <a:cs typeface="Times New Roman" panose="02020603050405020304" pitchFamily="18" charset="0"/>
              </a:rPr>
              <a:t>SLIDE 38: The SSI Application Interview</a:t>
            </a:r>
          </a:p>
          <a:p>
            <a:pPr>
              <a:spcBef>
                <a:spcPts val="0"/>
              </a:spcBef>
            </a:pPr>
            <a:endParaRPr lang="en-US" b="1"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Prepare for the application interview by gathering the following information or documentation: </a:t>
            </a:r>
          </a:p>
          <a:p>
            <a:pPr marL="177801" indent="-177801">
              <a:spcBef>
                <a:spcPts val="0"/>
              </a:spcBef>
              <a:buFont typeface="Arial" panose="020B0604020202020204" pitchFamily="34" charset="0"/>
              <a:buChar char="•"/>
            </a:pPr>
            <a:r>
              <a:rPr lang="en-US" dirty="0">
                <a:cs typeface="Times New Roman" panose="02020603050405020304" pitchFamily="18" charset="0"/>
              </a:rPr>
              <a:t>Social Security card or number if available, or a number will be assigned</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Proof of age (public or religious birth record or other documents)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Citizenship status (b</a:t>
            </a:r>
            <a:r>
              <a:rPr lang="en-US" dirty="0">
                <a:cs typeface="Times New Roman" panose="02020603050405020304" pitchFamily="18" charset="0"/>
              </a:rPr>
              <a:t>irth certificate, naturalization certificate, or Permanent Resident Card)</a:t>
            </a:r>
            <a:endParaRPr lang="en-US" dirty="0">
              <a:latin typeface="Times New Roman" pitchFamily="18" charset="0"/>
              <a:cs typeface="Times New Roman" panose="02020603050405020304" pitchFamily="18" charset="0"/>
            </a:endParaRP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Documentation of living situation to determine if the applicant is receiving free room or board (lease, rent receipts, information on household costs for rent, mortgage, food, and utilities)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Assets (information about cash, bank accounts, stocks, vehicles, real estate, and life insurance)</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Income</a:t>
            </a:r>
            <a:r>
              <a:rPr lang="en-US" dirty="0">
                <a:cs typeface="Times New Roman" panose="02020603050405020304" pitchFamily="18" charset="0"/>
              </a:rPr>
              <a:t> (payroll stubs or receipts; i</a:t>
            </a:r>
            <a:r>
              <a:rPr lang="en-US" dirty="0">
                <a:latin typeface="Times New Roman" pitchFamily="18" charset="0"/>
                <a:cs typeface="Times New Roman" panose="02020603050405020304" pitchFamily="18" charset="0"/>
              </a:rPr>
              <a:t>nformation on other benefits such as food stamps may also be requested) </a:t>
            </a:r>
          </a:p>
          <a:p>
            <a:pPr marL="177801" indent="-177801">
              <a:spcBef>
                <a:spcPts val="0"/>
              </a:spcBef>
              <a:buFont typeface="Arial" panose="020B0604020202020204" pitchFamily="34" charset="0"/>
              <a:buChar char="•"/>
            </a:pPr>
            <a:r>
              <a:rPr lang="en-US" dirty="0">
                <a:cs typeface="Times New Roman" panose="02020603050405020304" pitchFamily="18" charset="0"/>
              </a:rPr>
              <a:t>Proof of resources (bank statements for savings and checking accounts, saving bonds and certificates of deposits, titles or registration for vehicles) </a:t>
            </a:r>
          </a:p>
          <a:p>
            <a:pPr marL="177801" indent="-177801">
              <a:spcBef>
                <a:spcPts val="0"/>
              </a:spcBef>
              <a:buFont typeface="Arial" panose="020B0604020202020204" pitchFamily="34" charset="0"/>
              <a:buChar char="•"/>
            </a:pPr>
            <a:r>
              <a:rPr lang="en-US" dirty="0">
                <a:latin typeface="Times New Roman" pitchFamily="18" charset="0"/>
                <a:cs typeface="Times New Roman" panose="02020603050405020304" pitchFamily="18" charset="0"/>
              </a:rPr>
              <a:t>Medical information sources (names, addresses, and telephone numbers of doctors and medical providers with approximate treatment dates; names of prescription and non-prescription medications)</a:t>
            </a:r>
          </a:p>
          <a:p>
            <a:pPr marL="177801" indent="-177801">
              <a:spcBef>
                <a:spcPts val="0"/>
              </a:spcBef>
              <a:buFont typeface="Arial" panose="020B0604020202020204" pitchFamily="34" charset="0"/>
              <a:buChar char="•"/>
            </a:pPr>
            <a:r>
              <a:rPr lang="en-US" dirty="0">
                <a:cs typeface="Times New Roman" panose="02020603050405020304" pitchFamily="18" charset="0"/>
              </a:rPr>
              <a:t>Work history (job titles, type of business, name of employers, dates)</a:t>
            </a:r>
          </a:p>
          <a:p>
            <a:pPr marL="177801" indent="-177801">
              <a:spcBef>
                <a:spcPts val="0"/>
              </a:spcBef>
              <a:buFont typeface="Arial" panose="020B0604020202020204" pitchFamily="34" charset="0"/>
              <a:buChar char="•"/>
            </a:pPr>
            <a:r>
              <a:rPr lang="en-US" dirty="0">
                <a:cs typeface="Times New Roman" panose="02020603050405020304" pitchFamily="18" charset="0"/>
              </a:rPr>
              <a:t>Other information sources (Names and addresses of teachers or caregivers who can provide information on the medical condition and how it affects daily activities or work; a copy of the Individualized Education Program (IEP) is helpful)  </a:t>
            </a:r>
            <a:endParaRPr lang="en-US" dirty="0">
              <a:latin typeface="Times New Roman" pitchFamily="18" charset="0"/>
              <a:cs typeface="Times New Roman" panose="02020603050405020304" pitchFamily="18" charset="0"/>
            </a:endParaRPr>
          </a:p>
          <a:p>
            <a:pPr marL="651937" lvl="1" indent="-177801">
              <a:spcBef>
                <a:spcPts val="0"/>
              </a:spcBef>
              <a:buFont typeface="Arial" panose="020B0604020202020204" pitchFamily="34" charset="0"/>
              <a:buChar char="•"/>
            </a:pPr>
            <a:endParaRPr lang="en-US" dirty="0">
              <a:latin typeface="Times New Roman" pitchFamily="18" charset="0"/>
              <a:cs typeface="Times New Roman" panose="02020603050405020304" pitchFamily="18" charset="0"/>
            </a:endParaRPr>
          </a:p>
          <a:p>
            <a:pPr defTabSz="948272">
              <a:spcBef>
                <a:spcPts val="0"/>
              </a:spcBef>
              <a:defRPr/>
            </a:pPr>
            <a:r>
              <a:rPr lang="en-US" dirty="0">
                <a:cs typeface="Times New Roman" panose="02020603050405020304" pitchFamily="18" charset="0"/>
              </a:rPr>
              <a:t>SOURCE: </a:t>
            </a:r>
            <a:r>
              <a:rPr lang="en-US" i="1" dirty="0">
                <a:latin typeface="Times New Roman" pitchFamily="18" charset="0"/>
                <a:cs typeface="Times New Roman" panose="02020603050405020304" pitchFamily="18" charset="0"/>
              </a:rPr>
              <a:t>Understanding Supplemental Security Income</a:t>
            </a:r>
            <a:r>
              <a:rPr lang="en-US" dirty="0">
                <a:latin typeface="Times New Roman" pitchFamily="18" charset="0"/>
                <a:cs typeface="Times New Roman" panose="02020603050405020304" pitchFamily="18" charset="0"/>
              </a:rPr>
              <a:t>, 2014 Edition </a:t>
            </a:r>
            <a:r>
              <a:rPr lang="en-US" b="1" dirty="0">
                <a:solidFill>
                  <a:schemeClr val="tx2"/>
                </a:solidFill>
                <a:latin typeface="Times New Roman" panose="02020603050405020304" pitchFamily="18" charset="0"/>
                <a:cs typeface="Times New Roman" panose="02020603050405020304" pitchFamily="18" charset="0"/>
              </a:rPr>
              <a:t>www.socialsecurity.gov/ssi/text-understanding-ssi.htm</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p:txBody>
      </p:sp>
      <p:sp>
        <p:nvSpPr>
          <p:cNvPr id="10957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220EC-2A19-4FD5-93D8-AFD45D18748C}" type="slidenum">
              <a:rPr lang="en-US" sz="1200"/>
              <a:pPr eaLnBrk="1" hangingPunct="1">
                <a:spcBef>
                  <a:spcPct val="0"/>
                </a:spcBef>
                <a:defRPr/>
              </a:pPr>
              <a:t>38</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116219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24" y="3069236"/>
            <a:ext cx="5387009" cy="5902377"/>
          </a:xfrm>
        </p:spPr>
        <p:txBody>
          <a:bodyPr/>
          <a:lstStyle/>
          <a:p>
            <a:pPr>
              <a:spcBef>
                <a:spcPts val="0"/>
              </a:spcBef>
            </a:pPr>
            <a:r>
              <a:rPr lang="en-US" b="1" dirty="0">
                <a:latin typeface="Times New Roman" pitchFamily="18" charset="0"/>
                <a:cs typeface="Times New Roman" panose="02020603050405020304" pitchFamily="18" charset="0"/>
              </a:rPr>
              <a:t>SLIDE 39: What Parents Can Do</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latin typeface="Times New Roman" pitchFamily="18" charset="0"/>
                <a:cs typeface="Times New Roman" panose="02020603050405020304" pitchFamily="18" charset="0"/>
              </a:rPr>
              <a:t>Do not wait to apply</a:t>
            </a:r>
            <a:r>
              <a:rPr lang="en-US" dirty="0">
                <a:latin typeface="Times New Roman" pitchFamily="18" charset="0"/>
                <a:cs typeface="Times New Roman" panose="02020603050405020304" pitchFamily="18" charset="0"/>
              </a:rPr>
              <a:t>. The soonest that </a:t>
            </a:r>
            <a:r>
              <a:rPr lang="en-US" dirty="0">
                <a:cs typeface="Times New Roman" panose="02020603050405020304" pitchFamily="18" charset="0"/>
              </a:rPr>
              <a:t>benefits </a:t>
            </a:r>
            <a:r>
              <a:rPr lang="en-US" dirty="0">
                <a:latin typeface="Times New Roman" pitchFamily="18" charset="0"/>
                <a:cs typeface="Times New Roman" panose="02020603050405020304" pitchFamily="18" charset="0"/>
              </a:rPr>
              <a:t>will be paid is the month after the filing date of the application, or the month after all of the eligibility requirements are met, whichever is later.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filing date is usually the date of contact. If all of the information is not initially available, time will be given to obtain and submit these.</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cs typeface="Times New Roman" panose="02020603050405020304" pitchFamily="18" charset="0"/>
              </a:rPr>
              <a:t>O</a:t>
            </a:r>
            <a:r>
              <a:rPr lang="en-US" b="1" dirty="0">
                <a:latin typeface="Times New Roman" pitchFamily="18" charset="0"/>
                <a:cs typeface="Times New Roman" panose="02020603050405020304" pitchFamily="18" charset="0"/>
              </a:rPr>
              <a:t>riginal documents are required.</a:t>
            </a:r>
            <a:r>
              <a:rPr lang="en-US" dirty="0">
                <a:latin typeface="Times New Roman" pitchFamily="18" charset="0"/>
                <a:cs typeface="Times New Roman" panose="02020603050405020304" pitchFamily="18" charset="0"/>
              </a:rPr>
              <a:t> If </a:t>
            </a:r>
            <a:r>
              <a:rPr lang="en-US" dirty="0">
                <a:cs typeface="Times New Roman" panose="02020603050405020304" pitchFamily="18" charset="0"/>
              </a:rPr>
              <a:t>the </a:t>
            </a:r>
            <a:r>
              <a:rPr lang="en-US" dirty="0">
                <a:latin typeface="Times New Roman" pitchFamily="18" charset="0"/>
                <a:cs typeface="Times New Roman" panose="02020603050405020304" pitchFamily="18" charset="0"/>
              </a:rPr>
              <a:t>original document is not available, a certified copy is acceptable. </a:t>
            </a:r>
            <a:r>
              <a:rPr lang="en-US" dirty="0">
                <a:cs typeface="Times New Roman" panose="02020603050405020304" pitchFamily="18" charset="0"/>
              </a:rPr>
              <a:t>P</a:t>
            </a:r>
            <a:r>
              <a:rPr lang="en-US" dirty="0">
                <a:latin typeface="Times New Roman" pitchFamily="18" charset="0"/>
                <a:cs typeface="Times New Roman" panose="02020603050405020304" pitchFamily="18" charset="0"/>
              </a:rPr>
              <a:t>hotocopies are not accepted. </a:t>
            </a:r>
            <a:r>
              <a:rPr lang="en-US" dirty="0">
                <a:cs typeface="Times New Roman" panose="02020603050405020304" pitchFamily="18" charset="0"/>
              </a:rPr>
              <a:t>T</a:t>
            </a:r>
            <a:r>
              <a:rPr lang="en-US" dirty="0">
                <a:latin typeface="Times New Roman" pitchFamily="18" charset="0"/>
                <a:cs typeface="Times New Roman" panose="02020603050405020304" pitchFamily="18" charset="0"/>
              </a:rPr>
              <a:t>he original documents will be returned.</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b="1" dirty="0">
                <a:cs typeface="Times New Roman" panose="02020603050405020304" pitchFamily="18" charset="0"/>
              </a:rPr>
              <a:t>K</a:t>
            </a:r>
            <a:r>
              <a:rPr lang="en-US" b="1" dirty="0">
                <a:latin typeface="Times New Roman" pitchFamily="18" charset="0"/>
                <a:cs typeface="Times New Roman" panose="02020603050405020304" pitchFamily="18" charset="0"/>
              </a:rPr>
              <a:t>eep a copy of everything sent. </a:t>
            </a:r>
            <a:r>
              <a:rPr lang="en-US" dirty="0">
                <a:latin typeface="Times New Roman" pitchFamily="18" charset="0"/>
                <a:cs typeface="Times New Roman" panose="02020603050405020304" pitchFamily="18" charset="0"/>
              </a:rPr>
              <a:t>Keep track of the dates and information submitted. </a:t>
            </a:r>
          </a:p>
          <a:p>
            <a:pPr>
              <a:spcBef>
                <a:spcPts val="0"/>
              </a:spcBef>
            </a:pPr>
            <a:endParaRPr lang="en-US" dirty="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Record all meetings and conversations. </a:t>
            </a:r>
            <a:r>
              <a:rPr lang="en-US" dirty="0">
                <a:cs typeface="Times New Roman" panose="02020603050405020304" pitchFamily="18" charset="0"/>
              </a:rPr>
              <a:t>Take notes of all contacts including</a:t>
            </a:r>
            <a:r>
              <a:rPr lang="en-US" dirty="0">
                <a:latin typeface="Times New Roman" pitchFamily="18" charset="0"/>
                <a:cs typeface="Times New Roman" panose="02020603050405020304" pitchFamily="18" charset="0"/>
              </a:rPr>
              <a:t> the name of the Social Security representative.</a:t>
            </a:r>
          </a:p>
          <a:p>
            <a:pPr defTabSz="948272">
              <a:spcBef>
                <a:spcPts val="0"/>
              </a:spcBef>
              <a:defRPr/>
            </a:pPr>
            <a:endParaRPr lang="en-US" dirty="0">
              <a:latin typeface="Times New Roman" pitchFamily="18" charset="0"/>
              <a:cs typeface="Times New Roman" panose="02020603050405020304" pitchFamily="18" charset="0"/>
            </a:endParaRPr>
          </a:p>
          <a:p>
            <a:pPr defTabSz="948272">
              <a:spcBef>
                <a:spcPts val="0"/>
              </a:spcBef>
              <a:defRPr/>
            </a:pPr>
            <a:r>
              <a:rPr lang="en-US" b="1" dirty="0">
                <a:latin typeface="Times New Roman" pitchFamily="18" charset="0"/>
                <a:cs typeface="Times New Roman" panose="02020603050405020304" pitchFamily="18" charset="0"/>
              </a:rPr>
              <a:t>Consider the best individuals to list as contacts who can provide additional disability related information to the SSA’s medical consultants. </a:t>
            </a:r>
            <a:r>
              <a:rPr lang="en-US" dirty="0">
                <a:latin typeface="Times New Roman" pitchFamily="18" charset="0"/>
                <a:cs typeface="Times New Roman" panose="02020603050405020304" pitchFamily="18" charset="0"/>
              </a:rPr>
              <a:t>An </a:t>
            </a:r>
            <a:r>
              <a:rPr lang="en-US" b="1" dirty="0">
                <a:latin typeface="Times New Roman" pitchFamily="18" charset="0"/>
                <a:cs typeface="Times New Roman" panose="02020603050405020304" pitchFamily="18" charset="0"/>
              </a:rPr>
              <a:t>Activities of Daily Living (ADLs) </a:t>
            </a:r>
            <a:r>
              <a:rPr lang="en-US" dirty="0">
                <a:latin typeface="Times New Roman" pitchFamily="18" charset="0"/>
                <a:cs typeface="Times New Roman" panose="02020603050405020304" pitchFamily="18" charset="0"/>
              </a:rPr>
              <a:t>questionnaire will usually be sent to the contacts listed. </a:t>
            </a:r>
            <a:r>
              <a:rPr lang="en-US" dirty="0"/>
              <a:t>The information requested will help SSA medical consultants understand the full impact of the applicant’s disability on daily living and work. This information is not usually detailed in medical reports and is best reported by those who know the individual well. </a:t>
            </a:r>
          </a:p>
          <a:p>
            <a:pPr defTabSz="948272">
              <a:spcBef>
                <a:spcPts val="0"/>
              </a:spcBef>
              <a:defRPr/>
            </a:pPr>
            <a:endParaRPr lang="en-US" dirty="0"/>
          </a:p>
          <a:p>
            <a:pPr defTabSz="948272">
              <a:spcBef>
                <a:spcPts val="0"/>
              </a:spcBef>
              <a:defRPr/>
            </a:pPr>
            <a:r>
              <a:rPr lang="en-US" dirty="0"/>
              <a:t>The information on ADLs is required for the medical consultants to make a well-documented determination. It is important for parents to choose the contacts carefully and follow up with them individually to explain the importance of the ADL questionnaire. Parents might want to review the daily living and employment challenges their son or daughter experiences and give permission for these contacts to report frankly and completely on the child’s challenges and limitations. Because strength-based thinking is key to transition planning, it is frequently difficult for education professionals and others to focus on a young person’s weaknesses and limitations. In this process, however, it is critical for the consulting doctors to have the information to make an accurate decision.  </a:t>
            </a:r>
            <a:endParaRPr lang="en-US" b="1" dirty="0">
              <a:latin typeface="Times New Roman" pitchFamily="18" charset="0"/>
              <a:cs typeface="Times New Roman" panose="02020603050405020304" pitchFamily="18" charset="0"/>
            </a:endParaRPr>
          </a:p>
          <a:p>
            <a:pPr defTabSz="948272">
              <a:spcBef>
                <a:spcPts val="0"/>
              </a:spcBef>
              <a:defRPr/>
            </a:pPr>
            <a:endParaRPr lang="en-US" b="1" dirty="0">
              <a:latin typeface="Times New Roman" pitchFamily="18" charset="0"/>
              <a:cs typeface="Times New Roman" panose="02020603050405020304" pitchFamily="18" charset="0"/>
            </a:endParaRPr>
          </a:p>
          <a:p>
            <a:pPr defTabSz="948272">
              <a:spcBef>
                <a:spcPts val="0"/>
              </a:spcBef>
              <a:defRPr/>
            </a:pPr>
            <a:r>
              <a:rPr lang="en-US" dirty="0">
                <a:latin typeface="Times New Roman" pitchFamily="18" charset="0"/>
                <a:cs typeface="Times New Roman" panose="02020603050405020304" pitchFamily="18" charset="0"/>
              </a:rPr>
              <a:t>For more information see slides 41-50.</a:t>
            </a:r>
          </a:p>
          <a:p>
            <a:pPr>
              <a:spcBef>
                <a:spcPts val="0"/>
              </a:spcBef>
            </a:pPr>
            <a:endParaRPr lang="en-US" dirty="0">
              <a:latin typeface="Times New Roman" pitchFamily="18"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39</a:t>
            </a:fld>
            <a:endParaRPr lang="en-US"/>
          </a:p>
        </p:txBody>
      </p:sp>
    </p:spTree>
    <p:extLst>
      <p:ext uri="{BB962C8B-B14F-4D97-AF65-F5344CB8AC3E}">
        <p14:creationId xmlns:p14="http://schemas.microsoft.com/office/powerpoint/2010/main" val="1373400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063625" y="550863"/>
            <a:ext cx="3192463" cy="2393950"/>
          </a:xfrm>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4: Myths and Misconceptions of Working While on SSI</a:t>
            </a:r>
          </a:p>
          <a:p>
            <a:pPr>
              <a:spcBef>
                <a:spcPts val="0"/>
              </a:spcBef>
            </a:pPr>
            <a:endParaRPr lang="en-US" dirty="0"/>
          </a:p>
          <a:p>
            <a:pPr>
              <a:spcBef>
                <a:spcPts val="0"/>
              </a:spcBef>
            </a:pPr>
            <a:r>
              <a:rPr lang="en-US" dirty="0"/>
              <a:t>Parents often fear that their young adult will lose benefits if he or she takes part in employment experiences at school or in the community. They seldom hear about the policies and services that can help transition-age youth reach their educational and work goals while receiving SSI benefits.</a:t>
            </a:r>
          </a:p>
          <a:p>
            <a:pPr>
              <a:spcBef>
                <a:spcPts val="0"/>
              </a:spcBef>
            </a:pPr>
            <a:endParaRPr lang="en-US" dirty="0"/>
          </a:p>
          <a:p>
            <a:pPr>
              <a:spcBef>
                <a:spcPts val="0"/>
              </a:spcBef>
            </a:pPr>
            <a:r>
              <a:rPr lang="en-US" dirty="0"/>
              <a:t>There are federal and state training programs and Social Security Work Incentives to help individuals who receive benefits to work while keeping their benefits and medical coverage. Once a person is receiving disability benefits, there </a:t>
            </a:r>
            <a:r>
              <a:rPr lang="en-US" b="1" i="1" dirty="0"/>
              <a:t>are</a:t>
            </a:r>
            <a:r>
              <a:rPr lang="en-US" dirty="0"/>
              <a:t> options for career exploration, education, and training.</a:t>
            </a:r>
          </a:p>
          <a:p>
            <a:pPr>
              <a:spcBef>
                <a:spcPts val="0"/>
              </a:spcBef>
            </a:pPr>
            <a:endParaRPr lang="en-US" dirty="0"/>
          </a:p>
          <a:p>
            <a:pPr>
              <a:spcBef>
                <a:spcPts val="0"/>
              </a:spcBef>
            </a:pPr>
            <a:r>
              <a:rPr lang="en-US" dirty="0"/>
              <a:t>Don’t give up your dreams!</a:t>
            </a:r>
          </a:p>
          <a:p>
            <a:pPr>
              <a:spcBef>
                <a:spcPts val="0"/>
              </a:spcBef>
            </a:pPr>
            <a:endParaRPr lang="en-US" b="1" dirty="0"/>
          </a:p>
          <a:p>
            <a:pPr>
              <a:spcBef>
                <a:spcPts val="0"/>
              </a:spcBef>
            </a:pPr>
            <a:endParaRPr lang="en-US" dirty="0"/>
          </a:p>
          <a:p>
            <a:pPr>
              <a:spcBef>
                <a:spcPts val="0"/>
              </a:spcBef>
            </a:pPr>
            <a:endParaRPr lang="en-US" dirty="0"/>
          </a:p>
        </p:txBody>
      </p:sp>
      <p:sp>
        <p:nvSpPr>
          <p:cNvPr id="10035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C329924-B6F0-4682-BF96-DDA50EB4CC90}" type="slidenum">
              <a:rPr lang="en-US" sz="1200"/>
              <a:pPr eaLnBrk="1" hangingPunct="1">
                <a:spcBef>
                  <a:spcPct val="0"/>
                </a:spcBef>
                <a:defRPr/>
              </a:pPr>
              <a:t>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236584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063625" y="550863"/>
            <a:ext cx="3192463" cy="2393950"/>
          </a:xfrm>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SLIDE 40: Application Review</a:t>
            </a:r>
          </a:p>
          <a:p>
            <a:endParaRPr lang="en-US" dirty="0"/>
          </a:p>
          <a:p>
            <a:r>
              <a:rPr lang="en-US" dirty="0"/>
              <a:t>Disability applications are filed at the local Social Security office where they are reviewed for income and resource eligibility. That is not where the decision on disability eligibility will be made, however. Completed applications will be sent to state disability agencies called Disability Determination Services (DDS) where they are reviewed by a disability claims examiner who makes the initial decision on the application. </a:t>
            </a:r>
          </a:p>
          <a:p>
            <a:endParaRPr lang="en-US" dirty="0"/>
          </a:p>
        </p:txBody>
      </p:sp>
      <p:sp>
        <p:nvSpPr>
          <p:cNvPr id="11366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D2925B3-1177-4993-ABD6-44D7A0E45987}" type="slidenum">
              <a:rPr lang="en-US" sz="1200"/>
              <a:pPr eaLnBrk="1" hangingPunct="1">
                <a:spcBef>
                  <a:spcPct val="0"/>
                </a:spcBef>
                <a:defRPr/>
              </a:pPr>
              <a:t>40</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02024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063625" y="550863"/>
            <a:ext cx="3192463" cy="239395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41: Disability Determination Service Examiners</a:t>
            </a:r>
          </a:p>
          <a:p>
            <a:pPr defTabSz="948272">
              <a:spcBef>
                <a:spcPts val="0"/>
              </a:spcBef>
              <a:defRPr/>
            </a:pPr>
            <a:endParaRPr lang="en-US" dirty="0"/>
          </a:p>
          <a:p>
            <a:pPr defTabSz="948272">
              <a:spcBef>
                <a:spcPts val="0"/>
              </a:spcBef>
              <a:defRPr/>
            </a:pPr>
            <a:r>
              <a:rPr lang="en-US" dirty="0"/>
              <a:t>How long the application stays at DDS depends on how many cases the examiner has and how long it takes to gather the medical information. The DDS examiner may send letters to the applicant’s medical sources such as doctors, hospitals, and clinics to request medical records. </a:t>
            </a:r>
          </a:p>
          <a:p>
            <a:pPr defTabSz="948272">
              <a:spcBef>
                <a:spcPts val="0"/>
              </a:spcBef>
              <a:defRPr/>
            </a:pPr>
            <a:endParaRPr lang="en-US" dirty="0"/>
          </a:p>
          <a:p>
            <a:pPr>
              <a:spcBef>
                <a:spcPts val="0"/>
              </a:spcBef>
            </a:pPr>
            <a:r>
              <a:rPr lang="en-US" dirty="0">
                <a:latin typeface="Times New Roman" pitchFamily="18" charset="0"/>
              </a:rPr>
              <a:t>Parents should not be surprised if a face-to-face meeting with an independent, consulting doctor is requested. This often occurs if the applicant’s file as originally submitted is lacking enough medical evidence. These examinations are not for medical treatment but to provide more information about an applicant’s condition and functional limitation. </a:t>
            </a:r>
          </a:p>
          <a:p>
            <a:pPr>
              <a:spcBef>
                <a:spcPts val="0"/>
              </a:spcBef>
            </a:pPr>
            <a:endParaRPr lang="en-US" dirty="0">
              <a:latin typeface="Times New Roman" pitchFamily="18" charset="0"/>
            </a:endParaRPr>
          </a:p>
          <a:p>
            <a:pPr>
              <a:spcBef>
                <a:spcPts val="0"/>
              </a:spcBef>
            </a:pPr>
            <a:r>
              <a:rPr lang="en-US" dirty="0">
                <a:latin typeface="Times New Roman" pitchFamily="18" charset="0"/>
              </a:rPr>
              <a:t>It is generally best for the applicant to see his or her own doctor prior to the application process so that the medical information submitted is current and the physician is aware of the upcoming request for records. Doing so may prevent a consultation by a SSA medical consultant and can speed up the application process.  </a:t>
            </a:r>
            <a:endParaRPr lang="en-US" dirty="0"/>
          </a:p>
          <a:p>
            <a:pPr>
              <a:spcBef>
                <a:spcPts val="0"/>
              </a:spcBef>
            </a:pPr>
            <a:endParaRPr lang="en-US" dirty="0"/>
          </a:p>
        </p:txBody>
      </p:sp>
      <p:sp>
        <p:nvSpPr>
          <p:cNvPr id="11469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DADC6CEB-ADB0-4CF0-9D00-74D17942BBBA}" type="slidenum">
              <a:rPr lang="en-US" sz="1200"/>
              <a:pPr eaLnBrk="1" hangingPunct="1">
                <a:spcBef>
                  <a:spcPct val="0"/>
                </a:spcBef>
                <a:defRPr/>
              </a:pPr>
              <a:t>41</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35568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42: How Decisions Are Made:</a:t>
            </a:r>
          </a:p>
          <a:p>
            <a:pPr>
              <a:spcBef>
                <a:spcPts val="0"/>
              </a:spcBef>
            </a:pPr>
            <a:endParaRPr lang="en-US" b="1" dirty="0">
              <a:latin typeface="Times New Roman" pitchFamily="18" charset="0"/>
            </a:endParaRPr>
          </a:p>
          <a:p>
            <a:pPr>
              <a:spcBef>
                <a:spcPts val="0"/>
              </a:spcBef>
            </a:pPr>
            <a:r>
              <a:rPr lang="en-US" b="1" dirty="0">
                <a:latin typeface="Times New Roman" pitchFamily="18" charset="0"/>
              </a:rPr>
              <a:t>1. Medical Evidence</a:t>
            </a:r>
            <a:endParaRPr lang="en-US" dirty="0">
              <a:latin typeface="Times New Roman" pitchFamily="18" charset="0"/>
            </a:endParaRPr>
          </a:p>
          <a:p>
            <a:pPr>
              <a:spcBef>
                <a:spcPts val="0"/>
              </a:spcBef>
            </a:pPr>
            <a:r>
              <a:rPr lang="en-US" dirty="0"/>
              <a:t>The</a:t>
            </a:r>
            <a:r>
              <a:rPr lang="en-US" dirty="0">
                <a:latin typeface="Times New Roman" pitchFamily="18" charset="0"/>
              </a:rPr>
              <a:t> medical doctor, psychologist, psychiatrist, qualified speech and language pathologist, or school psychologist provide medical evidence. Evidence provided by professionals directly providing treatment to the applicant generally carries the most weight in a decision. If this information is insufficient, DDS will arrange for further examination from an SSA medical consultant.</a:t>
            </a:r>
          </a:p>
          <a:p>
            <a:pPr>
              <a:spcBef>
                <a:spcPts val="0"/>
              </a:spcBef>
            </a:pPr>
            <a:endParaRPr lang="en-US" dirty="0">
              <a:latin typeface="Times New Roman" pitchFamily="18" charset="0"/>
            </a:endParaRPr>
          </a:p>
          <a:p>
            <a:pPr>
              <a:spcBef>
                <a:spcPts val="0"/>
              </a:spcBef>
            </a:pPr>
            <a:r>
              <a:rPr lang="en-US" b="1" dirty="0">
                <a:latin typeface="Times New Roman" pitchFamily="18" charset="0"/>
              </a:rPr>
              <a:t>2. Evidence of Functional Limitation</a:t>
            </a:r>
            <a:endParaRPr lang="en-US" dirty="0">
              <a:latin typeface="Times New Roman" pitchFamily="18" charset="0"/>
            </a:endParaRPr>
          </a:p>
          <a:p>
            <a:pPr>
              <a:spcBef>
                <a:spcPts val="0"/>
              </a:spcBef>
            </a:pPr>
            <a:r>
              <a:rPr lang="en-US" dirty="0"/>
              <a:t>DDS</a:t>
            </a:r>
            <a:r>
              <a:rPr lang="en-US" dirty="0">
                <a:latin typeface="Times New Roman" pitchFamily="18" charset="0"/>
              </a:rPr>
              <a:t> considers how the disability keeps the applicant from working by looking at the areas of functioning. This information is gathered on the ADL questionnaire from the applicant, family members, teachers, employers, counselors, therapists, or anyone else who is familiar with the applicant’s limitations or restrictions</a:t>
            </a:r>
            <a:r>
              <a:rPr lang="en-US" dirty="0"/>
              <a:t>. Individualized Education Program (IEP) records are also consulted if these are current and available. </a:t>
            </a:r>
            <a:endParaRPr lang="en-US" dirty="0">
              <a:latin typeface="Times New Roman" pitchFamily="18" charset="0"/>
            </a:endParaRPr>
          </a:p>
          <a:p>
            <a:pPr>
              <a:spcBef>
                <a:spcPts val="0"/>
              </a:spcBef>
            </a:pPr>
            <a:endParaRPr lang="en-US" dirty="0"/>
          </a:p>
          <a:p>
            <a:pPr>
              <a:spcBef>
                <a:spcPts val="0"/>
              </a:spcBef>
            </a:pPr>
            <a:r>
              <a:rPr lang="en-US" dirty="0">
                <a:latin typeface="Times New Roman" pitchFamily="18" charset="0"/>
              </a:rPr>
              <a:t>The people who provide information on the ADL questionnaire are selected by the applicant or the applicant’s representative and it is important to choose individuals who understand the applicant’s challenges and functional limitations. </a:t>
            </a:r>
          </a:p>
          <a:p>
            <a:pPr>
              <a:spcBef>
                <a:spcPts val="0"/>
              </a:spcBef>
            </a:pPr>
            <a:endParaRPr lang="en-US" dirty="0">
              <a:latin typeface="Times New Roman" pitchFamily="18" charset="0"/>
            </a:endParaRPr>
          </a:p>
          <a:p>
            <a:pPr>
              <a:spcBef>
                <a:spcPts val="0"/>
              </a:spcBef>
            </a:pPr>
            <a:r>
              <a:rPr lang="en-US" dirty="0">
                <a:latin typeface="Times New Roman" pitchFamily="18" charset="0"/>
              </a:rPr>
              <a:t>Anyone who knows the person with a disability well can write a report or attend the hearing to explain any challenges that are due to the disability. Thorough reports are very important. This can include information about all different types of support provided by family members, friends, school staff, and others.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42</a:t>
            </a:fld>
            <a:endParaRPr lang="en-US"/>
          </a:p>
        </p:txBody>
      </p:sp>
    </p:spTree>
    <p:extLst>
      <p:ext uri="{BB962C8B-B14F-4D97-AF65-F5344CB8AC3E}">
        <p14:creationId xmlns:p14="http://schemas.microsoft.com/office/powerpoint/2010/main" val="2782799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t>SLIDE 43: </a:t>
            </a:r>
            <a:r>
              <a:rPr lang="en-US" b="1" dirty="0">
                <a:latin typeface="Times New Roman" panose="02020603050405020304" pitchFamily="18" charset="0"/>
                <a:cs typeface="Times New Roman" panose="02020603050405020304" pitchFamily="18" charset="0"/>
              </a:rPr>
              <a:t>The Activities of Daily Living (ADL) Questionnaire</a:t>
            </a:r>
            <a:endParaRPr lang="en-US" dirty="0"/>
          </a:p>
          <a:p>
            <a:pPr>
              <a:spcBef>
                <a:spcPts val="0"/>
              </a:spcBef>
            </a:pPr>
            <a:endParaRPr lang="en-US" b="1" dirty="0"/>
          </a:p>
          <a:p>
            <a:pPr>
              <a:spcBef>
                <a:spcPts val="0"/>
              </a:spcBef>
            </a:pPr>
            <a:r>
              <a:rPr lang="en-US" dirty="0"/>
              <a:t>Social Security representatives use the Activities of Daily Living (ADL) questionnaire (also called the Function Report) to help evaluate how severely a disability or medical condition affects a person's life and work. Families are sometimes surprised by the questions on this form and may not take them seriously. The questions can seem irrelevant and the space provided for answers is minimal making it challenging to provide substantial detail on the affect of a disability on the applicant’s daily life or work.) The questionnaire requests information on common activities such as feeding a pet, mowing the lawn, grocery shopping, dressing, and going to work. It asks for a description of what the applicants does from the time he or she wakes up in the morning until bedtime yet the form provides minimal space to answer the questions. </a:t>
            </a:r>
          </a:p>
          <a:p>
            <a:pPr>
              <a:spcBef>
                <a:spcPts val="0"/>
              </a:spcBef>
              <a:defRPr/>
            </a:pPr>
            <a:endParaRPr lang="en-US" dirty="0"/>
          </a:p>
          <a:p>
            <a:pPr>
              <a:spcBef>
                <a:spcPts val="0"/>
              </a:spcBef>
              <a:defRPr/>
            </a:pPr>
            <a:r>
              <a:rPr lang="en-US" dirty="0"/>
              <a:t>It is vital to stress to families that this form is very important and will remain in the applicant’s file throughout the application and appeal process. The Disability Determination examiner will use this form to judge how the disability affects an individual’s behavior and to determine if that individual is capable of participating in </a:t>
            </a:r>
            <a:r>
              <a:rPr lang="en-US" u="sng" dirty="0"/>
              <a:t>Substantial Gainful Activity</a:t>
            </a:r>
            <a:r>
              <a:rPr lang="en-US" dirty="0"/>
              <a:t> (see Slide 29 ). In the appeal process, the Administrative Law Judge may refer to this questionnaire to help determine how the applicant’s disability impacts his or her ability to work and may ask questions about the responses. </a:t>
            </a:r>
          </a:p>
          <a:p>
            <a:pPr>
              <a:spcBef>
                <a:spcPts val="0"/>
              </a:spcBef>
            </a:pPr>
            <a:endParaRPr lang="en-US" dirty="0"/>
          </a:p>
          <a:p>
            <a:pPr>
              <a:spcBef>
                <a:spcPts val="0"/>
              </a:spcBef>
              <a:defRPr/>
            </a:pPr>
            <a:r>
              <a:rPr lang="en-US" dirty="0"/>
              <a:t>This form is an opportunity for the applicant, family, friends, or possibly employers to describe the reality and challenges of the disability or medical condition. Parents and friends who know the applicant well are the best source of this information. The medical documents contain disability details that parents are not qualified to provide and are an important part of the eligibility evaluation. But the Daily Activity Questionnaire is also critically important as it contains all the pertinent day-to-day details that will influence the likelihood of successful employment outcomes. </a:t>
            </a:r>
          </a:p>
          <a:p>
            <a:pPr>
              <a:spcBef>
                <a:spcPts val="0"/>
              </a:spcBef>
            </a:pPr>
            <a:endParaRPr lang="en-US" dirty="0"/>
          </a:p>
          <a:p>
            <a:pPr>
              <a:spcBef>
                <a:spcPts val="0"/>
              </a:spcBef>
            </a:pPr>
            <a:r>
              <a:rPr lang="en-US" dirty="0"/>
              <a:t>The ADL form can be found at: </a:t>
            </a:r>
            <a:r>
              <a:rPr lang="en-US" b="1" dirty="0"/>
              <a:t>socialsecurity.gov/online/ssa-3373-bk.pdf</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43</a:t>
            </a:fld>
            <a:endParaRPr lang="en-US"/>
          </a:p>
        </p:txBody>
      </p:sp>
    </p:spTree>
    <p:extLst>
      <p:ext uri="{BB962C8B-B14F-4D97-AF65-F5344CB8AC3E}">
        <p14:creationId xmlns:p14="http://schemas.microsoft.com/office/powerpoint/2010/main" val="2068486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063625" y="550863"/>
            <a:ext cx="3192463" cy="2393950"/>
          </a:xfrm>
          <a:ln/>
        </p:spPr>
      </p:sp>
      <p:sp>
        <p:nvSpPr>
          <p:cNvPr id="120835" name="Notes Placeholder 2"/>
          <p:cNvSpPr>
            <a:spLocks noGrp="1"/>
          </p:cNvSpPr>
          <p:nvPr>
            <p:ph type="body" idx="1"/>
          </p:nvPr>
        </p:nvSpPr>
        <p:spPr>
          <a:xfrm>
            <a:off x="1046965" y="3226635"/>
            <a:ext cx="5387009" cy="5823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t>SLIDE 44: Functional Limitations</a:t>
            </a:r>
          </a:p>
          <a:p>
            <a:pPr>
              <a:spcBef>
                <a:spcPts val="0"/>
              </a:spcBef>
            </a:pPr>
            <a:endParaRPr lang="en-US" b="1" dirty="0"/>
          </a:p>
          <a:p>
            <a:pPr>
              <a:spcBef>
                <a:spcPts val="0"/>
              </a:spcBef>
            </a:pPr>
            <a:r>
              <a:rPr lang="en-US" dirty="0"/>
              <a:t>To the extent possible, families must document and report on how the disability significantly limits the ability of their son or daughter to do basic work activities. </a:t>
            </a:r>
            <a:r>
              <a:rPr lang="en-US" dirty="0">
                <a:latin typeface="Times New Roman" pitchFamily="18" charset="0"/>
              </a:rPr>
              <a:t>The Disability Determination examiner will look for activities the applicant is </a:t>
            </a:r>
            <a:r>
              <a:rPr lang="en-US" i="1" dirty="0">
                <a:latin typeface="Times New Roman" pitchFamily="18" charset="0"/>
              </a:rPr>
              <a:t>NOT</a:t>
            </a:r>
            <a:r>
              <a:rPr lang="en-US" dirty="0">
                <a:latin typeface="Times New Roman" pitchFamily="18" charset="0"/>
              </a:rPr>
              <a:t> able to do. If this information is not provided it may be assumed that the applicant does not have significant limitations. This information may be missing from or minimized in the medical documents submitted. It is more likely that additional information will be requested and considered if it is reported on the ADL questionnaire.</a:t>
            </a:r>
          </a:p>
          <a:p>
            <a:pPr>
              <a:spcBef>
                <a:spcPts val="0"/>
              </a:spcBef>
            </a:pPr>
            <a:endParaRPr lang="en-US" dirty="0"/>
          </a:p>
          <a:p>
            <a:pPr>
              <a:spcBef>
                <a:spcPts val="0"/>
              </a:spcBef>
            </a:pPr>
            <a:r>
              <a:rPr lang="en-US" dirty="0">
                <a:latin typeface="Times New Roman" pitchFamily="18" charset="0"/>
              </a:rPr>
              <a:t>It is important to describe how the disability </a:t>
            </a:r>
            <a:r>
              <a:rPr lang="en-US" dirty="0"/>
              <a:t>a</a:t>
            </a:r>
            <a:r>
              <a:rPr lang="en-US" dirty="0">
                <a:latin typeface="Times New Roman" pitchFamily="18" charset="0"/>
              </a:rPr>
              <a:t>ffects </a:t>
            </a:r>
            <a:r>
              <a:rPr lang="en-US" dirty="0"/>
              <a:t>e</a:t>
            </a:r>
            <a:r>
              <a:rPr lang="en-US" dirty="0">
                <a:latin typeface="Times New Roman" pitchFamily="18" charset="0"/>
              </a:rPr>
              <a:t>mployment and the supports </a:t>
            </a:r>
            <a:r>
              <a:rPr lang="en-US" dirty="0"/>
              <a:t>r</a:t>
            </a:r>
            <a:r>
              <a:rPr lang="en-US" dirty="0">
                <a:latin typeface="Times New Roman" pitchFamily="18" charset="0"/>
              </a:rPr>
              <a:t>equired to maintain </a:t>
            </a:r>
            <a:r>
              <a:rPr lang="en-US" dirty="0"/>
              <a:t>e</a:t>
            </a:r>
            <a:r>
              <a:rPr lang="en-US" dirty="0">
                <a:latin typeface="Times New Roman" pitchFamily="18" charset="0"/>
              </a:rPr>
              <a:t>mployment.</a:t>
            </a:r>
            <a:r>
              <a:rPr lang="en-US" dirty="0"/>
              <a:t> </a:t>
            </a:r>
            <a:r>
              <a:rPr lang="en-US" dirty="0">
                <a:latin typeface="Times New Roman" pitchFamily="18" charset="0"/>
              </a:rPr>
              <a:t>Current transition programs provide many supports that enable students with disabilities to work and have positive learning experiences, as well as develop good career goals. Reports from teachers, work-experience counselors, employers, and parents usually emphasize the individual’s strengths without describing any of the limitations and necessary supports. Information about all of the assistance being provided to a person with a disability and the employer should be noted on the SSI application. </a:t>
            </a:r>
          </a:p>
          <a:p>
            <a:pPr>
              <a:spcBef>
                <a:spcPts val="0"/>
              </a:spcBef>
            </a:pPr>
            <a:endParaRPr lang="en-US" dirty="0"/>
          </a:p>
          <a:p>
            <a:pPr>
              <a:spcBef>
                <a:spcPts val="0"/>
              </a:spcBef>
            </a:pPr>
            <a:r>
              <a:rPr lang="en-US" dirty="0">
                <a:latin typeface="Times New Roman" pitchFamily="18" charset="0"/>
              </a:rPr>
              <a:t>Built-in supports, or job coaches who provide services to the applicant on a regular basis, need to be listed in detail. For example, the form should include information about interpreters, assistive technology, flexible hours, work-behavior guidance, co-worker and/or employer support, limited duties, rest periods, special transportation, adapted equipment and devices, alternative communication methods, and other strategies and supports. </a:t>
            </a:r>
          </a:p>
          <a:p>
            <a:pPr>
              <a:spcBef>
                <a:spcPts val="0"/>
              </a:spcBef>
            </a:pPr>
            <a:endParaRPr lang="en-US" dirty="0"/>
          </a:p>
          <a:p>
            <a:pPr>
              <a:spcBef>
                <a:spcPts val="0"/>
              </a:spcBef>
            </a:pPr>
            <a:r>
              <a:rPr lang="en-US" dirty="0"/>
              <a:t>If the applicant and others who fill out the form indicate that he or she needs significant support to participate in common activities, it may be concluded that the ability to work would also be challenging. Answers should be well thought out and include all supports provided. This may mean noting that the applicant cannot be safely left home alone, or needs reminders to watch for traffic when crossing a street. If he or she has “meltdowns” over minor events (e.g., a specific cereal is not available at breakfast), or will undress in public if a label is not “properly” removed from an item of clothing, that needs to be noted. </a:t>
            </a:r>
          </a:p>
          <a:p>
            <a:pPr>
              <a:spcBef>
                <a:spcPts val="0"/>
              </a:spcBef>
            </a:pPr>
            <a:endParaRPr lang="en-US" dirty="0"/>
          </a:p>
          <a:p>
            <a:pPr>
              <a:spcBef>
                <a:spcPts val="0"/>
              </a:spcBef>
            </a:pPr>
            <a:endParaRPr lang="en-US" dirty="0"/>
          </a:p>
          <a:p>
            <a:pPr>
              <a:spcBef>
                <a:spcPts val="0"/>
              </a:spcBef>
            </a:pPr>
            <a:endParaRPr lang="en-US" dirty="0"/>
          </a:p>
        </p:txBody>
      </p:sp>
      <p:sp>
        <p:nvSpPr>
          <p:cNvPr id="12083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3372C3F-90E6-447F-91B0-0C79ACF2A4B3}" type="slidenum">
              <a:rPr lang="en-US" sz="1200"/>
              <a:pPr eaLnBrk="1" hangingPunct="1">
                <a:spcBef>
                  <a:spcPct val="0"/>
                </a:spcBef>
                <a:defRPr/>
              </a:pPr>
              <a:t>44</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04262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063625" y="550863"/>
            <a:ext cx="3192463" cy="2393950"/>
          </a:xfrm>
          <a:ln/>
        </p:spPr>
      </p:sp>
      <p:sp>
        <p:nvSpPr>
          <p:cNvPr id="110595" name="Notes Placeholder 2"/>
          <p:cNvSpPr>
            <a:spLocks noGrp="1"/>
          </p:cNvSpPr>
          <p:nvPr>
            <p:ph type="body" idx="1"/>
          </p:nvPr>
        </p:nvSpPr>
        <p:spPr>
          <a:xfrm>
            <a:off x="1046965" y="3147936"/>
            <a:ext cx="5387009" cy="60023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45: Document All Supports Provided by Family, School, and Employers</a:t>
            </a:r>
          </a:p>
          <a:p>
            <a:pPr>
              <a:spcBef>
                <a:spcPts val="0"/>
              </a:spcBef>
            </a:pPr>
            <a:endParaRPr lang="en-US" dirty="0">
              <a:latin typeface="Times New Roman" pitchFamily="18" charset="0"/>
            </a:endParaRPr>
          </a:p>
          <a:p>
            <a:pPr>
              <a:spcBef>
                <a:spcPts val="0"/>
              </a:spcBef>
            </a:pPr>
            <a:r>
              <a:rPr lang="en-US" dirty="0"/>
              <a:t>Parents may adjust their lives to minimize changes to a daily routine, or structure their home environment so that it is safe for their son or daughter with a disability. It is likely that parents automatically provide many supports without even thinking about the importance of these actions. Stress the importance of documenting the structure and accommodations parents make on a daily basis. </a:t>
            </a:r>
          </a:p>
          <a:p>
            <a:pPr>
              <a:spcBef>
                <a:spcPts val="0"/>
              </a:spcBef>
            </a:pPr>
            <a:endParaRPr lang="en-US" b="1" dirty="0"/>
          </a:p>
          <a:p>
            <a:pPr>
              <a:spcBef>
                <a:spcPts val="0"/>
              </a:spcBef>
            </a:pPr>
            <a:r>
              <a:rPr lang="en-US" b="1" dirty="0"/>
              <a:t>The Disability Determination examiner will not be able to consider these types of supports if they aren’t included when answering the questionnaire. </a:t>
            </a:r>
          </a:p>
          <a:p>
            <a:pPr>
              <a:spcBef>
                <a:spcPts val="0"/>
              </a:spcBef>
            </a:pPr>
            <a:endParaRPr lang="en-US" b="1" dirty="0"/>
          </a:p>
          <a:p>
            <a:pPr>
              <a:spcBef>
                <a:spcPts val="0"/>
              </a:spcBef>
            </a:pPr>
            <a:r>
              <a:rPr lang="en-US" dirty="0"/>
              <a:t>Parents should discuss the importance of providing detailed accounts about how the disability negatively impacts their son or daughter’s daily activities or work activities. It is OK – even desirable – to meet and discuss answers to these questions. Do not assume that others will be comfortable providing information that might be interpreted negatively. Employers and supervisors may be especially hesitant to provide specific work and behavior details without permission from the applicant. </a:t>
            </a:r>
            <a:r>
              <a:rPr lang="en-US" u="sng" dirty="0"/>
              <a:t>This is not the time to focus on strengths.</a:t>
            </a:r>
            <a:r>
              <a:rPr lang="en-US" dirty="0"/>
              <a:t> This is the time to focus on the supports required to enable participation in daily living activities and work. </a:t>
            </a:r>
          </a:p>
          <a:p>
            <a:pPr>
              <a:spcBef>
                <a:spcPts val="0"/>
              </a:spcBef>
            </a:pPr>
            <a:endParaRPr lang="en-US" dirty="0"/>
          </a:p>
          <a:p>
            <a:pPr marL="177801" indent="-177801" eaLnBrk="1" hangingPunct="1">
              <a:spcBef>
                <a:spcPts val="0"/>
              </a:spcBef>
              <a:buFont typeface="Arial" panose="020B0604020202020204" pitchFamily="34" charset="0"/>
              <a:buChar char="•"/>
            </a:pPr>
            <a:r>
              <a:rPr lang="en-US" dirty="0"/>
              <a:t>Detail </a:t>
            </a:r>
            <a:r>
              <a:rPr lang="en-US" i="1" dirty="0"/>
              <a:t>worst day</a:t>
            </a:r>
            <a:r>
              <a:rPr lang="en-US" dirty="0"/>
              <a:t> scenarios</a:t>
            </a:r>
          </a:p>
          <a:p>
            <a:pPr marL="177801" indent="-177801" eaLnBrk="1" hangingPunct="1">
              <a:spcBef>
                <a:spcPts val="0"/>
              </a:spcBef>
              <a:buFont typeface="Arial" panose="020B0604020202020204" pitchFamily="34" charset="0"/>
              <a:buChar char="•"/>
            </a:pPr>
            <a:r>
              <a:rPr lang="en-US" dirty="0"/>
              <a:t>Include </a:t>
            </a:r>
            <a:r>
              <a:rPr lang="en-US" i="1" dirty="0"/>
              <a:t>ALL</a:t>
            </a:r>
            <a:r>
              <a:rPr lang="en-US" dirty="0"/>
              <a:t> supports that parents and others provide</a:t>
            </a:r>
          </a:p>
          <a:p>
            <a:pPr marL="177801" indent="-177801" eaLnBrk="1" hangingPunct="1">
              <a:spcBef>
                <a:spcPts val="0"/>
              </a:spcBef>
              <a:buFont typeface="Arial" panose="020B0604020202020204" pitchFamily="34" charset="0"/>
              <a:buChar char="•"/>
            </a:pPr>
            <a:r>
              <a:rPr lang="en-US" dirty="0"/>
              <a:t>Are there </a:t>
            </a:r>
            <a:r>
              <a:rPr lang="en-US" i="1" dirty="0"/>
              <a:t>side effects from pain</a:t>
            </a:r>
            <a:r>
              <a:rPr lang="en-US" dirty="0"/>
              <a:t> or </a:t>
            </a:r>
            <a:r>
              <a:rPr lang="en-US" i="1" dirty="0"/>
              <a:t>medication?</a:t>
            </a:r>
          </a:p>
          <a:p>
            <a:pPr marL="177801" indent="-177801" eaLnBrk="1" hangingPunct="1">
              <a:spcBef>
                <a:spcPts val="0"/>
              </a:spcBef>
              <a:buFont typeface="Arial" panose="020B0604020202020204" pitchFamily="34" charset="0"/>
              <a:buChar char="•"/>
            </a:pPr>
            <a:r>
              <a:rPr lang="en-US" dirty="0"/>
              <a:t>Are there mental health issues such as anxiety, depression, or behavioral challenges</a:t>
            </a:r>
          </a:p>
          <a:p>
            <a:pPr>
              <a:spcBef>
                <a:spcPts val="0"/>
              </a:spcBef>
            </a:pPr>
            <a:endParaRPr lang="en-US" dirty="0"/>
          </a:p>
          <a:p>
            <a:pPr>
              <a:spcBef>
                <a:spcPts val="0"/>
              </a:spcBef>
            </a:pPr>
            <a:endParaRPr lang="en-US" dirty="0">
              <a:latin typeface="Times New Roman" pitchFamily="18" charset="0"/>
            </a:endParaRPr>
          </a:p>
          <a:p>
            <a:pPr>
              <a:spcBef>
                <a:spcPts val="0"/>
              </a:spcBef>
            </a:pPr>
            <a:endParaRPr lang="en-US" dirty="0"/>
          </a:p>
          <a:p>
            <a:pPr>
              <a:spcBef>
                <a:spcPts val="0"/>
              </a:spcBef>
            </a:pPr>
            <a:endParaRPr lang="en-US" dirty="0">
              <a:latin typeface="Times New Roman" pitchFamily="18" charset="0"/>
            </a:endParaRPr>
          </a:p>
        </p:txBody>
      </p:sp>
      <p:sp>
        <p:nvSpPr>
          <p:cNvPr id="11059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3DCACD95-C010-43F5-BA54-D8CFC7845CE0}" type="slidenum">
              <a:rPr lang="en-US" sz="1200"/>
              <a:pPr eaLnBrk="1" hangingPunct="1">
                <a:spcBef>
                  <a:spcPct val="0"/>
                </a:spcBef>
                <a:defRPr/>
              </a:pPr>
              <a:t>45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73646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063625" y="550863"/>
            <a:ext cx="3192463" cy="2393950"/>
          </a:xfrm>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cs typeface="Times New Roman" panose="02020603050405020304" pitchFamily="18" charset="0"/>
              </a:rPr>
              <a:t>SLIDE 46: </a:t>
            </a:r>
          </a:p>
          <a:p>
            <a:endParaRPr lang="en-US" dirty="0">
              <a:cs typeface="Times New Roman" panose="02020603050405020304" pitchFamily="18" charset="0"/>
            </a:endParaRPr>
          </a:p>
          <a:p>
            <a:pPr defTabSz="948272">
              <a:defRPr/>
            </a:pPr>
            <a:r>
              <a:rPr lang="en-US" dirty="0">
                <a:cs typeface="Times New Roman" panose="02020603050405020304" pitchFamily="18" charset="0"/>
              </a:rPr>
              <a:t>There is often a great deal of support provided to youth on a regular basis that their families may not realize or remember. Families are encouraged to gather information not only about the supports they provide to their son or daughter, but to discuss the supports their child receives with the Individualized Education Program (IEP) team, teachers, family, and friends. Behaviors at home, school, work, and in community settings may vary significantly. A variety of perspectives will provide more accuracy and detail. </a:t>
            </a:r>
          </a:p>
          <a:p>
            <a:pPr defTabSz="948272">
              <a:defRPr/>
            </a:pPr>
            <a:endParaRPr lang="en-US" dirty="0"/>
          </a:p>
          <a:p>
            <a:endParaRPr lang="en-US" dirty="0">
              <a:cs typeface="Times New Roman" panose="02020603050405020304" pitchFamily="18" charset="0"/>
            </a:endParaRPr>
          </a:p>
        </p:txBody>
      </p:sp>
      <p:sp>
        <p:nvSpPr>
          <p:cNvPr id="122884"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59EC5CBE-7CCD-438B-9AD5-21BB77147842}" type="slidenum">
              <a:rPr lang="en-US" sz="1200"/>
              <a:pPr eaLnBrk="1" hangingPunct="1">
                <a:spcBef>
                  <a:spcPct val="0"/>
                </a:spcBef>
                <a:defRPr/>
              </a:pPr>
              <a:t>46</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73619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33"/>
            <a:r>
              <a:rPr lang="en-US" b="1" dirty="0"/>
              <a:t>SLIDE 47: Document Mental Health Needs</a:t>
            </a:r>
          </a:p>
          <a:p>
            <a:pPr defTabSz="948233"/>
            <a:endParaRPr lang="en-US" b="1" dirty="0"/>
          </a:p>
          <a:p>
            <a:pPr defTabSz="948233"/>
            <a:r>
              <a:rPr lang="en-US" dirty="0"/>
              <a:t>Even if mental health issues (e.g., anxiety, depression) are not the applicant’s primary disability, it is important to provide information on these challenges. If these are mentioned in the Activities of Daily Living questionnaire or doctor’s report, the examiner must consider whether psychiatric or psychological issues affect the applicant’s ability to work. </a:t>
            </a:r>
          </a:p>
          <a:p>
            <a:pPr defTabSz="948233"/>
            <a:endParaRPr lang="en-US" dirty="0"/>
          </a:p>
          <a:p>
            <a:pPr defTabSz="948233"/>
            <a:endParaRPr lang="en-US" dirty="0"/>
          </a:p>
          <a:p>
            <a:endParaRPr lang="en-US" dirty="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47</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86220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063625" y="550863"/>
            <a:ext cx="3192463" cy="23939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t>SLIDE 48: ADL Report Sections</a:t>
            </a:r>
          </a:p>
          <a:p>
            <a:pPr defTabSz="948272">
              <a:spcBef>
                <a:spcPts val="0"/>
              </a:spcBef>
              <a:defRPr/>
            </a:pPr>
            <a:endParaRPr lang="en-US" b="1" dirty="0"/>
          </a:p>
          <a:p>
            <a:pPr>
              <a:spcBef>
                <a:spcPts val="0"/>
              </a:spcBef>
            </a:pPr>
            <a:r>
              <a:rPr lang="en-US" dirty="0"/>
              <a:t>This slide lists the various sections of the ADL Report.</a:t>
            </a:r>
          </a:p>
          <a:p>
            <a:pPr>
              <a:spcBef>
                <a:spcPts val="0"/>
              </a:spcBef>
            </a:pPr>
            <a:endParaRPr lang="en-US" dirty="0"/>
          </a:p>
          <a:p>
            <a:pPr>
              <a:spcBef>
                <a:spcPts val="0"/>
              </a:spcBef>
            </a:pPr>
            <a:r>
              <a:rPr lang="en-US" dirty="0"/>
              <a:t>Workshop facilitators may want to share some sample questions from the ADL:</a:t>
            </a:r>
          </a:p>
          <a:p>
            <a:pPr>
              <a:spcBef>
                <a:spcPts val="0"/>
              </a:spcBef>
            </a:pPr>
            <a:endParaRPr lang="en-US" dirty="0"/>
          </a:p>
          <a:p>
            <a:pPr marL="177801" indent="-177801">
              <a:spcBef>
                <a:spcPts val="0"/>
              </a:spcBef>
              <a:buFont typeface="Arial" panose="020B0604020202020204" pitchFamily="34" charset="0"/>
              <a:buChar char="•"/>
            </a:pPr>
            <a:r>
              <a:rPr lang="en-US" dirty="0"/>
              <a:t>How do your illnesses, injuries, or conditions limit your ability to work?</a:t>
            </a:r>
          </a:p>
          <a:p>
            <a:pPr marL="177801" indent="-177801">
              <a:spcBef>
                <a:spcPts val="0"/>
              </a:spcBef>
              <a:buFont typeface="Arial" panose="020B0604020202020204" pitchFamily="34" charset="0"/>
              <a:buChar char="•"/>
            </a:pPr>
            <a:r>
              <a:rPr lang="en-US" dirty="0"/>
              <a:t>Describe what you do from the time you wake up until going to bed.</a:t>
            </a:r>
          </a:p>
          <a:p>
            <a:pPr marL="177801" indent="-177801">
              <a:spcBef>
                <a:spcPts val="0"/>
              </a:spcBef>
              <a:buFont typeface="Arial" panose="020B0604020202020204" pitchFamily="34" charset="0"/>
              <a:buChar char="•"/>
            </a:pPr>
            <a:r>
              <a:rPr lang="en-US" dirty="0"/>
              <a:t>Do you take care of pets or other animals?</a:t>
            </a:r>
          </a:p>
          <a:p>
            <a:pPr marL="177801" indent="-177801">
              <a:spcBef>
                <a:spcPts val="0"/>
              </a:spcBef>
              <a:buFont typeface="Arial" panose="020B0604020202020204" pitchFamily="34" charset="0"/>
              <a:buChar char="•"/>
            </a:pPr>
            <a:r>
              <a:rPr lang="en-US" dirty="0"/>
              <a:t>Do you need any special reminders to take care of personal needs and grooming?</a:t>
            </a:r>
          </a:p>
          <a:p>
            <a:pPr marL="177801" indent="-177801">
              <a:spcBef>
                <a:spcPts val="0"/>
              </a:spcBef>
              <a:buFont typeface="Arial" panose="020B0604020202020204" pitchFamily="34" charset="0"/>
              <a:buChar char="•"/>
            </a:pPr>
            <a:r>
              <a:rPr lang="en-US" dirty="0"/>
              <a:t>Do you prepare your own meals? Yes or No.  If the answer is "Yes," what kind of food do you prepare? (Examples: sandwiches, frozen meals, or complete meals with several courses)</a:t>
            </a:r>
          </a:p>
          <a:p>
            <a:pPr marL="177801" indent="-177801">
              <a:spcBef>
                <a:spcPts val="0"/>
              </a:spcBef>
              <a:buFont typeface="Arial" panose="020B0604020202020204" pitchFamily="34" charset="0"/>
              <a:buChar char="•"/>
            </a:pPr>
            <a:r>
              <a:rPr lang="en-US" dirty="0"/>
              <a:t>List household chores, both indoors and outdoors, that you are able to do. (Examples: cleaning, laundry, household repairs, ironing, mowing, etc.)</a:t>
            </a:r>
          </a:p>
          <a:p>
            <a:pPr marL="177801" indent="-177801">
              <a:spcBef>
                <a:spcPts val="0"/>
              </a:spcBef>
              <a:buFont typeface="Arial" panose="020B0604020202020204" pitchFamily="34" charset="0"/>
              <a:buChar char="•"/>
            </a:pPr>
            <a:r>
              <a:rPr lang="en-US" dirty="0"/>
              <a:t>What are your hobbies and interests? (Examples: reading, watching TV, sewing, playing sports, etc.)</a:t>
            </a:r>
          </a:p>
          <a:p>
            <a:pPr marL="177801" indent="-177801">
              <a:spcBef>
                <a:spcPts val="0"/>
              </a:spcBef>
              <a:buFont typeface="Arial" panose="020B0604020202020204" pitchFamily="34" charset="0"/>
              <a:buChar char="•"/>
            </a:pPr>
            <a:r>
              <a:rPr lang="en-US" dirty="0"/>
              <a:t>How well do you get along with authority figures? (Examples: police, bosses, landlords, or teachers.)</a:t>
            </a:r>
          </a:p>
          <a:p>
            <a:pPr defTabSz="948272">
              <a:spcBef>
                <a:spcPts val="0"/>
              </a:spcBef>
              <a:defRPr/>
            </a:pPr>
            <a:endParaRPr lang="en-US" b="1" dirty="0"/>
          </a:p>
          <a:p>
            <a:pPr defTabSz="948272">
              <a:spcBef>
                <a:spcPts val="0"/>
              </a:spcBef>
              <a:defRPr/>
            </a:pPr>
            <a:endParaRPr lang="en-US" dirty="0"/>
          </a:p>
          <a:p>
            <a:pPr defTabSz="948272">
              <a:spcBef>
                <a:spcPts val="0"/>
              </a:spcBef>
              <a:defRPr/>
            </a:pPr>
            <a:endParaRPr lang="en-US" dirty="0"/>
          </a:p>
          <a:p>
            <a:pPr>
              <a:spcBef>
                <a:spcPts val="0"/>
              </a:spcBef>
            </a:pPr>
            <a:endParaRPr lang="en-US" dirty="0"/>
          </a:p>
        </p:txBody>
      </p:sp>
      <p:sp>
        <p:nvSpPr>
          <p:cNvPr id="110596"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3DCACD95-C010-43F5-BA54-D8CFC7845CE0}" type="slidenum">
              <a:rPr lang="en-US" sz="1200"/>
              <a:pPr eaLnBrk="1" hangingPunct="1">
                <a:spcBef>
                  <a:spcPct val="0"/>
                </a:spcBef>
                <a:defRPr/>
              </a:pPr>
              <a:t>48</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73646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defRPr/>
            </a:pPr>
            <a:r>
              <a:rPr lang="en-US" b="1" dirty="0"/>
              <a:t>SLIDE 49: How does the disability limit ability to work? </a:t>
            </a:r>
          </a:p>
          <a:p>
            <a:endParaRPr lang="en-US" b="1" dirty="0"/>
          </a:p>
          <a:p>
            <a:r>
              <a:rPr lang="en-US" dirty="0"/>
              <a:t>The Social Security Administration’s definition of disability, unlike definitions for disability used by other agencies, considers the individuals ability to perform significant work activities. It is particularly important for families to provide adequate information in this section or an accurate assessment cannot be made. Parents, teachers, and job coaches may be the best source of this information. </a:t>
            </a:r>
          </a:p>
          <a:p>
            <a:endParaRPr lang="en-US" dirty="0"/>
          </a:p>
          <a:p>
            <a:r>
              <a:rPr lang="en-US" dirty="0"/>
              <a:t>Employers may hesitate to report anything negative about an employee or past employee.  If the employer has important information, consider meeting with the supervisor and the human resource manager to discuss the need for this information.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49</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0261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latin typeface="Times New Roman" pitchFamily="18" charset="0"/>
              </a:rPr>
              <a:t>SLIDE 5: </a:t>
            </a:r>
            <a:r>
              <a:rPr lang="en-US" b="1" dirty="0"/>
              <a:t>The Ticket to Work (TTW) program</a:t>
            </a:r>
          </a:p>
          <a:p>
            <a:pPr>
              <a:spcBef>
                <a:spcPts val="0"/>
              </a:spcBef>
            </a:pPr>
            <a:endParaRPr lang="en-US" dirty="0"/>
          </a:p>
          <a:p>
            <a:pPr>
              <a:spcBef>
                <a:spcPts val="0"/>
              </a:spcBef>
            </a:pPr>
            <a:r>
              <a:rPr lang="en-US" dirty="0">
                <a:latin typeface="Times New Roman" pitchFamily="18" charset="0"/>
              </a:rPr>
              <a:t>The Ticket to Work (TTW) Program is an innovative program for individuals with disabilities who want to work and participate in planning their employment. The Program increases available choices when obtaining employment services, vocational rehabilitation (VR) services, and other support services </a:t>
            </a:r>
            <a:r>
              <a:rPr lang="en-US" dirty="0"/>
              <a:t>the recipient may </a:t>
            </a:r>
            <a:r>
              <a:rPr lang="en-US" dirty="0">
                <a:latin typeface="Times New Roman" pitchFamily="18" charset="0"/>
              </a:rPr>
              <a:t>need to get or keep a job. </a:t>
            </a:r>
          </a:p>
          <a:p>
            <a:pPr>
              <a:spcBef>
                <a:spcPts val="0"/>
              </a:spcBef>
            </a:pPr>
            <a:endParaRPr lang="en-US" b="1" dirty="0">
              <a:latin typeface="Times New Roman" pitchFamily="18" charset="0"/>
            </a:endParaRPr>
          </a:p>
          <a:p>
            <a:pPr>
              <a:spcBef>
                <a:spcPts val="0"/>
              </a:spcBef>
            </a:pPr>
            <a:r>
              <a:rPr lang="en-US" dirty="0">
                <a:latin typeface="Times New Roman" pitchFamily="18" charset="0"/>
              </a:rPr>
              <a:t>For more information on the </a:t>
            </a:r>
            <a:r>
              <a:rPr lang="en-US" dirty="0" err="1">
                <a:latin typeface="Times New Roman" pitchFamily="18" charset="0"/>
              </a:rPr>
              <a:t>TTW</a:t>
            </a:r>
            <a:r>
              <a:rPr lang="en-US" dirty="0">
                <a:latin typeface="Times New Roman" pitchFamily="18" charset="0"/>
              </a:rPr>
              <a:t> Program, including a list of approved Employment Networks (EN), call </a:t>
            </a:r>
            <a:r>
              <a:rPr lang="en-US" b="1" dirty="0">
                <a:latin typeface="Times New Roman" pitchFamily="18" charset="0"/>
              </a:rPr>
              <a:t>1-866-YOURTICKET</a:t>
            </a:r>
            <a:r>
              <a:rPr lang="en-US" dirty="0">
                <a:latin typeface="Times New Roman" pitchFamily="18" charset="0"/>
              </a:rPr>
              <a:t> (</a:t>
            </a:r>
            <a:r>
              <a:rPr lang="en-US" b="1" dirty="0">
                <a:latin typeface="Times New Roman" pitchFamily="18" charset="0"/>
              </a:rPr>
              <a:t>1-866-968-7842</a:t>
            </a:r>
            <a:r>
              <a:rPr lang="en-US" dirty="0">
                <a:latin typeface="Times New Roman" pitchFamily="18" charset="0"/>
              </a:rPr>
              <a:t>) or for TTY call </a:t>
            </a:r>
            <a:r>
              <a:rPr lang="en-US" b="1" dirty="0">
                <a:latin typeface="Times New Roman" pitchFamily="18" charset="0"/>
              </a:rPr>
              <a:t>1-866-833-2967</a:t>
            </a:r>
            <a:r>
              <a:rPr lang="en-US" dirty="0">
                <a:latin typeface="Times New Roman" pitchFamily="18" charset="0"/>
              </a:rPr>
              <a:t> between 8 a.m. to 8 p.m. Eastern time (Monday through Friday).</a:t>
            </a:r>
          </a:p>
          <a:p>
            <a:pPr>
              <a:spcBef>
                <a:spcPts val="0"/>
              </a:spcBef>
            </a:pPr>
            <a:endParaRPr lang="en-US" dirty="0"/>
          </a:p>
          <a:p>
            <a:pPr>
              <a:spcBef>
                <a:spcPts val="0"/>
              </a:spcBef>
            </a:pPr>
            <a:r>
              <a:rPr lang="en-US" dirty="0">
                <a:latin typeface="Times New Roman" pitchFamily="18" charset="0"/>
              </a:rPr>
              <a:t>Presenters can find more information about the TTW Program online at </a:t>
            </a:r>
            <a:r>
              <a:rPr lang="en-US" b="1" dirty="0">
                <a:latin typeface="Times New Roman" pitchFamily="18" charset="0"/>
              </a:rPr>
              <a:t>socialsecurity.gov/work</a:t>
            </a:r>
          </a:p>
          <a:p>
            <a:pPr>
              <a:spcBef>
                <a:spcPts val="0"/>
              </a:spcBef>
            </a:pPr>
            <a:r>
              <a:rPr lang="en-US" dirty="0"/>
              <a:t>and at:</a:t>
            </a:r>
          </a:p>
          <a:p>
            <a:pPr defTabSz="948272">
              <a:spcBef>
                <a:spcPts val="0"/>
              </a:spcBef>
              <a:defRPr/>
            </a:pPr>
            <a:r>
              <a:rPr lang="en-US" b="1" dirty="0"/>
              <a:t>http://www.socialsecurity.gov/redbook/eng/ssdi-and-ssi-employments-supports.htm#7=&amp;a0=7</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245007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5" y="3147937"/>
            <a:ext cx="5387009" cy="6002329"/>
          </a:xfrm>
        </p:spPr>
        <p:txBody>
          <a:bodyPr/>
          <a:lstStyle/>
          <a:p>
            <a:pPr>
              <a:spcBef>
                <a:spcPts val="0"/>
              </a:spcBef>
            </a:pPr>
            <a:r>
              <a:rPr lang="en-US" b="1" dirty="0"/>
              <a:t>SLIDE 51: “The Devil is in the Details”</a:t>
            </a:r>
          </a:p>
          <a:p>
            <a:pPr>
              <a:spcBef>
                <a:spcPts val="0"/>
              </a:spcBef>
            </a:pPr>
            <a:endParaRPr lang="en-US" b="1" dirty="0"/>
          </a:p>
          <a:p>
            <a:pPr>
              <a:spcBef>
                <a:spcPts val="0"/>
              </a:spcBef>
            </a:pPr>
            <a:r>
              <a:rPr lang="en-US" dirty="0"/>
              <a:t>Provide  a comparison of two examples, such as the following: </a:t>
            </a:r>
          </a:p>
          <a:p>
            <a:pPr>
              <a:spcBef>
                <a:spcPts val="0"/>
              </a:spcBef>
            </a:pPr>
            <a:endParaRPr lang="en-US" sz="800" b="1" dirty="0"/>
          </a:p>
          <a:p>
            <a:pPr>
              <a:spcBef>
                <a:spcPts val="0"/>
              </a:spcBef>
            </a:pPr>
            <a:r>
              <a:rPr lang="en-US" b="1" dirty="0"/>
              <a:t>Version 1 </a:t>
            </a:r>
            <a:r>
              <a:rPr lang="en-US" dirty="0"/>
              <a:t>might be how a parent describes their son or daughter’s day. The facilitator can point out that the description is clear but perhaps not complete. This description will fit into the space allowed by the form.</a:t>
            </a:r>
          </a:p>
          <a:p>
            <a:pPr>
              <a:spcBef>
                <a:spcPts val="0"/>
              </a:spcBef>
            </a:pPr>
            <a:endParaRPr lang="en-US" sz="800" i="1" dirty="0"/>
          </a:p>
          <a:p>
            <a:pPr>
              <a:spcBef>
                <a:spcPts val="0"/>
              </a:spcBef>
            </a:pPr>
            <a:r>
              <a:rPr lang="en-US" i="1" dirty="0"/>
              <a:t>Sam gets up in the morning to his alarm clock. Eats breakfast. Takes the bus to school. Returns home. Has dinner with the family and then goes to his room to complete homework. </a:t>
            </a:r>
          </a:p>
          <a:p>
            <a:pPr>
              <a:spcBef>
                <a:spcPts val="0"/>
              </a:spcBef>
            </a:pPr>
            <a:endParaRPr lang="en-US" sz="800" b="1" dirty="0"/>
          </a:p>
          <a:p>
            <a:pPr>
              <a:spcBef>
                <a:spcPts val="0"/>
              </a:spcBef>
            </a:pPr>
            <a:r>
              <a:rPr lang="en-US" b="1" dirty="0"/>
              <a:t>Version 2 </a:t>
            </a:r>
            <a:r>
              <a:rPr lang="en-US" dirty="0"/>
              <a:t>might also be clear but provides more details. This description is unlikely to fit into the space allowed by the form. The additional information will need to be added on the last page of the form or a page added.</a:t>
            </a:r>
          </a:p>
          <a:p>
            <a:pPr>
              <a:spcBef>
                <a:spcPts val="0"/>
              </a:spcBef>
            </a:pPr>
            <a:endParaRPr lang="en-US" sz="800" i="1" dirty="0"/>
          </a:p>
          <a:p>
            <a:pPr>
              <a:spcBef>
                <a:spcPts val="0"/>
              </a:spcBef>
            </a:pPr>
            <a:r>
              <a:rPr lang="en-US" i="1" dirty="0"/>
              <a:t>Sam alarm goes off. He turns it off and goes back to sleep. A parent goes into the bedroom to remind Sam it is a school day and he needs to get up. He sits up on the side of the bed. The parent returns in 10 minutes to be sure Sam has gone to the bathroom and washed up and brushed his teeth. If the parent is distracted and doesn’t return in a timely way, Sam may begin dressing in weekend clothes instead of the school clothes they laid out together the night before. If his dressing is interrupted, Sam often has a blow-up and returns to bed facing the wall or returns to the bathroom and locks the door. If Sam dresses successfully, he enters the kitchen for breakfast. The parent takes a quick glance to make sure Sam is wearing socks and the clean clothes. Sam helps himself to milk and cereal. The parent makes certain that the brand of milk with the Happy Cow emblem is available. If a different brand replaces’ Sam’s milk choice, or if his favorite cereal is gone, he will have a blow-up and return to his room. The parent makes certain extra boxes of his favorite cereal are always available in the cupboard. If Sam’s morning goes smoothly, he is usually ready for the bus on time. If not, the parent will drive him to school. The parent makes certain all labels are carefully removed from his clothing. If a thread from a label remains, Sam is likely to start undressing on the bus or at school.</a:t>
            </a:r>
          </a:p>
          <a:p>
            <a:pPr>
              <a:spcBef>
                <a:spcPts val="0"/>
              </a:spcBef>
            </a:pPr>
            <a:endParaRPr lang="en-US" sz="800" i="1" dirty="0"/>
          </a:p>
          <a:p>
            <a:pPr>
              <a:spcBef>
                <a:spcPts val="0"/>
              </a:spcBef>
            </a:pPr>
            <a:r>
              <a:rPr lang="en-US" dirty="0"/>
              <a:t>Both versions are true, but the second version provides the functional limitation details needed by the consulting doctors. This information will not likely be found in the medical reports but is critical to the understanding of Sam’s challenges at work, home, and in the community.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615746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51: </a:t>
            </a:r>
            <a:r>
              <a:rPr lang="en-US" dirty="0"/>
              <a:t> </a:t>
            </a:r>
            <a:r>
              <a:rPr lang="en-US" b="1" dirty="0"/>
              <a:t>Sample Questions from Section C</a:t>
            </a:r>
          </a:p>
          <a:p>
            <a:endParaRPr lang="en-US" b="1" dirty="0"/>
          </a:p>
          <a:p>
            <a:r>
              <a:rPr lang="en-US" dirty="0"/>
              <a:t>The facilitator may want participants to consider how they might answer these questions and the functional limitation details they could include.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51</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273732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defRPr/>
            </a:pPr>
            <a:r>
              <a:rPr lang="en-US" b="1" dirty="0"/>
              <a:t>SLIDE 52: </a:t>
            </a:r>
            <a:r>
              <a:rPr lang="en-US" dirty="0"/>
              <a:t> </a:t>
            </a:r>
            <a:r>
              <a:rPr lang="en-US" b="1" dirty="0"/>
              <a:t>Sample Questions from Section C (continued)</a:t>
            </a:r>
          </a:p>
          <a:p>
            <a:endParaRPr lang="en-US" dirty="0"/>
          </a:p>
          <a:p>
            <a:r>
              <a:rPr lang="en-US" dirty="0"/>
              <a:t>Additional questions to consider exploring with participants. </a:t>
            </a: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52</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4224671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defRPr/>
            </a:pPr>
            <a:r>
              <a:rPr lang="en-US" b="1" dirty="0"/>
              <a:t>SLIDE 53: The Blue Book</a:t>
            </a:r>
          </a:p>
          <a:p>
            <a:pPr defTabSz="948272">
              <a:spcBef>
                <a:spcPts val="0"/>
              </a:spcBef>
              <a:defRPr/>
            </a:pPr>
            <a:endParaRPr lang="en-US" b="1" dirty="0"/>
          </a:p>
          <a:p>
            <a:pPr>
              <a:spcBef>
                <a:spcPts val="0"/>
              </a:spcBef>
              <a:defRPr/>
            </a:pPr>
            <a:r>
              <a:rPr lang="en-US" dirty="0"/>
              <a:t>Most families do not know the disability criteria used to determine eligibility. One of the tools DDS examiners use is the “Blue Book” which is only available online. It is divided into two parts: childhood disabilities and adult disabilities. The book lists the most common medical conditions considered to be severe enough to prevent or severely impact successful employment. The adult disability section is divided into 14 categories.</a:t>
            </a:r>
          </a:p>
          <a:p>
            <a:pPr>
              <a:spcBef>
                <a:spcPts val="0"/>
              </a:spcBef>
              <a:defRPr/>
            </a:pPr>
            <a:endParaRPr lang="en-US" dirty="0"/>
          </a:p>
          <a:p>
            <a:r>
              <a:rPr lang="en-US" dirty="0"/>
              <a:t>If Internet is easily available during the presentation, go online and show parents how to navigate the Social Security website. If not, screen shots can be helpful to show the information available. </a:t>
            </a:r>
          </a:p>
          <a:p>
            <a:pPr defTabSz="948272">
              <a:spcBef>
                <a:spcPts val="0"/>
              </a:spcBef>
              <a:defRPr/>
            </a:pPr>
            <a:endParaRPr lang="en-US" dirty="0"/>
          </a:p>
          <a:p>
            <a:pPr defTabSz="948272">
              <a:spcBef>
                <a:spcPts val="0"/>
              </a:spcBef>
              <a:defRPr/>
            </a:pPr>
            <a:r>
              <a:rPr lang="en-US" dirty="0"/>
              <a:t>The Mental Disorder, category 12, contains disability assessment information on many disabilities common for transition-age youth including; intellectual, affective, anxiety-related, personality, autistic, pervasive developmental, mental illness, and substance addiction disabilities. The Blue Book sets out the requirements for symptoms, clinical findings, and laboratory tests required. If the disability matches the set criteria in the Blue Book, the determination examiner is more likely to find the applicant eligible in a timely manner. </a:t>
            </a:r>
          </a:p>
          <a:p>
            <a:pPr defTabSz="948272">
              <a:spcBef>
                <a:spcPts val="0"/>
              </a:spcBef>
              <a:defRPr/>
            </a:pPr>
            <a:endParaRPr lang="en-US" dirty="0"/>
          </a:p>
          <a:p>
            <a:pPr>
              <a:spcBef>
                <a:spcPts val="0"/>
              </a:spcBef>
              <a:defRPr/>
            </a:pPr>
            <a:r>
              <a:rPr lang="en-US" dirty="0"/>
              <a:t>The Blue Book Is an important guide and can be found at </a:t>
            </a:r>
            <a:r>
              <a:rPr lang="en-US" b="1" dirty="0"/>
              <a:t>www.ssa.gov/disability/professionals/bluebook</a:t>
            </a:r>
          </a:p>
          <a:p>
            <a:pPr defTabSz="948272">
              <a:spcBef>
                <a:spcPts val="0"/>
              </a:spcBef>
              <a:defRPr/>
            </a:pPr>
            <a:endParaRPr lang="en-US" dirty="0"/>
          </a:p>
          <a:p>
            <a:pPr defTabSz="948272">
              <a:spcBef>
                <a:spcPts val="0"/>
              </a:spcBef>
              <a:defRPr/>
            </a:pPr>
            <a:endParaRPr lang="en-US" dirty="0"/>
          </a:p>
          <a:p>
            <a:pPr defTabSz="948272">
              <a:spcBef>
                <a:spcPts val="0"/>
              </a:spcBef>
              <a:defRPr/>
            </a:pPr>
            <a:endParaRPr lang="en-US" dirty="0"/>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576132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b="1" dirty="0"/>
              <a:t>SLIDE 54: Social Security Disability Standard Categories</a:t>
            </a:r>
          </a:p>
          <a:p>
            <a:pPr>
              <a:spcBef>
                <a:spcPts val="0"/>
              </a:spcBef>
              <a:defRPr/>
            </a:pPr>
            <a:endParaRPr lang="en-US" dirty="0"/>
          </a:p>
          <a:p>
            <a:pPr>
              <a:spcBef>
                <a:spcPts val="0"/>
              </a:spcBef>
              <a:defRPr/>
            </a:pPr>
            <a:r>
              <a:rPr lang="en-US" dirty="0"/>
              <a:t>Each category is divided into multiple subcategories. See some of the examples for category 12, Mental Disorders. </a:t>
            </a:r>
          </a:p>
          <a:p>
            <a:pPr>
              <a:spcBef>
                <a:spcPts val="0"/>
              </a:spcBef>
              <a:defRPr/>
            </a:pPr>
            <a:endParaRPr lang="en-US" dirty="0"/>
          </a:p>
          <a:p>
            <a:pPr>
              <a:spcBef>
                <a:spcPts val="0"/>
              </a:spcBef>
              <a:defRPr/>
            </a:pPr>
            <a:r>
              <a:rPr lang="en-US" b="1" dirty="0"/>
              <a:t>Categories: </a:t>
            </a:r>
          </a:p>
          <a:p>
            <a:pPr marL="237069" indent="-237069">
              <a:spcBef>
                <a:spcPts val="0"/>
              </a:spcBef>
              <a:buFont typeface="+mj-lt"/>
              <a:buAutoNum type="arabicPeriod"/>
              <a:defRPr/>
            </a:pPr>
            <a:r>
              <a:rPr lang="en-US" dirty="0"/>
              <a:t>Musculoskeletal</a:t>
            </a:r>
          </a:p>
          <a:p>
            <a:pPr marL="237069" indent="-237069">
              <a:spcBef>
                <a:spcPts val="0"/>
              </a:spcBef>
              <a:buFont typeface="+mj-lt"/>
              <a:buAutoNum type="arabicPeriod"/>
              <a:defRPr/>
            </a:pPr>
            <a:r>
              <a:rPr lang="en-US" dirty="0"/>
              <a:t>Special Senses (vision and hearing)</a:t>
            </a:r>
          </a:p>
          <a:p>
            <a:pPr marL="237069" indent="-237069">
              <a:spcBef>
                <a:spcPts val="0"/>
              </a:spcBef>
              <a:buFont typeface="+mj-lt"/>
              <a:buAutoNum type="arabicPeriod"/>
              <a:defRPr/>
            </a:pPr>
            <a:r>
              <a:rPr lang="en-US" dirty="0"/>
              <a:t>Respiratory System</a:t>
            </a:r>
          </a:p>
          <a:p>
            <a:pPr marL="237069" indent="-237069">
              <a:spcBef>
                <a:spcPts val="0"/>
              </a:spcBef>
              <a:buFont typeface="+mj-lt"/>
              <a:buAutoNum type="arabicPeriod"/>
              <a:defRPr/>
            </a:pPr>
            <a:r>
              <a:rPr lang="en-US" dirty="0"/>
              <a:t>Cardiovascular System</a:t>
            </a:r>
          </a:p>
          <a:p>
            <a:pPr marL="237069" indent="-237069">
              <a:spcBef>
                <a:spcPts val="0"/>
              </a:spcBef>
              <a:buFont typeface="+mj-lt"/>
              <a:buAutoNum type="arabicPeriod"/>
              <a:defRPr/>
            </a:pPr>
            <a:r>
              <a:rPr lang="en-US" dirty="0"/>
              <a:t>Digestive System</a:t>
            </a:r>
          </a:p>
          <a:p>
            <a:pPr marL="237069" indent="-237069">
              <a:spcBef>
                <a:spcPts val="0"/>
              </a:spcBef>
              <a:buFont typeface="+mj-lt"/>
              <a:buAutoNum type="arabicPeriod"/>
              <a:defRPr/>
            </a:pPr>
            <a:r>
              <a:rPr lang="en-US" dirty="0"/>
              <a:t>Genitourinary System</a:t>
            </a:r>
          </a:p>
          <a:p>
            <a:pPr marL="237069" indent="-237069">
              <a:spcBef>
                <a:spcPts val="0"/>
              </a:spcBef>
              <a:buFont typeface="+mj-lt"/>
              <a:buAutoNum type="arabicPeriod"/>
              <a:defRPr/>
            </a:pPr>
            <a:r>
              <a:rPr lang="en-US" dirty="0"/>
              <a:t>Hematological Disorders</a:t>
            </a:r>
          </a:p>
          <a:p>
            <a:pPr marL="237069" indent="-237069">
              <a:spcBef>
                <a:spcPts val="0"/>
              </a:spcBef>
              <a:buFont typeface="+mj-lt"/>
              <a:buAutoNum type="arabicPeriod"/>
              <a:defRPr/>
            </a:pPr>
            <a:r>
              <a:rPr lang="en-US" dirty="0"/>
              <a:t>Skin Disorders</a:t>
            </a:r>
          </a:p>
          <a:p>
            <a:pPr marL="237069" indent="-237069">
              <a:spcBef>
                <a:spcPts val="0"/>
              </a:spcBef>
              <a:buFont typeface="+mj-lt"/>
              <a:buAutoNum type="arabicPeriod"/>
              <a:defRPr/>
            </a:pPr>
            <a:r>
              <a:rPr lang="en-US" dirty="0"/>
              <a:t>Endocrine Disorders</a:t>
            </a:r>
          </a:p>
          <a:p>
            <a:pPr marL="237069" indent="-237069">
              <a:spcBef>
                <a:spcPts val="0"/>
              </a:spcBef>
              <a:buFont typeface="+mj-lt"/>
              <a:buAutoNum type="arabicPeriod"/>
              <a:defRPr/>
            </a:pPr>
            <a:r>
              <a:rPr lang="en-US" dirty="0"/>
              <a:t>Multiple Body Systems</a:t>
            </a:r>
          </a:p>
          <a:p>
            <a:pPr marL="237069" indent="-237069">
              <a:spcBef>
                <a:spcPts val="0"/>
              </a:spcBef>
              <a:buFont typeface="+mj-lt"/>
              <a:buAutoNum type="arabicPeriod"/>
              <a:defRPr/>
            </a:pPr>
            <a:r>
              <a:rPr lang="en-US" dirty="0"/>
              <a:t>Neurological</a:t>
            </a:r>
          </a:p>
          <a:p>
            <a:pPr marL="237069" indent="-237069">
              <a:spcBef>
                <a:spcPts val="0"/>
              </a:spcBef>
              <a:buFont typeface="+mj-lt"/>
              <a:buAutoNum type="arabicPeriod"/>
              <a:defRPr/>
            </a:pPr>
            <a:r>
              <a:rPr lang="en-US" dirty="0"/>
              <a:t>Mental Disorders </a:t>
            </a:r>
            <a:br>
              <a:rPr lang="en-US" dirty="0"/>
            </a:br>
            <a:r>
              <a:rPr lang="en-US" dirty="0"/>
              <a:t>Subcategories: schizophrenia, affective, intellectual, anxiety related, somatoform, personality, substance addiction, autistic </a:t>
            </a:r>
          </a:p>
          <a:p>
            <a:pPr marL="237069" indent="-237069">
              <a:spcBef>
                <a:spcPts val="0"/>
              </a:spcBef>
              <a:buFont typeface="+mj-lt"/>
              <a:buAutoNum type="arabicPeriod"/>
              <a:defRPr/>
            </a:pPr>
            <a:r>
              <a:rPr lang="en-US" dirty="0"/>
              <a:t>Neoplastic Diseases (Cancer)</a:t>
            </a:r>
          </a:p>
          <a:p>
            <a:pPr marL="237069" indent="-237069">
              <a:spcBef>
                <a:spcPts val="0"/>
              </a:spcBef>
              <a:buFont typeface="+mj-lt"/>
              <a:buAutoNum type="arabicPeriod"/>
              <a:defRPr/>
            </a:pPr>
            <a:r>
              <a:rPr lang="en-US" dirty="0"/>
              <a:t>Immune System Disorders </a:t>
            </a: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54</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27110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marL="0" lvl="1" defTabSz="948272">
              <a:spcBef>
                <a:spcPts val="0"/>
              </a:spcBef>
              <a:defRPr/>
            </a:pPr>
            <a:r>
              <a:rPr lang="en-US" b="1" dirty="0"/>
              <a:t>SLIDE 55: When No Single Disability Meets SSA Criteria</a:t>
            </a:r>
          </a:p>
          <a:p>
            <a:pPr marL="0" lvl="1" defTabSz="948272">
              <a:spcBef>
                <a:spcPts val="0"/>
              </a:spcBef>
              <a:defRPr/>
            </a:pPr>
            <a:endParaRPr lang="en-US" b="1" dirty="0"/>
          </a:p>
          <a:p>
            <a:pPr marL="0" lvl="1" defTabSz="948272">
              <a:spcBef>
                <a:spcPts val="0"/>
              </a:spcBef>
              <a:defRPr/>
            </a:pPr>
            <a:r>
              <a:rPr lang="en-US" dirty="0"/>
              <a:t>When no single disability meets SSA criteria, but the youth has more than one less severe disability that together have a greater impact, families should document how the combination of disabilities influence ADL and work activities. It is important to provide as many details in these areas as possible. Medical documents are often not the best source of this information but families, employers, teachers, and friends can provide the details because they actually see the impact and sometimes provide support to youth in these activities. </a:t>
            </a:r>
          </a:p>
          <a:p>
            <a:endParaRPr lang="en-US" dirty="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55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788893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r>
              <a:rPr lang="en-US" b="1" dirty="0"/>
              <a:t>SLIDE 56: Two or More Functional Limitations</a:t>
            </a:r>
          </a:p>
          <a:p>
            <a:endParaRPr lang="en-US" dirty="0"/>
          </a:p>
          <a:p>
            <a:pPr defTabSz="948272">
              <a:defRPr/>
            </a:pPr>
            <a:r>
              <a:rPr lang="en-US" dirty="0"/>
              <a:t>The functional limitations listed here are what SSA’s consultant doctors are required to consider. Families should consider how to include this information in their answers when completing the ADL questionnaire.</a:t>
            </a:r>
            <a:br>
              <a:rPr lang="en-US" dirty="0"/>
            </a:br>
            <a:r>
              <a:rPr lang="en-US" dirty="0"/>
              <a:t> </a:t>
            </a:r>
          </a:p>
          <a:p>
            <a:pPr marL="829703" lvl="1" indent="-355588">
              <a:buFont typeface="Arial" panose="020B0604020202020204" pitchFamily="34" charset="0"/>
              <a:buChar char="•"/>
            </a:pPr>
            <a:r>
              <a:rPr lang="en-US" dirty="0"/>
              <a:t>Marked restriction of activities of daily living</a:t>
            </a:r>
          </a:p>
          <a:p>
            <a:pPr marL="829703" lvl="1" indent="-355588">
              <a:buFont typeface="Arial" panose="020B0604020202020204" pitchFamily="34" charset="0"/>
              <a:buChar char="•"/>
            </a:pPr>
            <a:r>
              <a:rPr lang="en-US" dirty="0"/>
              <a:t>Marked difficulties in maintaining social functioning</a:t>
            </a:r>
          </a:p>
          <a:p>
            <a:pPr marL="829703" lvl="1" indent="-355588">
              <a:buFont typeface="Arial" panose="020B0604020202020204" pitchFamily="34" charset="0"/>
              <a:buChar char="•"/>
            </a:pPr>
            <a:r>
              <a:rPr lang="en-US" dirty="0"/>
              <a:t>Marked difficulties in maintaining concentration, persistence, or pace</a:t>
            </a:r>
          </a:p>
          <a:p>
            <a:pPr marL="829703" lvl="1" indent="-355588">
              <a:buFont typeface="Arial" panose="020B0604020202020204" pitchFamily="34" charset="0"/>
              <a:buChar char="•"/>
            </a:pPr>
            <a:r>
              <a:rPr lang="en-US" dirty="0"/>
              <a:t>Repeated episodes of decompensation, each of extended duration </a:t>
            </a:r>
          </a:p>
          <a:p>
            <a:pPr indent="-20"/>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56</a:t>
            </a:fld>
            <a:endParaRPr lang="en-US"/>
          </a:p>
        </p:txBody>
      </p:sp>
    </p:spTree>
    <p:extLst>
      <p:ext uri="{BB962C8B-B14F-4D97-AF65-F5344CB8AC3E}">
        <p14:creationId xmlns:p14="http://schemas.microsoft.com/office/powerpoint/2010/main" val="40364189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063625" y="550863"/>
            <a:ext cx="3192463" cy="2393950"/>
          </a:xfrm>
          <a:ln/>
        </p:spPr>
      </p:sp>
      <p:sp>
        <p:nvSpPr>
          <p:cNvPr id="114691" name="Notes Placeholder 2"/>
          <p:cNvSpPr>
            <a:spLocks noGrp="1"/>
          </p:cNvSpPr>
          <p:nvPr>
            <p:ph type="body" idx="1"/>
          </p:nvPr>
        </p:nvSpPr>
        <p:spPr>
          <a:xfrm>
            <a:off x="1046965" y="3147937"/>
            <a:ext cx="5387009" cy="60023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SLIDE 57: Parents Can Take an Active Role</a:t>
            </a:r>
          </a:p>
          <a:p>
            <a:pPr>
              <a:spcBef>
                <a:spcPts val="0"/>
              </a:spcBef>
            </a:pPr>
            <a:endParaRPr lang="en-US" dirty="0"/>
          </a:p>
          <a:p>
            <a:pPr>
              <a:spcBef>
                <a:spcPts val="0"/>
              </a:spcBef>
            </a:pPr>
            <a:r>
              <a:rPr lang="en-US" dirty="0"/>
              <a:t>Encourage parents to take an active role in the gathering of medical information. Incomplete medical information is often the cause of decision delays and first-level denials. When the medical information is out of date or incomplete, the examiner will schedule consultative medical examinations. It is generally to the applicant’s advantage to have their own doctors’ up-to-date information. </a:t>
            </a:r>
          </a:p>
          <a:p>
            <a:pPr>
              <a:spcBef>
                <a:spcPts val="0"/>
              </a:spcBef>
            </a:pPr>
            <a:endParaRPr lang="en-US" dirty="0">
              <a:latin typeface="+mj-lt"/>
            </a:endParaRPr>
          </a:p>
          <a:p>
            <a:pPr>
              <a:spcBef>
                <a:spcPts val="0"/>
              </a:spcBef>
            </a:pPr>
            <a:r>
              <a:rPr lang="en-US" b="1" dirty="0">
                <a:latin typeface="+mj-lt"/>
              </a:rPr>
              <a:t>Meet with Individuals Completing the ADL Form </a:t>
            </a:r>
          </a:p>
          <a:p>
            <a:pPr>
              <a:spcBef>
                <a:spcPts val="0"/>
              </a:spcBef>
            </a:pPr>
            <a:r>
              <a:rPr lang="en-US" dirty="0"/>
              <a:t>Remind parents that in the application process they have provided the names and contact information of others who understand their son or daughter’s disability. This may include teachers, employers, caretakers, or family members. This information is provided for the DDS examiner to receive more detail about the daily and functional limitations than is usually provided in the medical reports. This information is required for the examiner to make a determination. If it is incomplete and the applicant does not exactly meet the medical criteria, the claim is likely to be denied. </a:t>
            </a:r>
          </a:p>
          <a:p>
            <a:pPr>
              <a:spcBef>
                <a:spcPts val="0"/>
              </a:spcBef>
            </a:pPr>
            <a:endParaRPr lang="en-US" dirty="0"/>
          </a:p>
          <a:p>
            <a:pPr>
              <a:spcBef>
                <a:spcPts val="0"/>
              </a:spcBef>
            </a:pPr>
            <a:r>
              <a:rPr lang="en-US" b="1" dirty="0"/>
              <a:t>Example: </a:t>
            </a:r>
            <a:r>
              <a:rPr lang="en-US" dirty="0"/>
              <a:t>A young adult with an IQ of 55 is likely to meet the medical criteria (see below) to be eligible for benefits without the ADL data whereas a young adult with and IQ of 69 may not meet the medical criteria without consideration of the ADL data. (See </a:t>
            </a:r>
            <a:r>
              <a:rPr lang="en-US" dirty="0" err="1"/>
              <a:t>ADL</a:t>
            </a:r>
            <a:r>
              <a:rPr lang="en-US" dirty="0"/>
              <a:t> criteria D below and slides 50-53 on the </a:t>
            </a:r>
            <a:r>
              <a:rPr lang="en-US" dirty="0" err="1"/>
              <a:t>SSA’s</a:t>
            </a:r>
            <a:r>
              <a:rPr lang="en-US" dirty="0"/>
              <a:t> medical criteria.) </a:t>
            </a:r>
          </a:p>
          <a:p>
            <a:pPr>
              <a:spcBef>
                <a:spcPts val="0"/>
              </a:spcBef>
            </a:pPr>
            <a:endParaRPr lang="en-US" dirty="0"/>
          </a:p>
          <a:p>
            <a:pPr>
              <a:spcBef>
                <a:spcPts val="0"/>
              </a:spcBef>
            </a:pPr>
            <a:r>
              <a:rPr lang="en-US" sz="1000" b="1" dirty="0">
                <a:latin typeface="+mj-lt"/>
              </a:rPr>
              <a:t>SSA Criteria for </a:t>
            </a:r>
            <a:r>
              <a:rPr lang="en-US" sz="1000" b="1" i="1" dirty="0">
                <a:latin typeface="+mj-lt"/>
              </a:rPr>
              <a:t>Intellectual disability (12.05)</a:t>
            </a:r>
            <a:endParaRPr lang="en-US" sz="1000" i="1" dirty="0">
              <a:latin typeface="+mj-lt"/>
            </a:endParaRPr>
          </a:p>
          <a:p>
            <a:pPr marL="237069" indent="-237069">
              <a:spcBef>
                <a:spcPts val="0"/>
              </a:spcBef>
              <a:buFont typeface="+mj-lt"/>
              <a:buAutoNum type="alphaUcPeriod"/>
            </a:pPr>
            <a:r>
              <a:rPr lang="en-US" sz="1000" dirty="0"/>
              <a:t>Mental incapacity evidenced by dependence upon others for personal needs (e.g., toileting, eating, dressing, or bathing) and inability to follow directions, such that the use of standardized measures of intellectual functioning is precluded; OR</a:t>
            </a:r>
          </a:p>
          <a:p>
            <a:pPr marL="237069" indent="-237069">
              <a:spcBef>
                <a:spcPts val="0"/>
              </a:spcBef>
              <a:buFont typeface="+mj-lt"/>
              <a:buAutoNum type="alphaUcPeriod"/>
            </a:pPr>
            <a:r>
              <a:rPr lang="en-US" sz="1000" dirty="0"/>
              <a:t>A valid verbal, performance, or full scale IQ of 59 or less; OR</a:t>
            </a:r>
          </a:p>
          <a:p>
            <a:pPr marL="237069" indent="-237069">
              <a:spcBef>
                <a:spcPts val="0"/>
              </a:spcBef>
              <a:buFont typeface="+mj-lt"/>
              <a:buAutoNum type="alphaUcPeriod"/>
            </a:pPr>
            <a:r>
              <a:rPr lang="en-US" sz="1000" dirty="0"/>
              <a:t>A valid verbal, performance, or full scale IQ of 60 through 70 and a physical or other mental impairment imposing an additional and significant work-related limitation of function; OR</a:t>
            </a:r>
          </a:p>
          <a:p>
            <a:pPr marL="237069" indent="-237069">
              <a:spcBef>
                <a:spcPts val="0"/>
              </a:spcBef>
              <a:buFont typeface="+mj-lt"/>
              <a:buAutoNum type="alphaUcPeriod"/>
            </a:pPr>
            <a:r>
              <a:rPr lang="en-US" sz="1000" dirty="0"/>
              <a:t>A valid verbal, performance, or full scale IQ of 60 through 70, resulting in at least two of the following:</a:t>
            </a:r>
          </a:p>
          <a:p>
            <a:pPr lvl="1">
              <a:spcBef>
                <a:spcPts val="0"/>
              </a:spcBef>
            </a:pPr>
            <a:r>
              <a:rPr lang="en-US" sz="1000" dirty="0"/>
              <a:t>1. Marked restriction of activities of daily living</a:t>
            </a:r>
          </a:p>
          <a:p>
            <a:pPr lvl="1">
              <a:spcBef>
                <a:spcPts val="0"/>
              </a:spcBef>
            </a:pPr>
            <a:r>
              <a:rPr lang="en-US" sz="1000" dirty="0"/>
              <a:t>2. Marked difficulties in maintaining social functioning</a:t>
            </a:r>
          </a:p>
          <a:p>
            <a:pPr lvl="1">
              <a:spcBef>
                <a:spcPts val="0"/>
              </a:spcBef>
            </a:pPr>
            <a:r>
              <a:rPr lang="en-US" sz="1000" dirty="0"/>
              <a:t>3. Marked difficulties in maintaining concentration, persistence, or pace</a:t>
            </a:r>
          </a:p>
          <a:p>
            <a:pPr lvl="1">
              <a:spcBef>
                <a:spcPts val="0"/>
              </a:spcBef>
            </a:pPr>
            <a:r>
              <a:rPr lang="en-US" sz="1000" dirty="0"/>
              <a:t>4. Repeated episodes of decompensation, each of extended duration</a:t>
            </a:r>
          </a:p>
          <a:p>
            <a:pPr>
              <a:spcBef>
                <a:spcPts val="0"/>
              </a:spcBef>
            </a:pPr>
            <a:endParaRPr lang="en-US" sz="1000" i="1" dirty="0"/>
          </a:p>
          <a:p>
            <a:pPr>
              <a:spcBef>
                <a:spcPts val="0"/>
              </a:spcBef>
            </a:pPr>
            <a:r>
              <a:rPr lang="en-US" sz="1000" i="1" dirty="0"/>
              <a:t>For more information see: </a:t>
            </a:r>
            <a:r>
              <a:rPr lang="en-US" sz="1000" b="1" i="1" dirty="0"/>
              <a:t>http://www.ssa.gov/disability/professionals/bluebook/12.00-MentalDisorders-Adult.htm#12_05</a:t>
            </a:r>
            <a:endParaRPr lang="en-US" sz="900" b="1" dirty="0"/>
          </a:p>
        </p:txBody>
      </p:sp>
      <p:sp>
        <p:nvSpPr>
          <p:cNvPr id="11469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DADC6CEB-ADB0-4CF0-9D00-74D17942BBBA}" type="slidenum">
              <a:rPr lang="en-US" sz="1200"/>
              <a:pPr eaLnBrk="1" hangingPunct="1">
                <a:spcBef>
                  <a:spcPct val="0"/>
                </a:spcBef>
                <a:defRPr/>
              </a:pPr>
              <a:t>57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073072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58</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SLIDE 58: The Appeal Process</a:t>
            </a:r>
          </a:p>
          <a:p>
            <a:pPr>
              <a:spcBef>
                <a:spcPts val="0"/>
              </a:spcBef>
            </a:pPr>
            <a:endParaRPr lang="en-US" b="1" dirty="0"/>
          </a:p>
          <a:p>
            <a:pPr>
              <a:spcBef>
                <a:spcPts val="0"/>
              </a:spcBef>
            </a:pPr>
            <a:r>
              <a:rPr lang="en-US" dirty="0"/>
              <a:t>It is advantageous to pursue the appeals process if an application is denied. The process has benefited many people who have initially been denied. It is also important to understand that even if an application and appeal are denied, anyone can reapply for SSI at any time in the future if the SSI income and disability eligibility requirements are met.</a:t>
            </a:r>
          </a:p>
          <a:p>
            <a:pPr>
              <a:spcBef>
                <a:spcPts val="0"/>
              </a:spcBef>
            </a:pPr>
            <a:endParaRPr lang="en-US" dirty="0">
              <a:latin typeface="Times New Roman" pitchFamily="18" charset="0"/>
            </a:endParaRPr>
          </a:p>
          <a:p>
            <a:pPr>
              <a:spcBef>
                <a:spcPts val="0"/>
              </a:spcBef>
              <a:spcAft>
                <a:spcPts val="622"/>
              </a:spcAft>
            </a:pPr>
            <a:r>
              <a:rPr lang="en-US" dirty="0">
                <a:latin typeface="Times New Roman" pitchFamily="18" charset="0"/>
              </a:rPr>
              <a:t>If you receive a notice of denial, directions on how to appeal will be included. </a:t>
            </a:r>
          </a:p>
          <a:p>
            <a:pPr marL="177801" indent="-177801">
              <a:spcBef>
                <a:spcPts val="0"/>
              </a:spcBef>
              <a:spcAft>
                <a:spcPts val="622"/>
              </a:spcAft>
              <a:buFont typeface="Arial" panose="020B0604020202020204" pitchFamily="34" charset="0"/>
              <a:buChar char="•"/>
            </a:pPr>
            <a:r>
              <a:rPr lang="en-US" dirty="0"/>
              <a:t>The</a:t>
            </a:r>
            <a:r>
              <a:rPr lang="en-US" dirty="0">
                <a:latin typeface="Times New Roman" pitchFamily="18" charset="0"/>
              </a:rPr>
              <a:t> first step is to state in writing that the applicant plans to appeal the decision. A brief statement of the reason for the appeal is required. It needs to be only a sentence or two long and can be stated in general terms. “I disagree with the decision because the information used to make the decision was not complete.”  </a:t>
            </a:r>
            <a:r>
              <a:rPr lang="en-US" dirty="0"/>
              <a:t>M</a:t>
            </a:r>
            <a:r>
              <a:rPr lang="en-US" dirty="0">
                <a:latin typeface="Times New Roman" pitchFamily="18" charset="0"/>
              </a:rPr>
              <a:t>ail the form and statement to the address on the denial letter. Additional information on the disability can be added at any level of the appeals process and it is recommended to do so. </a:t>
            </a:r>
          </a:p>
          <a:p>
            <a:pPr marL="177801" indent="-177801">
              <a:spcBef>
                <a:spcPts val="0"/>
              </a:spcBef>
              <a:spcAft>
                <a:spcPts val="622"/>
              </a:spcAft>
              <a:buFont typeface="Arial" panose="020B0604020202020204" pitchFamily="34" charset="0"/>
              <a:buChar char="•"/>
            </a:pPr>
            <a:r>
              <a:rPr lang="en-US" dirty="0"/>
              <a:t>Do not wait to submit the form. The appeal must be initiated within 60 days from the date the letter is received. If the applicant decides to use a representative or attorney, this person can be selected after the appeal is started. Additional information can also be submitted at a later date. Do not wait for these activities to be completed! </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b="1" i="1" dirty="0">
                <a:latin typeface="Times New Roman" pitchFamily="18" charset="0"/>
              </a:rPr>
              <a:t>Remember, if </a:t>
            </a:r>
            <a:r>
              <a:rPr lang="en-US" b="1" i="1" dirty="0"/>
              <a:t>the </a:t>
            </a:r>
            <a:r>
              <a:rPr lang="en-US" b="1" i="1" dirty="0">
                <a:latin typeface="Times New Roman" pitchFamily="18" charset="0"/>
              </a:rPr>
              <a:t>SSI application is denied, individuals have the right to appeal. The process is set up to protect applicants – USE IT!</a:t>
            </a:r>
          </a:p>
          <a:p>
            <a:pPr>
              <a:spcBef>
                <a:spcPts val="0"/>
              </a:spcBef>
            </a:pPr>
            <a:endParaRPr lang="en-US" b="1" i="1" dirty="0"/>
          </a:p>
          <a:p>
            <a:pPr>
              <a:spcBef>
                <a:spcPts val="0"/>
              </a:spcBef>
            </a:pPr>
            <a:endParaRPr lang="en-US" b="1" i="1" dirty="0">
              <a:latin typeface="Times New Roman" pitchFamily="18" charset="0"/>
            </a:endParaRPr>
          </a:p>
          <a:p>
            <a:pPr>
              <a:spcBef>
                <a:spcPts val="0"/>
              </a:spcBef>
            </a:pPr>
            <a:r>
              <a:rPr lang="en-US" dirty="0"/>
              <a:t>.</a:t>
            </a:r>
            <a:endParaRPr lang="en-US" dirty="0">
              <a:latin typeface="Times New Roman" pitchFamily="18"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904863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063625" y="550863"/>
            <a:ext cx="3192463" cy="2393950"/>
          </a:xfrm>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mj-lt"/>
              </a:rPr>
              <a:t>SIDE 59: Many Appeals are Successful</a:t>
            </a:r>
          </a:p>
          <a:p>
            <a:pPr>
              <a:spcBef>
                <a:spcPts val="0"/>
              </a:spcBef>
            </a:pPr>
            <a:endParaRPr lang="en-US" b="1" dirty="0"/>
          </a:p>
          <a:p>
            <a:pPr defTabSz="948272">
              <a:spcBef>
                <a:spcPts val="0"/>
              </a:spcBef>
              <a:defRPr/>
            </a:pPr>
            <a:r>
              <a:rPr lang="en-US" dirty="0"/>
              <a:t>Encourage parents to appeal if their application is denied. It is not uncommon for an initial application to be denied, and many claims are approved at the next levels of appeal. For some disabilities, the hearing with the Administrative Law Judge is an advantage. </a:t>
            </a:r>
          </a:p>
          <a:p>
            <a:pPr defTabSz="948272">
              <a:spcBef>
                <a:spcPts val="0"/>
              </a:spcBef>
              <a:defRPr/>
            </a:pPr>
            <a:endParaRPr lang="en-US" dirty="0"/>
          </a:p>
          <a:p>
            <a:pPr>
              <a:spcBef>
                <a:spcPts val="0"/>
              </a:spcBef>
              <a:spcAft>
                <a:spcPts val="622"/>
              </a:spcAft>
            </a:pPr>
            <a:r>
              <a:rPr lang="en-US" dirty="0"/>
              <a:t>Parents need to appeal within 60 days after the notice of denial. It is a common mistake for applicants to start over but they are likely to be denied again. If an appeal is successful, payments will be calculated based on the original application date. Those monthly benefits will be lost if a new application is started. Instead of starting over, parents should review the information in the file to make sure all of the medical information was reported.  Medical files or other information is often missing. </a:t>
            </a:r>
          </a:p>
          <a:p>
            <a:pPr>
              <a:spcBef>
                <a:spcPts val="0"/>
              </a:spcBef>
              <a:spcAft>
                <a:spcPts val="622"/>
              </a:spcAft>
            </a:pPr>
            <a:endParaRPr lang="en-US" dirty="0"/>
          </a:p>
          <a:p>
            <a:pPr>
              <a:spcBef>
                <a:spcPts val="0"/>
              </a:spcBef>
            </a:pPr>
            <a:r>
              <a:rPr lang="en-US" b="1" dirty="0">
                <a:latin typeface="+mj-lt"/>
                <a:cs typeface="Times New Roman" panose="02020603050405020304" pitchFamily="18" charset="0"/>
              </a:rPr>
              <a:t>Applicants Have the Right to Examine Their File</a:t>
            </a: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The individual or representative may examine and receive a copy of the information in the case file, upon request. The individual or representative also may review and copy the laws, regulations, and policy statements used in deciding the case.  </a:t>
            </a:r>
            <a:r>
              <a:rPr lang="en-US" b="1" dirty="0">
                <a:cs typeface="Times New Roman" panose="02020603050405020304" pitchFamily="18" charset="0"/>
              </a:rPr>
              <a:t>www.socialsecurity.gov/ssi/ssi-law-regs.htm</a:t>
            </a:r>
          </a:p>
          <a:p>
            <a:pPr>
              <a:spcBef>
                <a:spcPts val="0"/>
              </a:spcBef>
            </a:pPr>
            <a:endParaRPr lang="en-US" b="1" dirty="0">
              <a:cs typeface="Times New Roman" panose="02020603050405020304" pitchFamily="18" charset="0"/>
            </a:endParaRPr>
          </a:p>
          <a:p>
            <a:pPr>
              <a:spcBef>
                <a:spcPts val="0"/>
              </a:spcBef>
            </a:pPr>
            <a:endParaRPr lang="en-US" dirty="0">
              <a:cs typeface="Times New Roman" panose="02020603050405020304" pitchFamily="18" charset="0"/>
            </a:endParaRPr>
          </a:p>
          <a:p>
            <a:endParaRPr lang="en-US" dirty="0"/>
          </a:p>
        </p:txBody>
      </p:sp>
      <p:sp>
        <p:nvSpPr>
          <p:cNvPr id="12390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8CA78902-5F4A-46EC-83AC-C7F62D43ED44}" type="slidenum">
              <a:rPr lang="en-US" sz="1200"/>
              <a:pPr eaLnBrk="1" hangingPunct="1">
                <a:spcBef>
                  <a:spcPct val="0"/>
                </a:spcBef>
                <a:defRPr/>
              </a:pPr>
              <a:t>59</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26853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defTabSz="948272">
              <a:spcBef>
                <a:spcPts val="0"/>
              </a:spcBef>
              <a:spcAft>
                <a:spcPts val="0"/>
              </a:spcAft>
              <a:defRPr/>
            </a:pPr>
            <a:r>
              <a:rPr lang="en-US" b="1" dirty="0">
                <a:latin typeface="Times New Roman" panose="02020603050405020304" pitchFamily="18" charset="0"/>
                <a:cs typeface="Times New Roman" panose="02020603050405020304" pitchFamily="18" charset="0"/>
              </a:rPr>
              <a:t>SLIDE 6: </a:t>
            </a:r>
            <a:r>
              <a:rPr lang="en-US" b="1" dirty="0"/>
              <a:t>The Ticket to Work (TTW) program </a:t>
            </a:r>
            <a:r>
              <a:rPr lang="en-US" b="1" dirty="0">
                <a:latin typeface="Times New Roman" panose="02020603050405020304" pitchFamily="18" charset="0"/>
                <a:cs typeface="Times New Roman" panose="02020603050405020304" pitchFamily="18" charset="0"/>
              </a:rPr>
              <a:t>continued</a:t>
            </a:r>
          </a:p>
          <a:p>
            <a:pPr>
              <a:spcBef>
                <a:spcPts val="0"/>
              </a:spcBef>
              <a:spcAft>
                <a:spcPts val="0"/>
              </a:spcAft>
            </a:pP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Ticket to Work is a free and voluntary service. While working with an Employment Network or Vocational Rehabilitation Services, and meeting the </a:t>
            </a:r>
            <a:r>
              <a:rPr lang="en-US" i="1" dirty="0">
                <a:latin typeface="Times New Roman" panose="02020603050405020304" pitchFamily="18" charset="0"/>
                <a:cs typeface="Times New Roman" panose="02020603050405020304" pitchFamily="18" charset="0"/>
              </a:rPr>
              <a:t>timely progress requirements,</a:t>
            </a:r>
            <a:r>
              <a:rPr lang="en-US" dirty="0">
                <a:latin typeface="Times New Roman" panose="02020603050405020304" pitchFamily="18" charset="0"/>
                <a:cs typeface="Times New Roman" panose="02020603050405020304" pitchFamily="18" charset="0"/>
              </a:rPr>
              <a:t> the Continuing Disability Review will be suspended. It is required that the individual make progress with the employment plan that was agreed to (Vocational Rehabilitation or the Employment Network). </a:t>
            </a:r>
          </a:p>
          <a:p>
            <a:pPr>
              <a:spcBef>
                <a:spcPts val="0"/>
              </a:spcBef>
              <a:spcAft>
                <a:spcPts val="0"/>
              </a:spcAft>
            </a:pPr>
            <a:endParaRPr lang="en-US" u="sng" dirty="0">
              <a:latin typeface="Times New Roman" panose="02020603050405020304" pitchFamily="18" charset="0"/>
              <a:cs typeface="Times New Roman" panose="02020603050405020304" pitchFamily="18"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6</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7108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1063625" y="550863"/>
            <a:ext cx="3192463" cy="2393950"/>
          </a:xfrm>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cs typeface="Times New Roman" panose="02020603050405020304" pitchFamily="18" charset="0"/>
              </a:rPr>
              <a:t>SLIDE 60: </a:t>
            </a:r>
            <a:r>
              <a:rPr lang="en-US" b="1" dirty="0">
                <a:latin typeface="Times New Roman" pitchFamily="18" charset="0"/>
                <a:cs typeface="Times New Roman" pitchFamily="18" charset="0"/>
              </a:rPr>
              <a:t>Common Reasons for Denial</a:t>
            </a:r>
            <a:endParaRPr lang="en-US" b="1"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The first three reasons listed on this slide are issues that parents can do something about. </a:t>
            </a:r>
            <a:r>
              <a:rPr lang="en-US" dirty="0"/>
              <a:t>The application forms are lengthy and call for many details. If the application sent to Disability Determination Services (DDS) was incomplete, it is likely to be denied. If this is the case, the appeals process allows applicants the opportunity to provide more detailed information. Some common reasons for denial include:</a:t>
            </a:r>
          </a:p>
          <a:p>
            <a:pPr>
              <a:spcBef>
                <a:spcPts val="0"/>
              </a:spcBef>
            </a:pPr>
            <a:endParaRPr lang="en-US" dirty="0"/>
          </a:p>
          <a:p>
            <a:pPr marL="177801" indent="-177801">
              <a:buFont typeface="Arial" panose="020B0604020202020204" pitchFamily="34" charset="0"/>
              <a:buChar char="•"/>
            </a:pPr>
            <a:r>
              <a:rPr lang="en-US" b="1" dirty="0"/>
              <a:t>The information was not complete:</a:t>
            </a:r>
            <a:r>
              <a:rPr lang="en-US" dirty="0"/>
              <a:t> The Social Security Administration (</a:t>
            </a:r>
            <a:r>
              <a:rPr lang="en-US" dirty="0" err="1"/>
              <a:t>SSA</a:t>
            </a:r>
            <a:r>
              <a:rPr lang="en-US" dirty="0"/>
              <a:t>) will request information about the work and daily living limitations and restrictions due to a disability from doctors and other people who are familiar with the applicant. </a:t>
            </a:r>
            <a:r>
              <a:rPr lang="en-US" dirty="0" err="1"/>
              <a:t>SSA</a:t>
            </a:r>
            <a:r>
              <a:rPr lang="en-US" dirty="0"/>
              <a:t> needs all of the doctors’ names, addresses, and telephone numbers as well as the contact information from other people who know about the disability and limitations. These may include teachers, job coaches, employers, and friends.</a:t>
            </a:r>
          </a:p>
          <a:p>
            <a:pPr marL="177801" indent="-177801">
              <a:buFont typeface="Arial" panose="020B0604020202020204" pitchFamily="34" charset="0"/>
              <a:buChar char="•"/>
            </a:pPr>
            <a:r>
              <a:rPr lang="en-US" b="1" dirty="0"/>
              <a:t>The </a:t>
            </a:r>
            <a:r>
              <a:rPr lang="en-US" b="1" dirty="0" err="1"/>
              <a:t>ADL</a:t>
            </a:r>
            <a:r>
              <a:rPr lang="en-US" b="1" dirty="0"/>
              <a:t> questionnaire </a:t>
            </a:r>
            <a:r>
              <a:rPr lang="en-US" dirty="0"/>
              <a:t>requests a detailed description of day-to-day activities. This should stress how the disability limits and restricts the applicant’s ability to work. It is important for the people sending information to DDS to understand the need to provide information that fully describes the limitations or restrictions for work and not focus on strengths. This may be difficult for people to do as it is always easier to speak about strengths versus limitations. </a:t>
            </a:r>
          </a:p>
          <a:p>
            <a:pPr marL="177801" indent="-177801">
              <a:buFont typeface="Arial" panose="020B0604020202020204" pitchFamily="34" charset="0"/>
              <a:buChar char="•"/>
            </a:pPr>
            <a:r>
              <a:rPr lang="en-US" b="1" dirty="0"/>
              <a:t>The doctors’ information was not specific to the disability and work limitations:</a:t>
            </a:r>
            <a:r>
              <a:rPr lang="en-US" dirty="0"/>
              <a:t> The medical information must provide specific information about the disability and how it limits the ability to participate in the workplace. This may be lacking from the medical notes.</a:t>
            </a:r>
          </a:p>
          <a:p>
            <a:pPr marL="177801" indent="-177801">
              <a:buFont typeface="Arial" panose="020B0604020202020204" pitchFamily="34" charset="0"/>
              <a:buChar char="•"/>
            </a:pPr>
            <a:r>
              <a:rPr lang="en-US" b="1" dirty="0"/>
              <a:t>The information about work experience did not adequately describe the limitations in performing work tasks:</a:t>
            </a:r>
            <a:r>
              <a:rPr lang="en-US" dirty="0"/>
              <a:t> DDS will need a detailed description of all the equipment, assistive technology, services, supports, and accommodations the applicant needs, as well as detailed information specifying the ways that the disability affects his or her ability to perform tasks at work.</a:t>
            </a:r>
            <a:endParaRPr lang="en-US" dirty="0">
              <a:cs typeface="Times New Roman" panose="02020603050405020304" pitchFamily="18" charset="0"/>
            </a:endParaRPr>
          </a:p>
          <a:p>
            <a:pPr>
              <a:spcBef>
                <a:spcPts val="0"/>
              </a:spcBef>
            </a:pPr>
            <a:endParaRPr lang="en-US" b="1" dirty="0">
              <a:cs typeface="Times New Roman" panose="02020603050405020304" pitchFamily="18" charset="0"/>
            </a:endParaRPr>
          </a:p>
          <a:p>
            <a:r>
              <a:rPr lang="en-US" dirty="0">
                <a:cs typeface="Times New Roman" panose="02020603050405020304" pitchFamily="18" charset="0"/>
              </a:rPr>
              <a:t>For more information see: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r>
              <a:rPr lang="en-US" b="1" dirty="0">
                <a:solidFill>
                  <a:schemeClr val="tx2"/>
                </a:solidFill>
                <a:cs typeface="Times New Roman" panose="02020603050405020304" pitchFamily="18" charset="0"/>
              </a:rPr>
              <a:t>www.socialsecurity.gov/ssi/text-understanding-ssi.htm</a:t>
            </a:r>
            <a:endParaRPr lang="en-US" b="1" dirty="0">
              <a:cs typeface="Times New Roman" panose="02020603050405020304" pitchFamily="18" charset="0"/>
            </a:endParaRPr>
          </a:p>
          <a:p>
            <a:endParaRPr lang="en-US" dirty="0">
              <a:cs typeface="Times New Roman" panose="02020603050405020304" pitchFamily="18" charset="0"/>
            </a:endParaRPr>
          </a:p>
        </p:txBody>
      </p:sp>
      <p:sp>
        <p:nvSpPr>
          <p:cNvPr id="118788"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6E6EE97-6F4A-4DE6-88A1-1DFE3696BC52}" type="slidenum">
              <a:rPr lang="en-US" sz="1200"/>
              <a:pPr eaLnBrk="1" hangingPunct="1">
                <a:spcBef>
                  <a:spcPct val="0"/>
                </a:spcBef>
                <a:defRPr/>
              </a:pPr>
              <a:t>60</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250401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795133" y="3147937"/>
            <a:ext cx="5883965" cy="6002329"/>
          </a:xfrm>
        </p:spPr>
        <p:txBody>
          <a:bodyPr/>
          <a:lstStyle/>
          <a:p>
            <a:pPr>
              <a:spcBef>
                <a:spcPts val="0"/>
              </a:spcBef>
              <a:spcAft>
                <a:spcPts val="622"/>
              </a:spcAft>
            </a:pPr>
            <a:r>
              <a:rPr lang="en-US" sz="900" b="1" dirty="0">
                <a:latin typeface="Times New Roman" pitchFamily="18" charset="0"/>
              </a:rPr>
              <a:t>Slide 61: Consultative Examination Case Study</a:t>
            </a:r>
          </a:p>
          <a:p>
            <a:pPr>
              <a:spcBef>
                <a:spcPts val="0"/>
              </a:spcBef>
              <a:spcAft>
                <a:spcPts val="622"/>
              </a:spcAft>
            </a:pPr>
            <a:endParaRPr lang="en-US" sz="900" b="1" dirty="0">
              <a:latin typeface="Times New Roman" pitchFamily="18" charset="0"/>
            </a:endParaRPr>
          </a:p>
          <a:p>
            <a:pPr>
              <a:spcBef>
                <a:spcPts val="0"/>
              </a:spcBef>
              <a:spcAft>
                <a:spcPts val="622"/>
              </a:spcAft>
            </a:pPr>
            <a:r>
              <a:rPr lang="en-US" sz="900" dirty="0">
                <a:latin typeface="Times New Roman" pitchFamily="18" charset="0"/>
              </a:rPr>
              <a:t>SSA requests a Consultative Examination Case Study (CE) only when there is insufficient evidence to decide a claim. It is very important to go to a CE when one is requested. If you do not go, the claim may be denied due to insufficient evidence.</a:t>
            </a:r>
          </a:p>
          <a:p>
            <a:pPr>
              <a:spcBef>
                <a:spcPts val="0"/>
              </a:spcBef>
              <a:spcAft>
                <a:spcPts val="622"/>
              </a:spcAft>
            </a:pPr>
            <a:endParaRPr lang="en-US" sz="900" b="1" dirty="0">
              <a:latin typeface="Times New Roman" pitchFamily="18" charset="0"/>
            </a:endParaRPr>
          </a:p>
          <a:p>
            <a:pPr lvl="1">
              <a:spcBef>
                <a:spcPts val="0"/>
              </a:spcBef>
              <a:spcAft>
                <a:spcPts val="622"/>
              </a:spcAft>
            </a:pPr>
            <a:r>
              <a:rPr lang="en-US" sz="900" i="1" dirty="0">
                <a:latin typeface="Times New Roman" pitchFamily="18" charset="0"/>
              </a:rPr>
              <a:t>Chad did some assembly of paper products while still in school. He found the part-time work enjoyable and liked earning his own spending money. Since he was good with his hands, the work coordinator at his school suggested that assembly work would be a good place to start when he graduated from high school. Chad was hired as a full-time worker at a local manufacturer a short distance from home.</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He was not on the job long before his supervisor took him aside and warned him about his lack of attention on the job. Chad said he would try harder. However, he continued to have trouble and found it hard to focus. Often his mind would wander while waiting for the bus. He would not see the bus go by, or he would ride past his bus stop and fail to get off for work or home. He did not participate with co-workers during break periods or keep up with old friends. When in a group, Chad sat to the side and faced away from the activity. At his supervisor’s request, Chad consulted with his family doctor, Dr. Stevens.</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Dr. Stevens noted Chad’s withdrawal and anxiety but did not relate this to Chad’s difficulty at work or diagnose this as depression. He believed a depression or mental illness label might discourage and depress Chad even more. Instead, Dr. Stevens urged Chad to go out with friends and join groups that share his interests. He believed Chad could break out of his depression by finding more enjoyable activities.</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 received three warnings from his supervisor because of tardiness, absences, and poor attention to details. After each warning, Chad would improve for a few days but lacked the ability to sustain the improvement. Chad’s problems kept expanding in his mind, and he became totally engrossed in his problems. His supervisor again took him aside and stated he had no choice but to terminate him.</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At home, Chad stayed in his bedroom, seldom dressing, bathing, or coming out to eat. His parents could not cheer him up. They were worried and knew Chad’s problems were more than losing his job. They feared that his current emotional state would interfere with any future employment opportunities. </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Chad’s parents helped him apply for SSI. The </a:t>
            </a:r>
            <a:r>
              <a:rPr lang="en-US" sz="900" i="1" dirty="0" err="1">
                <a:latin typeface="Times New Roman" pitchFamily="18" charset="0"/>
              </a:rPr>
              <a:t>SSA</a:t>
            </a:r>
            <a:r>
              <a:rPr lang="en-US" sz="900" i="1" dirty="0">
                <a:latin typeface="Times New Roman" pitchFamily="18" charset="0"/>
              </a:rPr>
              <a:t> requested medical reports from Dr. Stevens. Soon after, Chad received notice from </a:t>
            </a:r>
            <a:r>
              <a:rPr lang="en-US" sz="900" i="1" dirty="0" err="1">
                <a:latin typeface="Times New Roman" pitchFamily="18" charset="0"/>
              </a:rPr>
              <a:t>SSA</a:t>
            </a:r>
            <a:r>
              <a:rPr lang="en-US" sz="900" i="1" dirty="0">
                <a:latin typeface="Times New Roman" pitchFamily="18" charset="0"/>
              </a:rPr>
              <a:t> explaining that they did not have complete medical information concerning his disability and how it interfered with his ability to work. At </a:t>
            </a:r>
            <a:r>
              <a:rPr lang="en-US" sz="900" i="1" dirty="0" err="1">
                <a:latin typeface="Times New Roman" pitchFamily="18" charset="0"/>
              </a:rPr>
              <a:t>SSA’s</a:t>
            </a:r>
            <a:r>
              <a:rPr lang="en-US" sz="900" i="1" dirty="0">
                <a:latin typeface="Times New Roman" pitchFamily="18" charset="0"/>
              </a:rPr>
              <a:t> expense, a consultative examination (CE) was scheduled with a psychiatrist, Dr. Forest. </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Chad’s parents accompanied him to the scheduled appointment and participated in the meeting. It was difficult for Chad to articulate his feelings to the doctor. He told Dr. Forest that he saw no point in living. His parents added some details about Chad’s difficulties in keeping a job and his behavior at home. Dr. Forest said that he would submit his report to SSA. Three months later, Chad learned that he was eligible for SSI. With additional medical information provided by Dr. Forest, Chad’s application for SSI benefits was approved.</a:t>
            </a:r>
          </a:p>
          <a:p>
            <a:pPr lvl="1">
              <a:spcBef>
                <a:spcPts val="622"/>
              </a:spcBef>
              <a:spcAft>
                <a:spcPts val="622"/>
              </a:spcAft>
            </a:pPr>
            <a:endParaRPr lang="en-US" sz="900" i="1" dirty="0">
              <a:latin typeface="Times New Roman" pitchFamily="18" charset="0"/>
            </a:endParaRPr>
          </a:p>
          <a:p>
            <a:pPr lvl="1">
              <a:spcBef>
                <a:spcPts val="622"/>
              </a:spcBef>
              <a:spcAft>
                <a:spcPts val="622"/>
              </a:spcAft>
            </a:pPr>
            <a:r>
              <a:rPr lang="en-US" sz="900" i="1" dirty="0">
                <a:latin typeface="Times New Roman" pitchFamily="18" charset="0"/>
              </a:rPr>
              <a:t>In the meantime, Chad saw a private psychiatrist who diagnosed him with severe depression and began a treatment plan. During the period when Chad could not work because of his disability, SSI benefits provided him with some financial security and medical treatment for his depression (Medicaid). When Chad returned to work almost two years later, his financial benefits from </a:t>
            </a:r>
            <a:r>
              <a:rPr lang="en-US" sz="900" i="1" dirty="0" err="1">
                <a:latin typeface="Times New Roman" pitchFamily="18" charset="0"/>
              </a:rPr>
              <a:t>SSA</a:t>
            </a:r>
            <a:r>
              <a:rPr lang="en-US" sz="900" i="1" dirty="0">
                <a:latin typeface="Times New Roman" pitchFamily="18" charset="0"/>
              </a:rPr>
              <a:t> were reduced. He continued to receive Medicaid, necessary to pay for his prescription drugs, as well as therapy appointments and other medical needs. His family supported him during reoccurring periods of depression. Chad also developed strategies for keeping his job by requesting accommodations.</a:t>
            </a:r>
          </a:p>
          <a:p>
            <a:pPr lvl="1">
              <a:spcBef>
                <a:spcPts val="622"/>
              </a:spcBef>
              <a:spcAft>
                <a:spcPts val="622"/>
              </a:spcAft>
            </a:pPr>
            <a:endParaRPr lang="en-US" sz="900" i="1" dirty="0">
              <a:latin typeface="Times New Roman" pitchFamily="18" charset="0"/>
            </a:endParaRPr>
          </a:p>
          <a:p>
            <a:pPr lvl="1">
              <a:spcBef>
                <a:spcPts val="622"/>
              </a:spcBef>
              <a:spcAft>
                <a:spcPts val="622"/>
              </a:spcAft>
            </a:pPr>
            <a:endParaRPr lang="en-US" sz="900" i="1"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61</a:t>
            </a:fld>
            <a:endParaRPr lang="en-US"/>
          </a:p>
        </p:txBody>
      </p:sp>
    </p:spTree>
    <p:extLst>
      <p:ext uri="{BB962C8B-B14F-4D97-AF65-F5344CB8AC3E}">
        <p14:creationId xmlns:p14="http://schemas.microsoft.com/office/powerpoint/2010/main" val="4893585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cs typeface="Times New Roman" panose="02020603050405020304" pitchFamily="18" charset="0"/>
              </a:rPr>
              <a:t>SLIDE 62: Sequence of Appeals</a:t>
            </a:r>
          </a:p>
          <a:p>
            <a:pPr>
              <a:spcBef>
                <a:spcPts val="0"/>
              </a:spcBef>
            </a:pPr>
            <a:endParaRPr lang="en-US" b="1" dirty="0">
              <a:cs typeface="Times New Roman" panose="02020603050405020304" pitchFamily="18" charset="0"/>
            </a:endParaRPr>
          </a:p>
          <a:p>
            <a:pPr>
              <a:spcBef>
                <a:spcPts val="0"/>
              </a:spcBef>
            </a:pPr>
            <a:r>
              <a:rPr lang="en-US" dirty="0">
                <a:cs typeface="Times New Roman" panose="02020603050405020304" pitchFamily="18" charset="0"/>
              </a:rPr>
              <a:t>After an application is completed and filed, SSA will mail a written determination. The time it takes to determine an applicant’s eligibility can vary depending on the complexity of the case. If the decision is not favorable, an appeal is possible. The request to appeal must be done in writing within 60 days of the date the notice is received. The notice will provide instructions on how to appeal. </a:t>
            </a:r>
            <a:endParaRPr lang="en-US" b="1" dirty="0">
              <a:cs typeface="Times New Roman" panose="02020603050405020304" pitchFamily="18" charset="0"/>
            </a:endParaRPr>
          </a:p>
          <a:p>
            <a:pPr defTabSz="948272">
              <a:spcBef>
                <a:spcPts val="0"/>
              </a:spcBef>
              <a:defRPr/>
            </a:pPr>
            <a:endParaRPr lang="en-US" b="1" dirty="0">
              <a:cs typeface="Times New Roman" panose="02020603050405020304" pitchFamily="18" charset="0"/>
            </a:endParaRPr>
          </a:p>
          <a:p>
            <a:pPr defTabSz="948272">
              <a:spcBef>
                <a:spcPts val="0"/>
              </a:spcBef>
              <a:defRPr/>
            </a:pPr>
            <a:r>
              <a:rPr lang="en-US" b="1" dirty="0">
                <a:cs typeface="Times New Roman" panose="02020603050405020304" pitchFamily="18" charset="0"/>
              </a:rPr>
              <a:t>How to Appeal Social Security Determinations and Decisions. </a:t>
            </a:r>
          </a:p>
          <a:p>
            <a:pPr defTabSz="948272">
              <a:spcBef>
                <a:spcPts val="0"/>
              </a:spcBef>
              <a:defRPr/>
            </a:pPr>
            <a:endParaRPr lang="en-US" b="1" dirty="0">
              <a:cs typeface="Times New Roman" panose="02020603050405020304" pitchFamily="18" charset="0"/>
            </a:endParaRPr>
          </a:p>
          <a:p>
            <a:pPr defTabSz="948272">
              <a:spcBef>
                <a:spcPts val="0"/>
              </a:spcBef>
              <a:spcAft>
                <a:spcPts val="622"/>
              </a:spcAft>
              <a:defRPr/>
            </a:pPr>
            <a:r>
              <a:rPr lang="en-US" dirty="0">
                <a:cs typeface="Times New Roman" panose="02020603050405020304" pitchFamily="18" charset="0"/>
              </a:rPr>
              <a:t>There is an established appeals procedures for individuals who disagree with the determination(s) or decision(s) SSA makes. </a:t>
            </a:r>
            <a:r>
              <a:rPr lang="en-US" dirty="0"/>
              <a:t>Most people who appeal are granted reversals at the first and second levels of appeal. </a:t>
            </a:r>
            <a:r>
              <a:rPr lang="en-US" dirty="0">
                <a:cs typeface="Times New Roman" panose="02020603050405020304" pitchFamily="18" charset="0"/>
              </a:rPr>
              <a:t>The levels of appeal are:</a:t>
            </a:r>
          </a:p>
          <a:p>
            <a:pPr marL="228542" indent="-228542">
              <a:spcBef>
                <a:spcPts val="0"/>
              </a:spcBef>
              <a:spcAft>
                <a:spcPts val="622"/>
              </a:spcAft>
              <a:buFont typeface="+mj-lt"/>
              <a:buAutoNum type="arabicPeriod"/>
            </a:pPr>
            <a:r>
              <a:rPr lang="en-US" dirty="0"/>
              <a:t>Reconsideration – The file is returned to Disability Determination Services. The information in the file will be looked at by a new reviewer.</a:t>
            </a:r>
          </a:p>
          <a:p>
            <a:pPr marL="228542" indent="-228542">
              <a:spcBef>
                <a:spcPts val="0"/>
              </a:spcBef>
              <a:spcAft>
                <a:spcPts val="622"/>
              </a:spcAft>
              <a:buFont typeface="+mj-lt"/>
              <a:buAutoNum type="arabicPeriod"/>
            </a:pPr>
            <a:r>
              <a:rPr lang="en-US" dirty="0"/>
              <a:t>Hearing before an administrative law judge (ALJ) </a:t>
            </a:r>
          </a:p>
          <a:p>
            <a:pPr marL="228542" indent="-228542">
              <a:spcBef>
                <a:spcPts val="0"/>
              </a:spcBef>
              <a:spcAft>
                <a:spcPts val="622"/>
              </a:spcAft>
              <a:buFont typeface="+mj-lt"/>
              <a:buAutoNum type="arabicPeriod"/>
            </a:pPr>
            <a:r>
              <a:rPr lang="en-US" dirty="0"/>
              <a:t>Appeals Council review – The Council carefully reviews the case or returns it to the same or a different ALJ for further action, which could include another hearing and a new decision. </a:t>
            </a:r>
          </a:p>
          <a:p>
            <a:pPr marL="228542" indent="-228542">
              <a:spcBef>
                <a:spcPts val="0"/>
              </a:spcBef>
              <a:spcAft>
                <a:spcPts val="622"/>
              </a:spcAft>
              <a:buFont typeface="+mj-lt"/>
              <a:buAutoNum type="arabicPeriod"/>
            </a:pPr>
            <a:r>
              <a:rPr lang="en-US" dirty="0"/>
              <a:t>Federal Court action – Appeals are rarely pursued at this level because of the cost involved. </a:t>
            </a:r>
          </a:p>
          <a:p>
            <a:pPr>
              <a:spcBef>
                <a:spcPts val="0"/>
              </a:spcBef>
            </a:pPr>
            <a:r>
              <a:rPr lang="en-US" dirty="0">
                <a:cs typeface="Times New Roman" panose="02020603050405020304" pitchFamily="18" charset="0"/>
              </a:rPr>
              <a:t/>
            </a:r>
            <a:br>
              <a:rPr lang="en-US" dirty="0">
                <a:cs typeface="Times New Roman" panose="02020603050405020304" pitchFamily="18" charset="0"/>
              </a:rPr>
            </a:br>
            <a:r>
              <a:rPr lang="en-US" dirty="0">
                <a:cs typeface="Times New Roman" panose="02020603050405020304" pitchFamily="18" charset="0"/>
              </a:rPr>
              <a:t>For more information see: </a:t>
            </a:r>
            <a:r>
              <a:rPr lang="en-US" b="1" i="1" dirty="0">
                <a:cs typeface="Times New Roman" panose="02020603050405020304" pitchFamily="18" charset="0"/>
              </a:rPr>
              <a:t>Understanding Supplemental Security Income</a:t>
            </a:r>
            <a:r>
              <a:rPr lang="en-US" b="1" dirty="0">
                <a:cs typeface="Times New Roman" panose="02020603050405020304" pitchFamily="18" charset="0"/>
              </a:rPr>
              <a:t>, 2014 Edition </a:t>
            </a:r>
            <a:br>
              <a:rPr lang="en-US" b="1" dirty="0">
                <a:cs typeface="Times New Roman" panose="02020603050405020304" pitchFamily="18" charset="0"/>
              </a:rPr>
            </a:br>
            <a:r>
              <a:rPr lang="en-US" b="1" dirty="0">
                <a:cs typeface="Times New Roman" panose="02020603050405020304" pitchFamily="18" charset="0"/>
              </a:rPr>
              <a:t>                                           </a:t>
            </a:r>
            <a:r>
              <a:rPr lang="en-US" b="1" dirty="0">
                <a:solidFill>
                  <a:schemeClr val="tx2"/>
                </a:solidFill>
                <a:cs typeface="Times New Roman" panose="02020603050405020304" pitchFamily="18" charset="0"/>
              </a:rPr>
              <a:t>www.socialsecurity.gov/ssi/text-understanding-ssi.htm</a:t>
            </a:r>
            <a:endParaRPr lang="en-US" b="1" dirty="0">
              <a:cs typeface="Times New Roman" panose="02020603050405020304" pitchFamily="18" charset="0"/>
            </a:endParaRP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62</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578951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63: Reconsideration</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If </a:t>
            </a:r>
            <a:r>
              <a:rPr lang="en-US" dirty="0">
                <a:cs typeface="Times New Roman" panose="02020603050405020304" pitchFamily="18" charset="0"/>
              </a:rPr>
              <a:t>the application is denied, the first step in the appeal process is </a:t>
            </a:r>
            <a:r>
              <a:rPr lang="en-US" b="1" dirty="0">
                <a:cs typeface="Times New Roman" panose="02020603050405020304" pitchFamily="18" charset="0"/>
              </a:rPr>
              <a:t>reconsideration. </a:t>
            </a:r>
            <a:r>
              <a:rPr lang="en-US" dirty="0">
                <a:cs typeface="Times New Roman" panose="02020603050405020304" pitchFamily="18" charset="0"/>
              </a:rPr>
              <a:t>The</a:t>
            </a:r>
            <a:r>
              <a:rPr lang="en-US" dirty="0">
                <a:latin typeface="Times New Roman" pitchFamily="18" charset="0"/>
                <a:cs typeface="Times New Roman" panose="02020603050405020304" pitchFamily="18" charset="0"/>
              </a:rPr>
              <a:t> request reconsideration can be made by contacting SSA  </a:t>
            </a:r>
            <a:r>
              <a:rPr lang="en-US" dirty="0">
                <a:latin typeface="Times New Roman" pitchFamily="18" charset="0"/>
                <a:cs typeface="Times New Roman" panose="02020603050405020304" pitchFamily="18" charset="0"/>
                <a:sym typeface="Symbol" panose="05050102010706020507" pitchFamily="18" charset="2"/>
              </a:rPr>
              <a:t> </a:t>
            </a:r>
            <a:r>
              <a:rPr lang="en-US" dirty="0">
                <a:latin typeface="Times New Roman" pitchFamily="18" charset="0"/>
                <a:cs typeface="Times New Roman" panose="02020603050405020304" pitchFamily="18" charset="0"/>
              </a:rPr>
              <a:t>information on who to contact is provided in the determination letter, or by completing:</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t>
            </a:r>
            <a:r>
              <a:rPr lang="en-US" b="1" dirty="0">
                <a:latin typeface="Times New Roman" pitchFamily="18" charset="0"/>
                <a:cs typeface="Times New Roman" panose="02020603050405020304" pitchFamily="18" charset="0"/>
              </a:rPr>
              <a:t>Form SSA–561</a:t>
            </a:r>
            <a:r>
              <a:rPr lang="en-US" dirty="0">
                <a:latin typeface="Times New Roman" pitchFamily="18" charset="0"/>
                <a:cs typeface="Times New Roman" panose="02020603050405020304" pitchFamily="18" charset="0"/>
              </a:rPr>
              <a:t> (Request for Reconsideration); or,</a:t>
            </a:r>
            <a:br>
              <a:rPr lang="en-US" dirty="0">
                <a:latin typeface="Times New Roman" pitchFamily="18" charset="0"/>
                <a:cs typeface="Times New Roman" panose="02020603050405020304" pitchFamily="18" charset="0"/>
              </a:rPr>
            </a:br>
            <a:r>
              <a:rPr lang="en-US" dirty="0">
                <a:latin typeface="Times New Roman" pitchFamily="18" charset="0"/>
                <a:cs typeface="Times New Roman" panose="02020603050405020304" pitchFamily="18" charset="0"/>
              </a:rPr>
              <a:t>	</a:t>
            </a:r>
            <a:r>
              <a:rPr lang="en-US" b="1" dirty="0">
                <a:latin typeface="Times New Roman" pitchFamily="18" charset="0"/>
                <a:cs typeface="Times New Roman" panose="02020603050405020304" pitchFamily="18" charset="0"/>
              </a:rPr>
              <a:t>Form SSA–789</a:t>
            </a:r>
            <a:r>
              <a:rPr lang="en-US" dirty="0">
                <a:latin typeface="Times New Roman" pitchFamily="18" charset="0"/>
                <a:cs typeface="Times New Roman" panose="02020603050405020304" pitchFamily="18" charset="0"/>
              </a:rPr>
              <a:t>  (Request for Reconsideration – Disability Cessation).</a:t>
            </a: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The applicant or representative must ask in writing for reconsideration </a:t>
            </a:r>
            <a:r>
              <a:rPr lang="en-US" b="1" dirty="0">
                <a:latin typeface="Times New Roman" pitchFamily="18" charset="0"/>
                <a:cs typeface="Times New Roman" panose="02020603050405020304" pitchFamily="18" charset="0"/>
              </a:rPr>
              <a:t>within 60 days </a:t>
            </a:r>
            <a:r>
              <a:rPr lang="en-US" dirty="0">
                <a:latin typeface="Times New Roman" pitchFamily="18" charset="0"/>
                <a:cs typeface="Times New Roman" panose="02020603050405020304" pitchFamily="18" charset="0"/>
              </a:rPr>
              <a:t>of the date written notice of the </a:t>
            </a:r>
            <a:r>
              <a:rPr lang="en-US" dirty="0">
                <a:cs typeface="Times New Roman" panose="02020603050405020304" pitchFamily="18" charset="0"/>
              </a:rPr>
              <a:t>denial is received</a:t>
            </a:r>
            <a:r>
              <a:rPr lang="en-US" dirty="0">
                <a:latin typeface="Times New Roman" pitchFamily="18" charset="0"/>
                <a:cs typeface="Times New Roman" panose="02020603050405020304" pitchFamily="18" charset="0"/>
              </a:rPr>
              <a:t>. Reception of the determination is expected to have been received five days after the date on the notice.  </a:t>
            </a:r>
            <a:r>
              <a:rPr lang="en-US" dirty="0">
                <a:latin typeface="Times New Roman" pitchFamily="18" charset="0"/>
              </a:rPr>
              <a:t>All of the documentation will be reevaluated by a disability examiner who was not part of the initial determination.</a:t>
            </a:r>
            <a:endParaRPr lang="en-US" dirty="0">
              <a:latin typeface="Times New Roman" pitchFamily="18" charset="0"/>
              <a:cs typeface="Times New Roman" panose="02020603050405020304" pitchFamily="18" charset="0"/>
            </a:endParaRPr>
          </a:p>
          <a:p>
            <a:pPr>
              <a:spcBef>
                <a:spcPts val="0"/>
              </a:spcBef>
            </a:pPr>
            <a:endParaRPr lang="en-US" dirty="0">
              <a:latin typeface="Times New Roman" pitchFamily="18" charset="0"/>
              <a:cs typeface="Times New Roman" panose="02020603050405020304" pitchFamily="18" charset="0"/>
            </a:endParaRPr>
          </a:p>
          <a:p>
            <a:pPr>
              <a:spcBef>
                <a:spcPts val="0"/>
              </a:spcBef>
            </a:pPr>
            <a:r>
              <a:rPr lang="en-US" dirty="0">
                <a:latin typeface="Times New Roman" pitchFamily="18" charset="0"/>
                <a:cs typeface="Times New Roman" panose="02020603050405020304" pitchFamily="18" charset="0"/>
              </a:rPr>
              <a:t>In some states, SSA is using a revised appeals process that may replace these steps. If the applicant lives in one of these states, the notice of determination will provide specific instructions about how to appeal.</a:t>
            </a:r>
          </a:p>
          <a:p>
            <a:pPr>
              <a:spcBef>
                <a:spcPts val="0"/>
              </a:spcBef>
            </a:pPr>
            <a:r>
              <a:rPr lang="en-US" dirty="0">
                <a:latin typeface="Times New Roman" pitchFamily="18" charset="0"/>
                <a:cs typeface="Times New Roman" panose="02020603050405020304" pitchFamily="18" charset="0"/>
              </a:rPr>
              <a:t/>
            </a:r>
            <a:br>
              <a:rPr lang="en-US" dirty="0">
                <a:latin typeface="Times New Roman" pitchFamily="18" charset="0"/>
                <a:cs typeface="Times New Roman" panose="02020603050405020304" pitchFamily="18" charset="0"/>
              </a:rPr>
            </a:br>
            <a:endParaRPr lang="en-US" dirty="0">
              <a:latin typeface="Times New Roman" pitchFamily="18" charset="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63</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059179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795131" y="3147937"/>
            <a:ext cx="5804452" cy="6002329"/>
          </a:xfrm>
        </p:spPr>
        <p:txBody>
          <a:bodyPr/>
          <a:lstStyle/>
          <a:p>
            <a:pPr>
              <a:spcBef>
                <a:spcPts val="0"/>
              </a:spcBef>
            </a:pPr>
            <a:r>
              <a:rPr lang="en-US" sz="800" b="1" dirty="0"/>
              <a:t>SLIDE 64: Case study  of a Denial</a:t>
            </a:r>
          </a:p>
          <a:p>
            <a:pPr>
              <a:spcBef>
                <a:spcPts val="0"/>
              </a:spcBef>
            </a:pPr>
            <a:endParaRPr lang="en-US" sz="800" b="1" dirty="0"/>
          </a:p>
          <a:p>
            <a:pPr defTabSz="948272">
              <a:spcBef>
                <a:spcPts val="0"/>
              </a:spcBef>
            </a:pPr>
            <a:r>
              <a:rPr lang="en-US" sz="800" dirty="0"/>
              <a:t>Reconsideration is the first level of appeal. The file will be sent back to the Disability Determination Services and the information in the file will be looked at by a new reviewer.</a:t>
            </a:r>
          </a:p>
          <a:p>
            <a:pPr>
              <a:spcBef>
                <a:spcPts val="0"/>
              </a:spcBef>
            </a:pPr>
            <a:endParaRPr lang="en-US" sz="800" b="1" dirty="0"/>
          </a:p>
          <a:p>
            <a:pPr lvl="1">
              <a:spcBef>
                <a:spcPts val="0"/>
              </a:spcBef>
            </a:pPr>
            <a:r>
              <a:rPr lang="en-US" sz="800" i="1" dirty="0"/>
              <a:t>During Kara’s school transition program at age 17, she had the opportunity to work at a fast-food restaurant. She could perform preparatory duties such as mixing coleslaw, dispensing foods into appropriate containers, and labeling the containers. Kara voluntarily assisted her co-workers by cleaning up and sanitizing areas when they fell behind on their work. She was good at helping out when things got busy and liked to keep the work areas clean.</a:t>
            </a:r>
          </a:p>
          <a:p>
            <a:pPr lvl="1">
              <a:spcBef>
                <a:spcPts val="0"/>
              </a:spcBef>
            </a:pPr>
            <a:endParaRPr lang="en-US" sz="800" i="1" dirty="0"/>
          </a:p>
          <a:p>
            <a:pPr lvl="1">
              <a:spcBef>
                <a:spcPts val="0"/>
              </a:spcBef>
            </a:pPr>
            <a:r>
              <a:rPr lang="en-US" sz="800" i="1" dirty="0"/>
              <a:t>Kara has a brain injury that affects her speech, learning, and balance. Her speech is not easily understood. Despite an uneven gait, she can walk short distances. She has short-term memory problems that make it difficult for her to follow a series of instructions. Kara was afraid of the stove and could not carry or lift heavy objects. The manager of the fast-food restaurant was familiar with disability issues and worked with Kara’s job coach to structure Kara’s work activities, simplify instructions, and use pictures on index cards to remind her of tasks and the order they needed to be done. Kara’s co-workers also helped. They noticed when Kara needed assistance, and frequently joked and talked to her as they learned to understand her speech.</a:t>
            </a:r>
          </a:p>
          <a:p>
            <a:pPr lvl="1">
              <a:spcBef>
                <a:spcPts val="0"/>
              </a:spcBef>
            </a:pPr>
            <a:endParaRPr lang="en-US" sz="800" i="1" dirty="0"/>
          </a:p>
          <a:p>
            <a:pPr lvl="1">
              <a:spcBef>
                <a:spcPts val="0"/>
              </a:spcBef>
            </a:pPr>
            <a:r>
              <a:rPr lang="en-US" sz="800" i="1" dirty="0"/>
              <a:t>Six months after Kara began working at the restaurant the manager was transferred. The new manager liked Kara but could not understand her speech. He was concerned about her balance and feared she might hurt herself by bumping into something hot. If he felt she was too close to the stove, he would grab Kara by the shoulders and physically move her. Kara was uncomfortable with the physical intervention and started to fear his presence. She became withdrawn at work and stopped interacting with her co-workers. Kara sensed her supervisor’s disapproval of her work, and this increased her anxiety, making it even more difficult for her to talk.</a:t>
            </a:r>
          </a:p>
          <a:p>
            <a:pPr lvl="1">
              <a:spcBef>
                <a:spcPts val="0"/>
              </a:spcBef>
            </a:pPr>
            <a:endParaRPr lang="en-US" sz="800" i="1" dirty="0"/>
          </a:p>
          <a:p>
            <a:pPr lvl="1">
              <a:spcBef>
                <a:spcPts val="0"/>
              </a:spcBef>
            </a:pPr>
            <a:r>
              <a:rPr lang="en-US" sz="800" i="1" dirty="0"/>
              <a:t>The manager attempted to communicate with Kara about her performance, but Kara started to cry when he interrupted her reply. She pushed a tray of prepared food to the floor and retreated to the storage room. Her job coach tried to resolve the misunderstanding between the manager and Kara, but Kara refused to return to work.</a:t>
            </a:r>
          </a:p>
          <a:p>
            <a:pPr lvl="1">
              <a:spcBef>
                <a:spcPts val="0"/>
              </a:spcBef>
            </a:pPr>
            <a:endParaRPr lang="en-US" sz="800" i="1" dirty="0"/>
          </a:p>
          <a:p>
            <a:pPr lvl="1">
              <a:spcBef>
                <a:spcPts val="0"/>
              </a:spcBef>
            </a:pPr>
            <a:r>
              <a:rPr lang="en-US" sz="800" i="1" dirty="0"/>
              <a:t>Kara had not received SSI as a child because her parents’ income was too high to meet the criteria. Now that she was almost 18, her parents decided to complete the application on her behalf.</a:t>
            </a:r>
          </a:p>
          <a:p>
            <a:pPr lvl="1">
              <a:spcBef>
                <a:spcPts val="0"/>
              </a:spcBef>
            </a:pPr>
            <a:endParaRPr lang="en-US" sz="800" i="1" dirty="0"/>
          </a:p>
          <a:p>
            <a:pPr lvl="1">
              <a:spcBef>
                <a:spcPts val="0"/>
              </a:spcBef>
            </a:pPr>
            <a:r>
              <a:rPr lang="en-US" sz="800" i="1" dirty="0"/>
              <a:t>Kara’s doctor described her range of motion as “better than might be expected” for her disability. He noted limitations for work regarding lifting and heights, but did not describe additional difficulties she might experience if employed. He alluded to her communication problems, but because he had known her for many years and understood her adequately, he did not go into any detail. </a:t>
            </a:r>
            <a:r>
              <a:rPr lang="en-US" sz="800" b="1" i="1" dirty="0"/>
              <a:t>Kara’s application was denied because it did not contain adequate information about how her disability affected her ability to work.</a:t>
            </a:r>
            <a:endParaRPr lang="en-US" sz="800" i="1" dirty="0"/>
          </a:p>
          <a:p>
            <a:pPr lvl="1">
              <a:spcBef>
                <a:spcPts val="0"/>
              </a:spcBef>
            </a:pPr>
            <a:endParaRPr lang="en-US" sz="800" i="1" dirty="0"/>
          </a:p>
          <a:p>
            <a:pPr lvl="1">
              <a:spcBef>
                <a:spcPts val="0"/>
              </a:spcBef>
            </a:pPr>
            <a:r>
              <a:rPr lang="en-US" sz="800" i="1" dirty="0"/>
              <a:t>After the denial, Kara’s parents decided to appeal for </a:t>
            </a:r>
            <a:r>
              <a:rPr lang="en-US" sz="800" b="1" i="1" dirty="0"/>
              <a:t>reconsideration</a:t>
            </a:r>
            <a:r>
              <a:rPr lang="en-US" sz="800" i="1" dirty="0"/>
              <a:t>. They submitted additional information from their observations of Kara concerning her communication difficulties and behaviors, such as tantrums and crying when she was feeling stressed. They included information on her short-term memory loss which made it difficult for her to follow oral or written directions. Her parents also contacted Kara’s job coach who wrote a description of the supports Kara needed at work and explained her difficulties in staying motivated on a job without structured, positive reinforcement from her employer. </a:t>
            </a:r>
          </a:p>
          <a:p>
            <a:pPr lvl="1">
              <a:spcBef>
                <a:spcPts val="0"/>
              </a:spcBef>
            </a:pPr>
            <a:endParaRPr lang="en-US" sz="800" i="1" dirty="0"/>
          </a:p>
          <a:p>
            <a:pPr lvl="1">
              <a:spcBef>
                <a:spcPts val="0"/>
              </a:spcBef>
            </a:pPr>
            <a:r>
              <a:rPr lang="en-US" sz="800" i="1" dirty="0"/>
              <a:t>Since Kara was planning to remain in the school transition program through age 21, her job coach was confident that other jobs could be found for her. He emphasized that Kara would require continued supports from employers, co-workers, and job coaches in order for her to succeed. Kara’s parents also gave </a:t>
            </a:r>
            <a:r>
              <a:rPr lang="en-US" sz="800" i="1" dirty="0" err="1"/>
              <a:t>SSA</a:t>
            </a:r>
            <a:r>
              <a:rPr lang="en-US" sz="800" i="1" dirty="0"/>
              <a:t> permission to contact her former supervisor. Although he did not have time to give a lot of details, what he shared with </a:t>
            </a:r>
            <a:r>
              <a:rPr lang="en-US" sz="800" i="1" dirty="0" err="1"/>
              <a:t>SSA</a:t>
            </a:r>
            <a:r>
              <a:rPr lang="en-US" sz="800" i="1" dirty="0"/>
              <a:t> helped further explain Kara’s limitations in the workplace.</a:t>
            </a:r>
          </a:p>
          <a:p>
            <a:pPr lvl="1">
              <a:spcBef>
                <a:spcPts val="0"/>
              </a:spcBef>
            </a:pPr>
            <a:endParaRPr lang="en-US" sz="800" i="1" dirty="0"/>
          </a:p>
          <a:p>
            <a:pPr lvl="1">
              <a:spcBef>
                <a:spcPts val="0"/>
              </a:spcBef>
            </a:pPr>
            <a:r>
              <a:rPr lang="en-US" sz="800" i="1" dirty="0"/>
              <a:t>This additional information on Kara’s work behavior was submitted and she received a favorable determination at the reconsideration level.</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64</a:t>
            </a:fld>
            <a:endParaRPr lang="en-US"/>
          </a:p>
        </p:txBody>
      </p:sp>
    </p:spTree>
    <p:extLst>
      <p:ext uri="{BB962C8B-B14F-4D97-AF65-F5344CB8AC3E}">
        <p14:creationId xmlns:p14="http://schemas.microsoft.com/office/powerpoint/2010/main" val="139755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72">
              <a:spcBef>
                <a:spcPts val="0"/>
              </a:spcBef>
              <a:defRPr/>
            </a:pPr>
            <a:r>
              <a:rPr lang="en-US" b="1" dirty="0">
                <a:cs typeface="Times New Roman" panose="02020603050405020304" pitchFamily="18" charset="0"/>
              </a:rPr>
              <a:t>SLIDE 65: Hearing Before an Administrative Law Judge </a:t>
            </a:r>
          </a:p>
          <a:p>
            <a:pPr defTabSz="948272">
              <a:spcBef>
                <a:spcPts val="0"/>
              </a:spcBef>
              <a:defRPr/>
            </a:pPr>
            <a:endParaRPr lang="en-US" b="1" dirty="0">
              <a:cs typeface="Times New Roman" panose="02020603050405020304" pitchFamily="18" charset="0"/>
            </a:endParaRPr>
          </a:p>
          <a:p>
            <a:pPr defTabSz="948272">
              <a:spcBef>
                <a:spcPts val="0"/>
              </a:spcBef>
              <a:defRPr/>
            </a:pPr>
            <a:r>
              <a:rPr lang="en-US" dirty="0"/>
              <a:t>If the reconsideration is denied, the next step is a hearing before an Administrative Law Judge (ALJ). </a:t>
            </a:r>
          </a:p>
          <a:p>
            <a:pPr defTabSz="948272">
              <a:spcBef>
                <a:spcPts val="0"/>
              </a:spcBef>
              <a:defRPr/>
            </a:pPr>
            <a:endParaRPr lang="en-US" dirty="0">
              <a:cs typeface="Times New Roman" panose="02020603050405020304" pitchFamily="18" charset="0"/>
            </a:endParaRPr>
          </a:p>
          <a:p>
            <a:pPr>
              <a:spcBef>
                <a:spcPts val="0"/>
              </a:spcBef>
            </a:pPr>
            <a:r>
              <a:rPr lang="en-US" dirty="0">
                <a:cs typeface="Times New Roman" panose="02020603050405020304" pitchFamily="18" charset="0"/>
              </a:rPr>
              <a:t>A request for a hearing must be made </a:t>
            </a:r>
            <a:r>
              <a:rPr lang="en-US" b="1" dirty="0">
                <a:cs typeface="Times New Roman" panose="02020603050405020304" pitchFamily="18" charset="0"/>
              </a:rPr>
              <a:t>within 60 days</a:t>
            </a:r>
            <a:r>
              <a:rPr lang="en-US" dirty="0">
                <a:cs typeface="Times New Roman" panose="02020603050405020304" pitchFamily="18" charset="0"/>
              </a:rPr>
              <a:t> after receiving the notice of reconsideration determination. The applicant or representative may review the file before the hearing and can submit new evidence. </a:t>
            </a:r>
            <a:r>
              <a:rPr lang="en-US" b="1" dirty="0">
                <a:cs typeface="Times New Roman" panose="02020603050405020304" pitchFamily="18" charset="0"/>
              </a:rPr>
              <a:t>Form HA–501</a:t>
            </a:r>
            <a:r>
              <a:rPr lang="en-US" dirty="0">
                <a:cs typeface="Times New Roman" panose="02020603050405020304" pitchFamily="18" charset="0"/>
              </a:rPr>
              <a:t> (Request for Hearing) should be completed. It can be completed online at socialsecurity.gov.</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The ALJ may want more medical exams or tests and SSA will pay for these. The ALJ may ask other witnesses, such as medical experts, to come to the hearing. The applicant or representative may request the </a:t>
            </a:r>
            <a:r>
              <a:rPr lang="en-US" dirty="0" err="1">
                <a:cs typeface="Times New Roman" panose="02020603050405020304" pitchFamily="18" charset="0"/>
              </a:rPr>
              <a:t>ALJ</a:t>
            </a:r>
            <a:r>
              <a:rPr lang="en-US" dirty="0">
                <a:cs typeface="Times New Roman" panose="02020603050405020304" pitchFamily="18" charset="0"/>
              </a:rPr>
              <a:t> to order certain witnesses to attend.</a:t>
            </a:r>
          </a:p>
          <a:p>
            <a:pPr>
              <a:spcBef>
                <a:spcPts val="0"/>
              </a:spcBef>
            </a:pPr>
            <a:endParaRPr lang="en-US" dirty="0">
              <a:cs typeface="Times New Roman" panose="02020603050405020304" pitchFamily="18" charset="0"/>
            </a:endParaRPr>
          </a:p>
          <a:p>
            <a:pPr>
              <a:spcBef>
                <a:spcPts val="0"/>
              </a:spcBef>
            </a:pPr>
            <a:r>
              <a:rPr lang="en-US" b="1" dirty="0">
                <a:cs typeface="Times New Roman" panose="02020603050405020304" pitchFamily="18" charset="0"/>
              </a:rPr>
              <a:t>It is in the best interest of the applicant to appear before the </a:t>
            </a:r>
            <a:r>
              <a:rPr lang="en-US" b="1" dirty="0" err="1">
                <a:cs typeface="Times New Roman" panose="02020603050405020304" pitchFamily="18" charset="0"/>
              </a:rPr>
              <a:t>ALJ</a:t>
            </a:r>
            <a:r>
              <a:rPr lang="en-US" b="1" dirty="0">
                <a:cs typeface="Times New Roman" panose="02020603050405020304" pitchFamily="18" charset="0"/>
              </a:rPr>
              <a:t>. </a:t>
            </a:r>
            <a:r>
              <a:rPr lang="en-US" dirty="0">
                <a:cs typeface="Times New Roman" panose="02020603050405020304" pitchFamily="18" charset="0"/>
              </a:rPr>
              <a:t>If the applicant does not want to appear in person at a hearing, a request can be made for the ALJ to make a decision based on the evidence in the file. It is very important that the applicant or representative appear either in person, by video teleconferencing, or by telephone (in extraordinary circumstances) at the scheduled hearing if at all possible. </a:t>
            </a:r>
          </a:p>
          <a:p>
            <a:pPr>
              <a:spcBef>
                <a:spcPts val="0"/>
              </a:spcBef>
            </a:pPr>
            <a:endParaRPr lang="en-US" dirty="0">
              <a:cs typeface="Times New Roman" panose="02020603050405020304" pitchFamily="18" charset="0"/>
            </a:endParaRPr>
          </a:p>
          <a:p>
            <a:pPr>
              <a:spcBef>
                <a:spcPts val="0"/>
              </a:spcBef>
            </a:pPr>
            <a:r>
              <a:rPr lang="en-US" dirty="0"/>
              <a:t>It may take from six months to a year to have a hearing. This hearing can be postponed due to illness, transportation, or availability of witnesses. Anyone can bring an advocate, witnesses, family members, or have a representative such as an attorney at the hearing. A witness can be a co-worker, physician, or anyone who can explain the effect of the disability on work. Before the hearing, make sure that all medical records are complete and up-to-date.</a:t>
            </a:r>
          </a:p>
          <a:p>
            <a:pPr>
              <a:spcBef>
                <a:spcPts val="0"/>
              </a:spcBef>
            </a:pPr>
            <a:r>
              <a:rPr lang="en-US" dirty="0">
                <a:cs typeface="Times New Roman" panose="02020603050405020304" pitchFamily="18" charset="0"/>
              </a:rPr>
              <a:t> </a:t>
            </a:r>
          </a:p>
          <a:p>
            <a:pPr>
              <a:spcBef>
                <a:spcPts val="0"/>
              </a:spcBef>
            </a:pPr>
            <a:r>
              <a:rPr lang="en-US" dirty="0">
                <a:cs typeface="Times New Roman" panose="02020603050405020304" pitchFamily="18" charset="0"/>
              </a:rPr>
              <a:t>During the hearing, the </a:t>
            </a:r>
            <a:r>
              <a:rPr lang="en-US" dirty="0" err="1">
                <a:cs typeface="Times New Roman" panose="02020603050405020304" pitchFamily="18" charset="0"/>
              </a:rPr>
              <a:t>ALJ</a:t>
            </a:r>
            <a:r>
              <a:rPr lang="en-US" dirty="0">
                <a:cs typeface="Times New Roman" panose="02020603050405020304" pitchFamily="18" charset="0"/>
              </a:rPr>
              <a:t>  may ask the applicant and witnesses questions. The applicant or representative may also ask any witnesses questions and present new evidence. </a:t>
            </a:r>
            <a:r>
              <a:rPr lang="en-US" dirty="0"/>
              <a:t>Other people at the hearing will include the court reporter who will record the proceedings, and medical or vocational experts if the judge requests their help in making a fair decision. No spectators are allowed. There is no attorney for SSA and therefore no cross-examination of the applicant or representative. The hearing usually lasts about an hour and a written notice of the decision will be sent to the applicant and representative within eight weeks. </a:t>
            </a:r>
            <a:r>
              <a:rPr lang="en-US" dirty="0">
                <a:cs typeface="Times New Roman" panose="02020603050405020304" pitchFamily="18" charset="0"/>
              </a:rPr>
              <a:t>The hearing is informal, but it is recorded. </a:t>
            </a:r>
          </a:p>
          <a:p>
            <a:pPr>
              <a:spcBef>
                <a:spcPts val="0"/>
              </a:spcBef>
            </a:pPr>
            <a:endParaRPr lang="en-US" dirty="0">
              <a:cs typeface="Times New Roman" panose="02020603050405020304" pitchFamily="18" charset="0"/>
            </a:endParaRPr>
          </a:p>
          <a:p>
            <a:pPr>
              <a:spcBef>
                <a:spcPts val="0"/>
              </a:spcBef>
            </a:pPr>
            <a:r>
              <a:rPr lang="en-US" dirty="0" err="1">
                <a:cs typeface="Times New Roman" panose="02020603050405020304" pitchFamily="18" charset="0"/>
              </a:rPr>
              <a:t>SSA</a:t>
            </a:r>
            <a:r>
              <a:rPr lang="en-US" dirty="0">
                <a:cs typeface="Times New Roman" panose="02020603050405020304" pitchFamily="18" charset="0"/>
              </a:rPr>
              <a:t> may pay for travel costs if the distance to the hearing is more than 75 miles one way. Notify the </a:t>
            </a:r>
            <a:r>
              <a:rPr lang="en-US" dirty="0" err="1">
                <a:cs typeface="Times New Roman" panose="02020603050405020304" pitchFamily="18" charset="0"/>
              </a:rPr>
              <a:t>ALJ</a:t>
            </a:r>
            <a:r>
              <a:rPr lang="en-US" dirty="0">
                <a:cs typeface="Times New Roman" panose="02020603050405020304" pitchFamily="18" charset="0"/>
              </a:rPr>
              <a:t> as soon as possible </a:t>
            </a:r>
            <a:r>
              <a:rPr lang="en-US" b="1" dirty="0">
                <a:cs typeface="Times New Roman" panose="02020603050405020304" pitchFamily="18" charset="0"/>
              </a:rPr>
              <a:t>before</a:t>
            </a:r>
            <a:r>
              <a:rPr lang="en-US" dirty="0">
                <a:cs typeface="Times New Roman" panose="02020603050405020304" pitchFamily="18" charset="0"/>
              </a:rPr>
              <a:t> the hearing if funds are needed.</a:t>
            </a: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65</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34164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a:xfrm>
            <a:off x="1046964" y="3147936"/>
            <a:ext cx="5552619" cy="5902378"/>
          </a:xfrm>
        </p:spPr>
        <p:txBody>
          <a:bodyPr/>
          <a:lstStyle/>
          <a:p>
            <a:pPr>
              <a:spcAft>
                <a:spcPts val="622"/>
              </a:spcAft>
            </a:pPr>
            <a:r>
              <a:rPr lang="en-US" sz="900" b="1" dirty="0"/>
              <a:t>SLIDE 66: Hearing Case Study</a:t>
            </a:r>
          </a:p>
          <a:p>
            <a:pPr>
              <a:spcAft>
                <a:spcPts val="622"/>
              </a:spcAft>
            </a:pPr>
            <a:endParaRPr lang="en-US" sz="900" b="1" dirty="0"/>
          </a:p>
          <a:p>
            <a:pPr defTabSz="948272">
              <a:spcBef>
                <a:spcPts val="0"/>
              </a:spcBef>
              <a:defRPr/>
            </a:pPr>
            <a:r>
              <a:rPr lang="en-US" sz="900" dirty="0"/>
              <a:t>If the reconsideration is denied the next step is a hearing before an Administrative Law Judge (ALJ). </a:t>
            </a:r>
          </a:p>
          <a:p>
            <a:pPr defTabSz="948272">
              <a:spcBef>
                <a:spcPts val="0"/>
              </a:spcBef>
              <a:defRPr/>
            </a:pPr>
            <a:endParaRPr lang="en-US" sz="900" dirty="0"/>
          </a:p>
          <a:p>
            <a:pPr lvl="1">
              <a:spcAft>
                <a:spcPts val="622"/>
              </a:spcAft>
            </a:pPr>
            <a:r>
              <a:rPr lang="en-US" sz="900" i="1" dirty="0"/>
              <a:t>Marci was 22 years old and had a cognitive disability. She was socially outgoing, enthusiastic, and loved helping people. Marci worked in a small office for 15 hours a week at a wage of $6 per hour and received no benefits. She wanted to increase her work hours so she could earn more money and receive vacation and health benefits. Marci’s employer was willing to train Marci for more duties if she could improve her hygiene and impulsive behaviors. Marci was proud of her office job and believed she could soon work full-time and support herself.</a:t>
            </a:r>
          </a:p>
          <a:p>
            <a:pPr lvl="1">
              <a:spcAft>
                <a:spcPts val="622"/>
              </a:spcAft>
            </a:pPr>
            <a:endParaRPr lang="en-US" sz="900" i="1" dirty="0"/>
          </a:p>
          <a:p>
            <a:pPr lvl="1">
              <a:spcAft>
                <a:spcPts val="622"/>
              </a:spcAft>
            </a:pPr>
            <a:r>
              <a:rPr lang="en-US" sz="900" i="1" dirty="0"/>
              <a:t>Marci lived with her parents but was determined to be independent, work full time, and live on her own. Her parents were also working toward this goal but realized that it might take Marci some time to be able to manage her own place and a full-time job. Her parents feared that if she lost her job she might not easily find another one.</a:t>
            </a:r>
          </a:p>
          <a:p>
            <a:pPr lvl="1">
              <a:spcAft>
                <a:spcPts val="622"/>
              </a:spcAft>
            </a:pPr>
            <a:endParaRPr lang="en-US" sz="900" i="1" dirty="0"/>
          </a:p>
          <a:p>
            <a:pPr lvl="1">
              <a:spcAft>
                <a:spcPts val="622"/>
              </a:spcAft>
            </a:pPr>
            <a:r>
              <a:rPr lang="en-US" sz="900" i="1" dirty="0"/>
              <a:t>Marci’s parents and her job coach provided many work supports, but information about these supports was not included in her initial SSI application. Her job coach regularly supported Marci and her employer, and would likely be required for long-term support. When the family went through the first step of the appeals process, they did not know that they should describe these supports or add more information to Marci’s file. They assumed many of the supports provided to Marci were understood by the DDS, given her type of disability. Since the DDS did not have all the information, Marci received a denial at the first level of the appeals process.</a:t>
            </a:r>
          </a:p>
          <a:p>
            <a:pPr lvl="1">
              <a:spcAft>
                <a:spcPts val="622"/>
              </a:spcAft>
            </a:pPr>
            <a:endParaRPr lang="en-US" sz="900" i="1" dirty="0"/>
          </a:p>
          <a:p>
            <a:pPr lvl="1">
              <a:spcAft>
                <a:spcPts val="622"/>
              </a:spcAft>
            </a:pPr>
            <a:r>
              <a:rPr lang="en-US" sz="900" i="1" dirty="0"/>
              <a:t>The family then prepared for the next step of the appeals process (a hearing) by choosing an experienced attorney who understood SSI disability issues. He was realistic with Marci and talked to her about her difficulties due to her disability as well as her strengths. He realized that Marci was very talkative about all the things that she could do, and that her parents and service providers had never been successful in getting her to discuss work problems or her disability. The attorney questioned Marci’s parents on the supports provided to her so that she could work. He went over the SSI file and requested additional information on job supports from both employer and job coach. He learned that grooming issues, appropriate communication, and transportation were still issues for Marci, and that she receives ongoing support in these areas.</a:t>
            </a:r>
          </a:p>
          <a:p>
            <a:pPr lvl="1">
              <a:spcAft>
                <a:spcPts val="622"/>
              </a:spcAft>
            </a:pPr>
            <a:endParaRPr lang="en-US" sz="900" i="1" dirty="0"/>
          </a:p>
          <a:p>
            <a:pPr lvl="1">
              <a:spcAft>
                <a:spcPts val="622"/>
              </a:spcAft>
            </a:pPr>
            <a:r>
              <a:rPr lang="en-US" sz="900" i="1" dirty="0"/>
              <a:t>The attorney also discovered that Marci got angry and left work early if her supervisor attempted to correct her work and speak to her directly about her work behaviors. To address this behavior, Marci and her job coach worked on anger management strategies. He documented that Marci’s behaviors and limited work skills prevented her from increasing her work hours. The attorney presented all this new information to the ALJ.</a:t>
            </a:r>
          </a:p>
          <a:p>
            <a:pPr lvl="1">
              <a:spcAft>
                <a:spcPts val="622"/>
              </a:spcAft>
            </a:pPr>
            <a:endParaRPr lang="en-US" sz="900" i="1" dirty="0"/>
          </a:p>
          <a:p>
            <a:pPr lvl="1">
              <a:spcAft>
                <a:spcPts val="622"/>
              </a:spcAft>
            </a:pPr>
            <a:r>
              <a:rPr lang="en-US" sz="900" i="1" dirty="0"/>
              <a:t>Marci’s job coach agreed to attend the hearing so she could provide additional explanations on some of the strategies she provided Marci and the employer.</a:t>
            </a:r>
          </a:p>
          <a:p>
            <a:pPr lvl="1">
              <a:spcAft>
                <a:spcPts val="622"/>
              </a:spcAft>
            </a:pPr>
            <a:endParaRPr lang="en-US" sz="900" i="1" dirty="0"/>
          </a:p>
          <a:p>
            <a:pPr lvl="1">
              <a:spcAft>
                <a:spcPts val="622"/>
              </a:spcAft>
            </a:pPr>
            <a:r>
              <a:rPr lang="en-US" sz="900" i="1" dirty="0"/>
              <a:t>At the hearing, the </a:t>
            </a:r>
            <a:r>
              <a:rPr lang="en-US" sz="900" i="1" dirty="0" err="1"/>
              <a:t>ALJ</a:t>
            </a:r>
            <a:r>
              <a:rPr lang="en-US" sz="900" i="1" dirty="0"/>
              <a:t> reviewed the paperwork he had on file. He asked Marci’s attorney many questions regarding the new information and then spoke with Marci. He listened to her describe her job duties, hours, and work goals. He then listened to the job coach describe specifically how he worked with Marci.</a:t>
            </a:r>
          </a:p>
          <a:p>
            <a:pPr lvl="1">
              <a:spcAft>
                <a:spcPts val="622"/>
              </a:spcAft>
            </a:pPr>
            <a:endParaRPr lang="en-US" sz="900" i="1" dirty="0"/>
          </a:p>
          <a:p>
            <a:pPr lvl="1">
              <a:spcAft>
                <a:spcPts val="622"/>
              </a:spcAft>
            </a:pPr>
            <a:r>
              <a:rPr lang="en-US" sz="900" i="1" dirty="0"/>
              <a:t>The judge complimented Marci on her good work attitude and goals. He closed the hearing by stating that Marci would have a written decision in a couple of weeks. In three weeks Marci and her attorney received a letter stating she qualified for SSI benefits. </a:t>
            </a:r>
          </a:p>
          <a:p>
            <a:pPr lvl="1">
              <a:spcAft>
                <a:spcPts val="622"/>
              </a:spcAft>
            </a:pPr>
            <a:endParaRPr lang="en-US" sz="900" i="1"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dirty="0" smtClean="0"/>
              <a:t>DRAFT:  NOT FOR </a:t>
            </a:r>
            <a:r>
              <a:rPr lang="en-US" dirty="0" err="1" smtClean="0"/>
              <a:t>DESSIMINATION</a:t>
            </a:r>
            <a:endParaRPr lang="en-US" dirty="0"/>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66</a:t>
            </a:fld>
            <a:endParaRPr lang="en-US" dirty="0"/>
          </a:p>
        </p:txBody>
      </p:sp>
    </p:spTree>
    <p:extLst>
      <p:ext uri="{BB962C8B-B14F-4D97-AF65-F5344CB8AC3E}">
        <p14:creationId xmlns:p14="http://schemas.microsoft.com/office/powerpoint/2010/main" val="38372465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063625" y="550863"/>
            <a:ext cx="3192463" cy="239395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b="1" dirty="0">
                <a:latin typeface="Times New Roman" pitchFamily="18" charset="0"/>
                <a:cs typeface="Times New Roman" panose="02020603050405020304" pitchFamily="18" charset="0"/>
              </a:rPr>
              <a:t>SLIDE 67: Appeal Levels 3 &amp; 4</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1" dirty="0">
                <a:latin typeface="Times New Roman" pitchFamily="18" charset="0"/>
                <a:cs typeface="Times New Roman" panose="02020603050405020304" pitchFamily="18" charset="0"/>
              </a:rPr>
              <a:t>3.  Appeals Council</a:t>
            </a:r>
          </a:p>
          <a:p>
            <a:pPr>
              <a:spcBef>
                <a:spcPts val="0"/>
              </a:spcBef>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If the applicant is denied benefits, an appeal may be requested by writing to SSA and requesting an Appeals Council review, or by completing a </a:t>
            </a:r>
            <a:r>
              <a:rPr lang="en-US" b="1" dirty="0">
                <a:cs typeface="Times New Roman" panose="02020603050405020304" pitchFamily="18" charset="0"/>
              </a:rPr>
              <a:t>Form HA–520</a:t>
            </a:r>
            <a:r>
              <a:rPr lang="en-US" dirty="0">
                <a:cs typeface="Times New Roman" panose="02020603050405020304" pitchFamily="18" charset="0"/>
              </a:rPr>
              <a:t> (Request for Review of Hearing Decision/Order) within 60 days after receiving the hearing decision. </a:t>
            </a:r>
          </a:p>
          <a:p>
            <a:pPr>
              <a:spcBef>
                <a:spcPts val="0"/>
              </a:spcBef>
            </a:pPr>
            <a:endParaRPr lang="en-US" dirty="0"/>
          </a:p>
          <a:p>
            <a:pPr>
              <a:spcBef>
                <a:spcPts val="0"/>
              </a:spcBef>
            </a:pPr>
            <a:r>
              <a:rPr lang="en-US" dirty="0"/>
              <a:t>The role of the Appeals Council is to review the </a:t>
            </a:r>
            <a:r>
              <a:rPr lang="en-US" dirty="0" err="1"/>
              <a:t>ALJ’s</a:t>
            </a:r>
            <a:r>
              <a:rPr lang="en-US" dirty="0"/>
              <a:t> decision. No one besides council members are present at this level. The council reviews the documentation and the judge’s decision, and then either makes a decision or sends the appeal back to the ALJ for a second hearing. This can mean that a different judge hears the appeal. A written statement will be sent regarding how the appeal will be handled.</a:t>
            </a:r>
            <a:endParaRPr lang="en-US"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New evidence may be submitted.  The Appeals Council will send a copy of the action it takes and explain the reasons for this action. </a:t>
            </a:r>
          </a:p>
          <a:p>
            <a:pPr>
              <a:spcBef>
                <a:spcPts val="0"/>
              </a:spcBef>
            </a:pPr>
            <a:r>
              <a:rPr lang="en-US" sz="1500" dirty="0">
                <a:cs typeface="Times New Roman" panose="02020603050405020304" pitchFamily="18" charset="0"/>
              </a:rPr>
              <a:t/>
            </a:r>
            <a:br>
              <a:rPr lang="en-US" sz="1500" dirty="0">
                <a:cs typeface="Times New Roman" panose="02020603050405020304" pitchFamily="18" charset="0"/>
              </a:rPr>
            </a:br>
            <a:r>
              <a:rPr lang="en-US" sz="1500" b="1" dirty="0">
                <a:cs typeface="Times New Roman" panose="02020603050405020304" pitchFamily="18" charset="0"/>
              </a:rPr>
              <a:t>4.  Federal Court</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If the Appeals Council issues a decision, or denies the request for review of an ALJ’s decision, and the applicant disagree with the action of the Appeals Council, a civil action may be filed with the U.S. District Court. The U.S. District Court will review the evidence and the final Agency decision </a:t>
            </a:r>
            <a:r>
              <a:rPr lang="en-US" dirty="0"/>
              <a:t>and make a decision without any future hearings. </a:t>
            </a:r>
            <a:endParaRPr lang="en-US" dirty="0">
              <a:cs typeface="Times New Roman" panose="02020603050405020304" pitchFamily="18" charset="0"/>
            </a:endParaRP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It is important to have the help of an attorney or legal aid group at this level.</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An appeal file to the U.S. District Court must be made </a:t>
            </a:r>
            <a:r>
              <a:rPr lang="en-US" b="1" dirty="0">
                <a:cs typeface="Times New Roman" panose="02020603050405020304" pitchFamily="18" charset="0"/>
              </a:rPr>
              <a:t>within 60 days </a:t>
            </a:r>
            <a:r>
              <a:rPr lang="en-US" dirty="0">
                <a:cs typeface="Times New Roman" panose="02020603050405020304" pitchFamily="18" charset="0"/>
              </a:rPr>
              <a:t>after receipt of the notice of Appeals Council action. </a:t>
            </a:r>
          </a:p>
          <a:p>
            <a:pPr>
              <a:spcBef>
                <a:spcPts val="0"/>
              </a:spcBef>
            </a:pPr>
            <a:endParaRPr lang="en-US" dirty="0">
              <a:cs typeface="Times New Roman" panose="02020603050405020304" pitchFamily="18" charset="0"/>
            </a:endParaRPr>
          </a:p>
          <a:p>
            <a:pPr>
              <a:spcBef>
                <a:spcPts val="0"/>
              </a:spcBef>
            </a:pPr>
            <a:r>
              <a:rPr lang="en-US" dirty="0"/>
              <a:t>It is also possible to bring an appeal to the Supreme Court. This level of appeal is very costly and rarely done.</a:t>
            </a:r>
          </a:p>
          <a:p>
            <a:pPr>
              <a:spcBef>
                <a:spcPts val="0"/>
              </a:spcBef>
            </a:pPr>
            <a:endParaRPr lang="en-US" dirty="0">
              <a:cs typeface="Times New Roman" panose="02020603050405020304" pitchFamily="18" charset="0"/>
            </a:endParaRPr>
          </a:p>
          <a:p>
            <a:pPr>
              <a:spcBef>
                <a:spcPts val="0"/>
              </a:spcBef>
            </a:pPr>
            <a:r>
              <a:rPr lang="en-US" dirty="0">
                <a:cs typeface="Times New Roman" panose="02020603050405020304" pitchFamily="18" charset="0"/>
              </a:rPr>
              <a:t/>
            </a:r>
            <a:br>
              <a:rPr lang="en-US" dirty="0">
                <a:cs typeface="Times New Roman" panose="02020603050405020304" pitchFamily="18" charset="0"/>
              </a:rPr>
            </a:br>
            <a:endParaRPr lang="en-US" dirty="0">
              <a:cs typeface="Times New Roman" panose="02020603050405020304" pitchFamily="18" charset="0"/>
            </a:endParaRPr>
          </a:p>
        </p:txBody>
      </p:sp>
      <p:sp>
        <p:nvSpPr>
          <p:cNvPr id="124932" name="Slide Number Placeholder 3"/>
          <p:cNvSpPr>
            <a:spLocks noGrp="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7DF7ABDC-E144-4013-A6AF-1F32AEFC98CC}" type="slidenum">
              <a:rPr lang="en-US" sz="1200"/>
              <a:pPr eaLnBrk="1" hangingPunct="1">
                <a:spcBef>
                  <a:spcPct val="0"/>
                </a:spcBef>
                <a:defRPr/>
              </a:pPr>
              <a:t>67</a:t>
            </a:fld>
            <a:endParaRPr lang="en-US" sz="120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458768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68: Role of a </a:t>
            </a:r>
            <a:r>
              <a:rPr lang="en-US" b="1" dirty="0">
                <a:latin typeface="Times New Roman" pitchFamily="18" charset="0"/>
              </a:rPr>
              <a:t>Representative</a:t>
            </a:r>
          </a:p>
          <a:p>
            <a:pPr>
              <a:spcBef>
                <a:spcPts val="0"/>
              </a:spcBef>
            </a:pPr>
            <a:r>
              <a:rPr lang="en-US" dirty="0">
                <a:latin typeface="Times New Roman" pitchFamily="18" charset="0"/>
              </a:rPr>
              <a:t>Representation can be provided at all levels of appeal. The representative may be an advocate, parent, attorney, or other individual who is familiar with SSI and the individual’s specific situation. SSA representatives will work with this person just as they would with the applicant.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representative can come to any interview, conference, or hearing. They may help get information from </a:t>
            </a:r>
            <a:r>
              <a:rPr lang="en-US" dirty="0"/>
              <a:t>the applicant’s </a:t>
            </a:r>
            <a:r>
              <a:rPr lang="en-US" dirty="0">
                <a:latin typeface="Times New Roman" pitchFamily="18" charset="0"/>
              </a:rPr>
              <a:t>SSI file such as medical records or statements from teachers or other support specialists.  The representative cannot charge or collect a fee from the applicant without first receiving written approval from SSA. </a:t>
            </a:r>
            <a:r>
              <a:rPr lang="en-US" dirty="0"/>
              <a:t>The </a:t>
            </a:r>
            <a:r>
              <a:rPr lang="en-US" dirty="0">
                <a:latin typeface="Times New Roman" pitchFamily="18" charset="0"/>
              </a:rPr>
              <a:t>SSA must be informed </a:t>
            </a:r>
            <a:r>
              <a:rPr lang="en-US" b="1" dirty="0">
                <a:latin typeface="Times New Roman" pitchFamily="18" charset="0"/>
              </a:rPr>
              <a:t>in writing</a:t>
            </a:r>
            <a:r>
              <a:rPr lang="en-US" dirty="0">
                <a:latin typeface="Times New Roman" pitchFamily="18" charset="0"/>
              </a:rPr>
              <a:t> as soon as possible. This can be done on Form SSA-1696-U4, </a:t>
            </a:r>
            <a:r>
              <a:rPr lang="en-US" i="1" dirty="0">
                <a:latin typeface="Times New Roman" pitchFamily="18" charset="0"/>
              </a:rPr>
              <a:t>Appointment of Representative</a:t>
            </a:r>
            <a:r>
              <a:rPr lang="en-US" dirty="0">
                <a:latin typeface="Times New Roman" pitchFamily="18" charset="0"/>
              </a:rPr>
              <a:t>, from any Social Security office.</a:t>
            </a:r>
          </a:p>
          <a:p>
            <a:pPr>
              <a:spcBef>
                <a:spcPts val="0"/>
              </a:spcBef>
            </a:pPr>
            <a:endParaRPr lang="en-US" dirty="0"/>
          </a:p>
          <a:p>
            <a:pPr>
              <a:spcBef>
                <a:spcPts val="0"/>
              </a:spcBef>
            </a:pPr>
            <a:r>
              <a:rPr lang="en-US" dirty="0"/>
              <a:t>The</a:t>
            </a:r>
            <a:r>
              <a:rPr lang="en-US" dirty="0">
                <a:latin typeface="Times New Roman" pitchFamily="18" charset="0"/>
              </a:rPr>
              <a:t> representative will receive a copy of any decision made on the individual’s disability claim and assist in determining whether an appeal would be to the applicant’s advantage. </a:t>
            </a:r>
          </a:p>
          <a:p>
            <a:pPr>
              <a:spcBef>
                <a:spcPts val="0"/>
              </a:spcBef>
            </a:pPr>
            <a:endParaRPr lang="en-US" dirty="0"/>
          </a:p>
          <a:p>
            <a:pPr>
              <a:spcBef>
                <a:spcPts val="0"/>
              </a:spcBef>
              <a:spcAft>
                <a:spcPts val="622"/>
              </a:spcAft>
            </a:pPr>
            <a:r>
              <a:rPr lang="en-US" b="1" dirty="0"/>
              <a:t>The representative can:</a:t>
            </a:r>
          </a:p>
          <a:p>
            <a:pPr marL="177801" indent="-177801">
              <a:spcBef>
                <a:spcPts val="0"/>
              </a:spcBef>
              <a:spcAft>
                <a:spcPts val="622"/>
              </a:spcAft>
              <a:buFont typeface="Arial" panose="020B0604020202020204" pitchFamily="34" charset="0"/>
              <a:buChar char="•"/>
            </a:pPr>
            <a:r>
              <a:rPr lang="en-US" b="1" dirty="0">
                <a:latin typeface="Times New Roman" pitchFamily="18" charset="0"/>
              </a:rPr>
              <a:t>Review</a:t>
            </a:r>
            <a:r>
              <a:rPr lang="en-US" dirty="0">
                <a:latin typeface="Times New Roman" pitchFamily="18" charset="0"/>
              </a:rPr>
              <a:t> what is in the file.</a:t>
            </a:r>
          </a:p>
          <a:p>
            <a:pPr marL="177801" indent="-177801">
              <a:spcBef>
                <a:spcPts val="0"/>
              </a:spcBef>
              <a:spcAft>
                <a:spcPts val="622"/>
              </a:spcAft>
              <a:buFont typeface="Arial" panose="020B0604020202020204" pitchFamily="34" charset="0"/>
              <a:buChar char="•"/>
            </a:pPr>
            <a:r>
              <a:rPr lang="en-US" b="1" dirty="0">
                <a:latin typeface="Times New Roman" pitchFamily="18" charset="0"/>
              </a:rPr>
              <a:t>Identify</a:t>
            </a:r>
            <a:r>
              <a:rPr lang="en-US" dirty="0">
                <a:latin typeface="Times New Roman" pitchFamily="18" charset="0"/>
              </a:rPr>
              <a:t> and obtain missing information about the disability.</a:t>
            </a:r>
          </a:p>
          <a:p>
            <a:pPr marL="177801" indent="-177801">
              <a:spcBef>
                <a:spcPts val="0"/>
              </a:spcBef>
              <a:spcAft>
                <a:spcPts val="622"/>
              </a:spcAft>
              <a:buFont typeface="Arial" panose="020B0604020202020204" pitchFamily="34" charset="0"/>
              <a:buChar char="•"/>
            </a:pPr>
            <a:r>
              <a:rPr lang="en-US" b="1" dirty="0">
                <a:latin typeface="Times New Roman" pitchFamily="18" charset="0"/>
              </a:rPr>
              <a:t>Request</a:t>
            </a:r>
            <a:r>
              <a:rPr lang="en-US" dirty="0">
                <a:latin typeface="Times New Roman" pitchFamily="18" charset="0"/>
              </a:rPr>
              <a:t> a reconsideration, hearing, or Appeals Council review.</a:t>
            </a:r>
          </a:p>
          <a:p>
            <a:pPr marL="177801" indent="-177801">
              <a:spcBef>
                <a:spcPts val="0"/>
              </a:spcBef>
              <a:spcAft>
                <a:spcPts val="622"/>
              </a:spcAft>
              <a:buFont typeface="Arial" panose="020B0604020202020204" pitchFamily="34" charset="0"/>
              <a:buChar char="•"/>
            </a:pPr>
            <a:r>
              <a:rPr lang="en-US" b="1" dirty="0">
                <a:latin typeface="Times New Roman" pitchFamily="18" charset="0"/>
              </a:rPr>
              <a:t>Help</a:t>
            </a:r>
            <a:r>
              <a:rPr lang="en-US" dirty="0">
                <a:latin typeface="Times New Roman" pitchFamily="18" charset="0"/>
              </a:rPr>
              <a:t> with any witnesses preparation for an appeals hearing.</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68</a:t>
            </a:fld>
            <a:endParaRPr lang="en-US"/>
          </a:p>
        </p:txBody>
      </p:sp>
    </p:spTree>
    <p:extLst>
      <p:ext uri="{BB962C8B-B14F-4D97-AF65-F5344CB8AC3E}">
        <p14:creationId xmlns:p14="http://schemas.microsoft.com/office/powerpoint/2010/main" val="2166137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xfrm>
            <a:off x="3975652" y="9150266"/>
            <a:ext cx="3168926" cy="476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50000"/>
              </a:spcBef>
              <a:defRPr sz="2500">
                <a:solidFill>
                  <a:schemeClr val="tx1"/>
                </a:solidFill>
                <a:latin typeface="Times New Roman" pitchFamily="18" charset="0"/>
              </a:defRPr>
            </a:lvl1pPr>
            <a:lvl2pPr marL="760319" indent="-292430" eaLnBrk="0" hangingPunct="0">
              <a:spcBef>
                <a:spcPct val="50000"/>
              </a:spcBef>
              <a:defRPr sz="2500">
                <a:solidFill>
                  <a:schemeClr val="tx1"/>
                </a:solidFill>
                <a:latin typeface="Times New Roman" pitchFamily="18" charset="0"/>
              </a:defRPr>
            </a:lvl2pPr>
            <a:lvl3pPr marL="1169722" indent="-233944" eaLnBrk="0" hangingPunct="0">
              <a:spcBef>
                <a:spcPct val="50000"/>
              </a:spcBef>
              <a:defRPr sz="2500">
                <a:solidFill>
                  <a:schemeClr val="tx1"/>
                </a:solidFill>
                <a:latin typeface="Times New Roman" pitchFamily="18" charset="0"/>
              </a:defRPr>
            </a:lvl3pPr>
            <a:lvl4pPr marL="1637612" indent="-233944" eaLnBrk="0" hangingPunct="0">
              <a:spcBef>
                <a:spcPct val="50000"/>
              </a:spcBef>
              <a:defRPr sz="2500">
                <a:solidFill>
                  <a:schemeClr val="tx1"/>
                </a:solidFill>
                <a:latin typeface="Times New Roman" pitchFamily="18" charset="0"/>
              </a:defRPr>
            </a:lvl4pPr>
            <a:lvl5pPr marL="2105499" indent="-233944" eaLnBrk="0" hangingPunct="0">
              <a:spcBef>
                <a:spcPct val="50000"/>
              </a:spcBef>
              <a:defRPr sz="2500">
                <a:solidFill>
                  <a:schemeClr val="tx1"/>
                </a:solidFill>
                <a:latin typeface="Times New Roman" pitchFamily="18" charset="0"/>
              </a:defRPr>
            </a:lvl5pPr>
            <a:lvl6pPr marL="2573390" indent="-233944" eaLnBrk="0" fontAlgn="base" hangingPunct="0">
              <a:spcBef>
                <a:spcPct val="50000"/>
              </a:spcBef>
              <a:spcAft>
                <a:spcPct val="0"/>
              </a:spcAft>
              <a:defRPr sz="2500">
                <a:solidFill>
                  <a:schemeClr val="tx1"/>
                </a:solidFill>
                <a:latin typeface="Times New Roman" pitchFamily="18" charset="0"/>
              </a:defRPr>
            </a:lvl6pPr>
            <a:lvl7pPr marL="3041278" indent="-233944" eaLnBrk="0" fontAlgn="base" hangingPunct="0">
              <a:spcBef>
                <a:spcPct val="50000"/>
              </a:spcBef>
              <a:spcAft>
                <a:spcPct val="0"/>
              </a:spcAft>
              <a:defRPr sz="2500">
                <a:solidFill>
                  <a:schemeClr val="tx1"/>
                </a:solidFill>
                <a:latin typeface="Times New Roman" pitchFamily="18" charset="0"/>
              </a:defRPr>
            </a:lvl7pPr>
            <a:lvl8pPr marL="3509167" indent="-233944" eaLnBrk="0" fontAlgn="base" hangingPunct="0">
              <a:spcBef>
                <a:spcPct val="50000"/>
              </a:spcBef>
              <a:spcAft>
                <a:spcPct val="0"/>
              </a:spcAft>
              <a:defRPr sz="2500">
                <a:solidFill>
                  <a:schemeClr val="tx1"/>
                </a:solidFill>
                <a:latin typeface="Times New Roman" pitchFamily="18" charset="0"/>
              </a:defRPr>
            </a:lvl8pPr>
            <a:lvl9pPr marL="3977058" indent="-233944" eaLnBrk="0" fontAlgn="base" hangingPunct="0">
              <a:spcBef>
                <a:spcPct val="50000"/>
              </a:spcBef>
              <a:spcAft>
                <a:spcPct val="0"/>
              </a:spcAft>
              <a:defRPr sz="2500">
                <a:solidFill>
                  <a:schemeClr val="tx1"/>
                </a:solidFill>
                <a:latin typeface="Times New Roman" pitchFamily="18" charset="0"/>
              </a:defRPr>
            </a:lvl9pPr>
          </a:lstStyle>
          <a:p>
            <a:pPr eaLnBrk="1" hangingPunct="1">
              <a:spcBef>
                <a:spcPct val="0"/>
              </a:spcBef>
              <a:defRPr/>
            </a:pPr>
            <a:fld id="{F2B0620E-82A5-424C-88F1-50C4A447328F}" type="slidenum">
              <a:rPr lang="es-MX" sz="1200"/>
              <a:pPr eaLnBrk="1" hangingPunct="1">
                <a:spcBef>
                  <a:spcPct val="0"/>
                </a:spcBef>
                <a:defRPr/>
              </a:pPr>
              <a:t>69</a:t>
            </a:fld>
            <a:endParaRPr lang="es-MX" sz="1200"/>
          </a:p>
        </p:txBody>
      </p:sp>
      <p:sp>
        <p:nvSpPr>
          <p:cNvPr id="91139" name="Rectangle 2"/>
          <p:cNvSpPr>
            <a:spLocks noGrp="1" noRot="1" noChangeAspect="1" noChangeArrowheads="1" noTextEdit="1"/>
          </p:cNvSpPr>
          <p:nvPr>
            <p:ph type="sldImg"/>
          </p:nvPr>
        </p:nvSpPr>
        <p:spPr>
          <a:xfrm>
            <a:off x="1063625" y="550863"/>
            <a:ext cx="3192463" cy="239395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SLIDE 69: Need More Resources?</a:t>
            </a:r>
          </a:p>
          <a:p>
            <a:pPr eaLnBrk="1" hangingPunct="1"/>
            <a:endParaRPr lang="en-US" b="0" dirty="0" smtClean="0"/>
          </a:p>
          <a:p>
            <a:pPr eaLnBrk="1" hangingPunct="1"/>
            <a:r>
              <a:rPr lang="en-US" b="0" dirty="0" smtClean="0"/>
              <a:t>The resources that follow</a:t>
            </a:r>
            <a:r>
              <a:rPr lang="en-US" b="0" baseline="0" dirty="0" smtClean="0"/>
              <a:t> fall into two categories: </a:t>
            </a:r>
          </a:p>
          <a:p>
            <a:pPr eaLnBrk="1" hangingPunct="1"/>
            <a:endParaRPr lang="en-US" b="0" baseline="0" dirty="0" smtClean="0"/>
          </a:p>
          <a:p>
            <a:pPr marL="237069" indent="-237069" eaLnBrk="1" hangingPunct="1">
              <a:buAutoNum type="arabicParenR"/>
            </a:pPr>
            <a:r>
              <a:rPr lang="en-US" b="0" baseline="0" dirty="0" smtClean="0"/>
              <a:t>Resources available to residents of Minnesota </a:t>
            </a:r>
          </a:p>
          <a:p>
            <a:pPr marL="237069" indent="-237069" defTabSz="948272" eaLnBrk="1" hangingPunct="1">
              <a:buFontTx/>
              <a:buAutoNum type="arabicParenR"/>
            </a:pPr>
            <a:r>
              <a:rPr lang="en-US" b="0" baseline="0" dirty="0" smtClean="0"/>
              <a:t>National resources available to residents of any state </a:t>
            </a:r>
          </a:p>
          <a:p>
            <a:pPr marL="237069" indent="-237069" eaLnBrk="1" hangingPunct="1">
              <a:buAutoNum type="arabicParenR"/>
            </a:pPr>
            <a:endParaRPr lang="en-US" b="0" baseline="0" dirty="0" smtClean="0"/>
          </a:p>
          <a:p>
            <a:pPr eaLnBrk="1" hangingPunct="1"/>
            <a:r>
              <a:rPr lang="en-US" b="0" baseline="0" dirty="0" smtClean="0"/>
              <a:t>Note to Facilitators: Replace the Minnesota examples with comparable resources in your state.</a:t>
            </a:r>
            <a:endParaRPr lang="en-US" b="0" dirty="0" smtClean="0"/>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4625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latin typeface="Times New Roman" panose="02020603050405020304" pitchFamily="18" charset="0"/>
                <a:cs typeface="Times New Roman" panose="02020603050405020304" pitchFamily="18" charset="0"/>
              </a:rPr>
              <a:t>SLIDE 7: Work is the Goal</a:t>
            </a: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a:p>
            <a:pPr>
              <a:spcAft>
                <a:spcPts val="622"/>
              </a:spcAft>
            </a:pPr>
            <a:r>
              <a:rPr lang="en-US" dirty="0">
                <a:latin typeface="Calibri" panose="020F0502020204030204" pitchFamily="34" charset="0"/>
              </a:rPr>
              <a:t>The ultimate goal of the </a:t>
            </a:r>
            <a:r>
              <a:rPr lang="en-US" i="1" dirty="0">
                <a:latin typeface="Calibri" panose="020F0502020204030204" pitchFamily="34" charset="0"/>
              </a:rPr>
              <a:t>Ticket </a:t>
            </a:r>
            <a:r>
              <a:rPr lang="en-US" dirty="0">
                <a:latin typeface="Calibri" panose="020F0502020204030204" pitchFamily="34" charset="0"/>
              </a:rPr>
              <a:t>program is for participants to:</a:t>
            </a:r>
          </a:p>
          <a:p>
            <a:pPr marL="1119679" indent="-171408">
              <a:spcAft>
                <a:spcPts val="622"/>
              </a:spcAft>
              <a:buFont typeface="Arial" panose="020B0604020202020204" pitchFamily="34" charset="0"/>
              <a:buChar char="•"/>
            </a:pPr>
            <a:r>
              <a:rPr lang="en-US" dirty="0" smtClean="0">
                <a:latin typeface="Calibri" panose="020F0502020204030204" pitchFamily="34" charset="0"/>
              </a:rPr>
              <a:t>Become </a:t>
            </a:r>
            <a:r>
              <a:rPr lang="en-US" dirty="0">
                <a:latin typeface="Calibri" panose="020F0502020204030204" pitchFamily="34" charset="0"/>
              </a:rPr>
              <a:t>and stay </a:t>
            </a:r>
            <a:r>
              <a:rPr lang="en-US" dirty="0" smtClean="0">
                <a:latin typeface="Calibri" panose="020F0502020204030204" pitchFamily="34" charset="0"/>
              </a:rPr>
              <a:t>employed</a:t>
            </a:r>
          </a:p>
          <a:p>
            <a:pPr marL="1119679" indent="-171408">
              <a:spcAft>
                <a:spcPts val="622"/>
              </a:spcAft>
              <a:buFont typeface="Arial" panose="020B0604020202020204" pitchFamily="34" charset="0"/>
              <a:buChar char="•"/>
            </a:pPr>
            <a:r>
              <a:rPr lang="en-US" dirty="0" smtClean="0">
                <a:latin typeface="Calibri" panose="020F0502020204030204" pitchFamily="34" charset="0"/>
              </a:rPr>
              <a:t>Reduce </a:t>
            </a:r>
            <a:r>
              <a:rPr lang="en-US" dirty="0">
                <a:latin typeface="Calibri" panose="020F0502020204030204" pitchFamily="34" charset="0"/>
              </a:rPr>
              <a:t>SSI or SSDI </a:t>
            </a:r>
            <a:r>
              <a:rPr lang="en-US" dirty="0" smtClean="0">
                <a:latin typeface="Calibri" panose="020F0502020204030204" pitchFamily="34" charset="0"/>
              </a:rPr>
              <a:t>payments</a:t>
            </a:r>
          </a:p>
          <a:p>
            <a:pPr marL="1119679" indent="-171408">
              <a:spcAft>
                <a:spcPts val="622"/>
              </a:spcAft>
              <a:buFont typeface="Arial" panose="020B0604020202020204" pitchFamily="34" charset="0"/>
              <a:buChar char="•"/>
            </a:pPr>
            <a:r>
              <a:rPr lang="en-US" dirty="0" smtClean="0">
                <a:latin typeface="Calibri" panose="020F0502020204030204" pitchFamily="34" charset="0"/>
              </a:rPr>
              <a:t>When </a:t>
            </a:r>
            <a:r>
              <a:rPr lang="en-US" dirty="0">
                <a:latin typeface="Calibri" panose="020F0502020204030204" pitchFamily="34" charset="0"/>
              </a:rPr>
              <a:t>possible, become financially independent.</a:t>
            </a:r>
            <a:endParaRPr lang="en-US" i="1" dirty="0">
              <a:latin typeface="Calibri" panose="020F0502020204030204" pitchFamily="34"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771085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70: What does the ABLE Act do?</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dirty="0">
                <a:latin typeface="Times New Roman" pitchFamily="18" charset="0"/>
              </a:rPr>
              <a:t>The Achieving a Better Life Experience Act (ABLE) amends Section 529 of the tax code to create a specific account for people with disabilities. In order to be eligible for many government </a:t>
            </a:r>
            <a:r>
              <a:rPr lang="en-US" dirty="0" smtClean="0">
                <a:latin typeface="Times New Roman" pitchFamily="18" charset="0"/>
              </a:rPr>
              <a:t>services </a:t>
            </a:r>
            <a:r>
              <a:rPr lang="en-US" dirty="0">
                <a:latin typeface="Times New Roman" pitchFamily="18" charset="0"/>
              </a:rPr>
              <a:t>including SSI, individuals have only been allowed to save $2,000 in assets and earn $700 a month. That’s far below the poverty line. These asset limits date to </a:t>
            </a:r>
            <a:r>
              <a:rPr lang="en-US" dirty="0" smtClean="0">
                <a:latin typeface="Times New Roman" pitchFamily="18" charset="0"/>
              </a:rPr>
              <a:t>1974 (established </a:t>
            </a:r>
            <a:r>
              <a:rPr lang="en-US" dirty="0">
                <a:latin typeface="Times New Roman" pitchFamily="18" charset="0"/>
              </a:rPr>
              <a:t>as a way to qualify for Medicaid </a:t>
            </a:r>
            <a:r>
              <a:rPr lang="en-US" dirty="0" smtClean="0">
                <a:latin typeface="Times New Roman" pitchFamily="18" charset="0"/>
              </a:rPr>
              <a:t>eligibility) and have not been adjusted since. </a:t>
            </a:r>
            <a:endParaRPr lang="en-US" dirty="0">
              <a:latin typeface="Times New Roman" pitchFamily="18" charset="0"/>
            </a:endParaRPr>
          </a:p>
          <a:p>
            <a:pPr>
              <a:spcBef>
                <a:spcPts val="0"/>
              </a:spcBef>
            </a:pPr>
            <a:endParaRPr lang="en-US" dirty="0">
              <a:latin typeface="Times New Roman" pitchFamily="18" charset="0"/>
            </a:endParaRPr>
          </a:p>
          <a:p>
            <a:pPr>
              <a:spcBef>
                <a:spcPts val="0"/>
              </a:spcBef>
            </a:pPr>
            <a:r>
              <a:rPr lang="en-US" dirty="0">
                <a:latin typeface="Times New Roman" pitchFamily="18" charset="0"/>
              </a:rPr>
              <a:t>From the day a child receives a disability diagnosis, parents are </a:t>
            </a:r>
            <a:r>
              <a:rPr lang="en-US" dirty="0" smtClean="0">
                <a:latin typeface="Times New Roman" pitchFamily="18" charset="0"/>
              </a:rPr>
              <a:t>usually told </a:t>
            </a:r>
            <a:r>
              <a:rPr lang="en-US" dirty="0">
                <a:latin typeface="Times New Roman" pitchFamily="18" charset="0"/>
              </a:rPr>
              <a:t>not to put assets in that individual’s name because it could make them ineligible for benefits. </a:t>
            </a:r>
            <a:r>
              <a:rPr lang="en-US" dirty="0" smtClean="0">
                <a:latin typeface="Times New Roman" pitchFamily="18" charset="0"/>
              </a:rPr>
              <a:t>This is obviously a disincentive </a:t>
            </a:r>
            <a:r>
              <a:rPr lang="en-US" dirty="0">
                <a:latin typeface="Times New Roman" pitchFamily="18" charset="0"/>
              </a:rPr>
              <a:t>to employment and work. ABLE accounts </a:t>
            </a:r>
            <a:r>
              <a:rPr lang="en-US" dirty="0" smtClean="0"/>
              <a:t>allow savings for</a:t>
            </a:r>
            <a:r>
              <a:rPr lang="en-US" dirty="0">
                <a:latin typeface="Times New Roman" pitchFamily="18" charset="0"/>
              </a:rPr>
              <a:t> long-term expenses that Medicaid and Supplemental Security Income don’t cover, such as education, housing, a job </a:t>
            </a:r>
            <a:r>
              <a:rPr lang="en-US" dirty="0" smtClean="0">
                <a:latin typeface="Times New Roman" pitchFamily="18" charset="0"/>
              </a:rPr>
              <a:t>coach, </a:t>
            </a:r>
            <a:r>
              <a:rPr lang="en-US" dirty="0">
                <a:latin typeface="Times New Roman" pitchFamily="18" charset="0"/>
              </a:rPr>
              <a:t>or transportation. The types of expenses covered are enumerated in the legislation. The money is meant to be used over the course of the person’s lifetime, not just for education. Up to </a:t>
            </a:r>
            <a:r>
              <a:rPr lang="en-US" dirty="0" smtClean="0">
                <a:latin typeface="Times New Roman" pitchFamily="18" charset="0"/>
              </a:rPr>
              <a:t>$14,000 </a:t>
            </a:r>
            <a:r>
              <a:rPr lang="en-US" dirty="0">
                <a:latin typeface="Times New Roman" pitchFamily="18" charset="0"/>
              </a:rPr>
              <a:t>can be deposited annually into an ABLE </a:t>
            </a:r>
            <a:r>
              <a:rPr lang="en-US" dirty="0" smtClean="0">
                <a:latin typeface="Times New Roman" pitchFamily="18" charset="0"/>
              </a:rPr>
              <a:t>account to </a:t>
            </a:r>
            <a:r>
              <a:rPr lang="en-US" dirty="0">
                <a:latin typeface="Times New Roman" pitchFamily="18" charset="0"/>
              </a:rPr>
              <a:t>a total of $100,000.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ABLE Act has been passed by the U.S. Congress but will be administered by each state. Regulations </a:t>
            </a:r>
            <a:r>
              <a:rPr lang="en-US" dirty="0" smtClean="0">
                <a:latin typeface="Times New Roman" pitchFamily="18" charset="0"/>
              </a:rPr>
              <a:t>have </a:t>
            </a:r>
            <a:r>
              <a:rPr lang="en-US" dirty="0">
                <a:latin typeface="Times New Roman" pitchFamily="18" charset="0"/>
              </a:rPr>
              <a:t>yet to be </a:t>
            </a:r>
            <a:r>
              <a:rPr lang="en-US" dirty="0" smtClean="0">
                <a:latin typeface="Times New Roman" pitchFamily="18" charset="0"/>
              </a:rPr>
              <a:t>established, </a:t>
            </a:r>
            <a:r>
              <a:rPr lang="en-US" dirty="0">
                <a:latin typeface="Times New Roman" pitchFamily="18" charset="0"/>
              </a:rPr>
              <a:t>and </a:t>
            </a:r>
            <a:r>
              <a:rPr lang="en-US" dirty="0" smtClean="0">
                <a:latin typeface="Times New Roman" pitchFamily="18" charset="0"/>
              </a:rPr>
              <a:t>the state </a:t>
            </a:r>
            <a:r>
              <a:rPr lang="en-US" dirty="0">
                <a:latin typeface="Times New Roman" pitchFamily="18" charset="0"/>
              </a:rPr>
              <a:t>programs are likely to implemented </a:t>
            </a:r>
            <a:r>
              <a:rPr lang="en-US" dirty="0" smtClean="0">
                <a:latin typeface="Times New Roman" pitchFamily="18" charset="0"/>
              </a:rPr>
              <a:t>in </a:t>
            </a:r>
            <a:r>
              <a:rPr lang="en-US" dirty="0">
                <a:latin typeface="Times New Roman" pitchFamily="18" charset="0"/>
              </a:rPr>
              <a:t>2016.</a:t>
            </a:r>
          </a:p>
          <a:p>
            <a:pPr>
              <a:spcBef>
                <a:spcPts val="0"/>
              </a:spcBef>
            </a:pPr>
            <a:endParaRPr lang="en-US" dirty="0">
              <a:latin typeface="Times New Roman" pitchFamily="18" charset="0"/>
            </a:endParaRPr>
          </a:p>
          <a:p>
            <a:pPr>
              <a:spcBef>
                <a:spcPts val="0"/>
              </a:spcBef>
            </a:pPr>
            <a:r>
              <a:rPr lang="en-US" dirty="0" smtClean="0">
                <a:latin typeface="Times New Roman" pitchFamily="18" charset="0"/>
              </a:rPr>
              <a:t>For information </a:t>
            </a:r>
            <a:r>
              <a:rPr lang="en-US" dirty="0">
                <a:latin typeface="Times New Roman" pitchFamily="18" charset="0"/>
              </a:rPr>
              <a:t>on the progress of ABLE Act </a:t>
            </a:r>
            <a:r>
              <a:rPr lang="en-US" dirty="0" smtClean="0">
                <a:latin typeface="Times New Roman" pitchFamily="18" charset="0"/>
              </a:rPr>
              <a:t>implementation, either </a:t>
            </a:r>
            <a:r>
              <a:rPr lang="en-US" dirty="0">
                <a:latin typeface="Times New Roman" pitchFamily="18" charset="0"/>
              </a:rPr>
              <a:t>nationally or in your state, visit the websites of the following organizations:</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PACER Center </a:t>
            </a:r>
            <a:br>
              <a:rPr lang="en-US" dirty="0">
                <a:latin typeface="Times New Roman" pitchFamily="18" charset="0"/>
              </a:rPr>
            </a:br>
            <a:r>
              <a:rPr lang="en-US" dirty="0" smtClean="0">
                <a:latin typeface="Times New Roman" pitchFamily="18" charset="0"/>
              </a:rPr>
              <a:t>PACER.org</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The Center for Parent Information and Resources has information on the federally funded parent center in your state</a:t>
            </a:r>
            <a:br>
              <a:rPr lang="en-US" dirty="0">
                <a:latin typeface="Times New Roman" pitchFamily="18" charset="0"/>
              </a:rPr>
            </a:br>
            <a:r>
              <a:rPr lang="en-US" dirty="0" smtClean="0">
                <a:latin typeface="Times New Roman" pitchFamily="18" charset="0"/>
              </a:rPr>
              <a:t>parentcenterhub.org/find-your-center</a:t>
            </a:r>
            <a:r>
              <a:rPr lang="en-US" dirty="0">
                <a:latin typeface="Times New Roman" pitchFamily="18" charset="0"/>
              </a:rPr>
              <a:t>/</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National Down Syndrome Society </a:t>
            </a:r>
            <a:br>
              <a:rPr lang="en-US" dirty="0">
                <a:latin typeface="Times New Roman" pitchFamily="18" charset="0"/>
              </a:rPr>
            </a:br>
            <a:r>
              <a:rPr lang="en-US" dirty="0" smtClean="0">
                <a:latin typeface="Times New Roman" pitchFamily="18" charset="0"/>
              </a:rPr>
              <a:t>ndss.org/Advocacy/Legislative-Agenda/Creating-an-Economic-Future-for-Individuals-with-Down-Syndrome/ABLE-State-Bills</a:t>
            </a:r>
            <a:r>
              <a:rPr lang="en-US" dirty="0">
                <a:latin typeface="Times New Roman" pitchFamily="18" charset="0"/>
              </a:rPr>
              <a:t>/</a:t>
            </a:r>
            <a:br>
              <a:rPr lang="en-US" dirty="0">
                <a:latin typeface="Times New Roman" pitchFamily="18" charset="0"/>
              </a:rPr>
            </a:br>
            <a:endParaRPr lang="en-US" dirty="0">
              <a:latin typeface="Times New Roman" pitchFamily="18" charset="0"/>
            </a:endParaRPr>
          </a:p>
          <a:p>
            <a:pPr marL="177801" indent="-177801">
              <a:spcBef>
                <a:spcPts val="0"/>
              </a:spcBef>
              <a:buFont typeface="Arial" panose="020B0604020202020204" pitchFamily="34" charset="0"/>
              <a:buChar char="•"/>
            </a:pPr>
            <a:r>
              <a:rPr lang="en-US" dirty="0">
                <a:latin typeface="Times New Roman" pitchFamily="18" charset="0"/>
              </a:rPr>
              <a:t>National Disability Institute </a:t>
            </a:r>
            <a:br>
              <a:rPr lang="en-US" dirty="0">
                <a:latin typeface="Times New Roman" pitchFamily="18" charset="0"/>
              </a:rPr>
            </a:br>
            <a:r>
              <a:rPr lang="en-US" dirty="0" smtClean="0">
                <a:latin typeface="Times New Roman" pitchFamily="18" charset="0"/>
              </a:rPr>
              <a:t>www.realeconomicimpact.org</a:t>
            </a:r>
            <a:r>
              <a:rPr lang="en-US" dirty="0">
                <a:latin typeface="Times New Roman" pitchFamily="18" charset="0"/>
              </a:rPr>
              <a:t>/</a:t>
            </a:r>
          </a:p>
          <a:p>
            <a:pPr marL="177801" indent="-177801">
              <a:spcBef>
                <a:spcPts val="0"/>
              </a:spcBef>
              <a:buFont typeface="Arial" panose="020B0604020202020204" pitchFamily="34" charset="0"/>
              <a:buChar char="•"/>
            </a:pPr>
            <a:endParaRPr lang="en-US" b="1" dirty="0">
              <a:latin typeface="Times New Roman" pitchFamily="18" charset="0"/>
            </a:endParaRP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70</a:t>
            </a:fld>
            <a:endParaRPr lang="en-US"/>
          </a:p>
        </p:txBody>
      </p:sp>
    </p:spTree>
    <p:extLst>
      <p:ext uri="{BB962C8B-B14F-4D97-AF65-F5344CB8AC3E}">
        <p14:creationId xmlns:p14="http://schemas.microsoft.com/office/powerpoint/2010/main" val="14962096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smtClean="0">
                <a:latin typeface="Times New Roman" panose="02020603050405020304" pitchFamily="18" charset="0"/>
                <a:cs typeface="Times New Roman" panose="02020603050405020304" pitchFamily="18" charset="0"/>
              </a:rPr>
              <a:t>SLIDE 71: NATIONAL RESOURCE NETWORK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b="1" dirty="0" smtClean="0">
                <a:latin typeface="Times New Roman" panose="02020603050405020304" pitchFamily="18" charset="0"/>
                <a:cs typeface="Times New Roman" panose="02020603050405020304" pitchFamily="18" charset="0"/>
              </a:rPr>
              <a:t>Work Incentives Planning and  Assistance (WIPA) Projects </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b="0" dirty="0" smtClean="0">
                <a:latin typeface="Times New Roman" panose="02020603050405020304" pitchFamily="18" charset="0"/>
                <a:cs typeface="Times New Roman" panose="02020603050405020304" pitchFamily="18" charset="0"/>
              </a:rPr>
              <a:t>WIPA projects are community-based organizations that receive grants from SSA to provide all Social Security and Supplemental Security Income (SSI) disability beneficiaries (including transition-to-work aged youth) with free access to work incentives planning and assistance. Each WIPA project has counselors that can explain available employment supports and help families make informed choices about work. WIPA services are available in every state, the District of Columbia, and the U.S. Territories of American Samoa, Guam, the Northern Mariana Islands, Puerto Rico, and the Virgin Islands. Call 1-866-968-7842 (Voice) or 1-866-833-2967 (TTY) for locations of WIPA organizations or see the online SSA service provider directory at socialsecurity.gov/work.</a:t>
            </a:r>
          </a:p>
          <a:p>
            <a:pPr>
              <a:spcBef>
                <a:spcPts val="0"/>
              </a:spcBef>
            </a:pPr>
            <a:endParaRPr lang="en-US" b="0" dirty="0" smtClean="0">
              <a:latin typeface="Times New Roman" panose="02020603050405020304" pitchFamily="18" charset="0"/>
              <a:cs typeface="Times New Roman" panose="02020603050405020304" pitchFamily="18" charset="0"/>
            </a:endParaRPr>
          </a:p>
          <a:p>
            <a:pPr>
              <a:spcBef>
                <a:spcPts val="0"/>
              </a:spcBef>
            </a:pPr>
            <a:r>
              <a:rPr lang="en-US" dirty="0">
                <a:latin typeface="Times New Roman" pitchFamily="18" charset="0"/>
              </a:rPr>
              <a:t>________________________________________________________________________________________________________________________________________________________</a:t>
            </a:r>
          </a:p>
          <a:p>
            <a:pPr>
              <a:spcBef>
                <a:spcPts val="0"/>
              </a:spcBef>
            </a:pPr>
            <a:endParaRPr lang="en-US" dirty="0">
              <a:latin typeface="Times New Roman" pitchFamily="18" charset="0"/>
            </a:endParaRPr>
          </a:p>
          <a:p>
            <a:pPr>
              <a:spcBef>
                <a:spcPts val="0"/>
              </a:spcBef>
            </a:pPr>
            <a:r>
              <a:rPr lang="en-US" b="1" dirty="0">
                <a:latin typeface="Times New Roman" pitchFamily="18" charset="0"/>
              </a:rPr>
              <a:t>STATE RESOURCE (EXAMPLE</a:t>
            </a:r>
            <a:r>
              <a:rPr lang="en-US" b="1" dirty="0" smtClean="0">
                <a:latin typeface="Times New Roman" pitchFamily="18" charset="0"/>
              </a:rPr>
              <a:t>): </a:t>
            </a:r>
            <a:r>
              <a:rPr lang="en-US" b="0" dirty="0" smtClean="0">
                <a:latin typeface="Times New Roman" pitchFamily="18" charset="0"/>
              </a:rPr>
              <a:t>See next slide.</a:t>
            </a:r>
            <a:endParaRPr lang="en-US" b="0"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71</a:t>
            </a:fld>
            <a:endParaRPr lang="en-US"/>
          </a:p>
        </p:txBody>
      </p:sp>
    </p:spTree>
    <p:extLst>
      <p:ext uri="{BB962C8B-B14F-4D97-AF65-F5344CB8AC3E}">
        <p14:creationId xmlns:p14="http://schemas.microsoft.com/office/powerpoint/2010/main" val="10424806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smtClean="0">
                <a:latin typeface="Times New Roman" panose="02020603050405020304" pitchFamily="18" charset="0"/>
                <a:cs typeface="Times New Roman" panose="02020603050405020304" pitchFamily="18" charset="0"/>
              </a:rPr>
              <a:t>SLIDE 72: STATE</a:t>
            </a:r>
            <a:r>
              <a:rPr lang="en-US" b="1" baseline="0" dirty="0" smtClean="0">
                <a:latin typeface="Times New Roman" panose="02020603050405020304" pitchFamily="18" charset="0"/>
                <a:cs typeface="Times New Roman" panose="02020603050405020304" pitchFamily="18" charset="0"/>
              </a:rPr>
              <a:t> RESOURCE </a:t>
            </a:r>
            <a:r>
              <a:rPr lang="en-US"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b="1" dirty="0" smtClean="0">
                <a:latin typeface="Times New Roman" panose="02020603050405020304" pitchFamily="18" charset="0"/>
                <a:cs typeface="Times New Roman" panose="02020603050405020304" pitchFamily="18" charset="0"/>
              </a:rPr>
              <a:t>Minnesota’s Work Incentive Connection</a:t>
            </a:r>
          </a:p>
          <a:p>
            <a:pPr>
              <a:spcBef>
                <a:spcPts val="0"/>
              </a:spcBef>
            </a:pPr>
            <a:endParaRPr lang="en-US" b="1" dirty="0">
              <a:latin typeface="Times New Roman" pitchFamily="18" charset="0"/>
              <a:cs typeface="Times New Roman" panose="02020603050405020304" pitchFamily="18" charset="0"/>
            </a:endParaRPr>
          </a:p>
          <a:p>
            <a:pPr>
              <a:spcBef>
                <a:spcPts val="0"/>
              </a:spcBef>
            </a:pPr>
            <a:r>
              <a:rPr lang="en-US" i="1" u="sng" dirty="0">
                <a:latin typeface="Times New Roman" pitchFamily="18" charset="0"/>
              </a:rPr>
              <a:t>Work Incentive Connection </a:t>
            </a:r>
            <a:r>
              <a:rPr lang="en-US" i="1" u="sng" dirty="0">
                <a:latin typeface="Times New Roman" pitchFamily="18" charset="0"/>
                <a:sym typeface="Symbol" panose="05050102010706020507" pitchFamily="18" charset="2"/>
              </a:rPr>
              <a:t> Minnesota WIPA</a:t>
            </a:r>
            <a:r>
              <a:rPr lang="en-US" i="1" dirty="0">
                <a:latin typeface="Times New Roman" pitchFamily="18" charset="0"/>
                <a:sym typeface="Symbol" panose="05050102010706020507" pitchFamily="18" charset="2"/>
              </a:rPr>
              <a:t>, </a:t>
            </a:r>
            <a:br>
              <a:rPr lang="en-US" i="1" dirty="0">
                <a:latin typeface="Times New Roman" pitchFamily="18" charset="0"/>
                <a:sym typeface="Symbol" panose="05050102010706020507" pitchFamily="18" charset="2"/>
              </a:rPr>
            </a:br>
            <a:endParaRPr lang="en-US" i="1" dirty="0">
              <a:latin typeface="Times New Roman" pitchFamily="18" charset="0"/>
            </a:endParaRPr>
          </a:p>
          <a:p>
            <a:pPr>
              <a:spcBef>
                <a:spcPts val="0"/>
              </a:spcBef>
            </a:pPr>
            <a:r>
              <a:rPr lang="en-US" i="1" dirty="0">
                <a:latin typeface="Times New Roman" pitchFamily="18" charset="0"/>
              </a:rPr>
              <a:t>The Work Incentives Connection answers questions from Minnesota residents about the impact of work on Social Security Disability Insurance, Supplemental Security Income, Medical Assistance, Medicare, Food Support, subsidized housing and other benefit programs used by people with disabilities. If needed, Connection staff </a:t>
            </a:r>
            <a:r>
              <a:rPr lang="en-US" i="1" dirty="0" smtClean="0">
                <a:latin typeface="Times New Roman" pitchFamily="18" charset="0"/>
              </a:rPr>
              <a:t>can research </a:t>
            </a:r>
            <a:r>
              <a:rPr lang="en-US" i="1" dirty="0">
                <a:latin typeface="Times New Roman" pitchFamily="18" charset="0"/>
              </a:rPr>
              <a:t>complicated issues and assist individuals in advocating directly with government representatives.</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Anyone can call the Work Incentives Connection with questions about work and benefits. Assistance is provided to people with all types of disabilities throughout Minnesota, as well as family members, vocational or other service providers, advocates, and others assisting people with disabilities. To receive in-depth services, participants must be between ages 16 and 64, and receiving either Social Security Disability Insurance (SSDI) or Supplemental Security Income (SSI).</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Hotline:  1-800-976-6728 or 651-632-5113 (MN Relay – 711)</a:t>
            </a:r>
          </a:p>
          <a:p>
            <a:pPr>
              <a:spcBef>
                <a:spcPts val="0"/>
              </a:spcBef>
            </a:pPr>
            <a:endParaRPr lang="en-US" i="1" dirty="0">
              <a:latin typeface="Times New Roman" pitchFamily="18" charset="0"/>
            </a:endParaRPr>
          </a:p>
          <a:p>
            <a:pPr>
              <a:spcBef>
                <a:spcPts val="0"/>
              </a:spcBef>
            </a:pPr>
            <a:r>
              <a:rPr lang="en-US" i="1" dirty="0">
                <a:latin typeface="Times New Roman" pitchFamily="18" charset="0"/>
              </a:rPr>
              <a:t>For more information: </a:t>
            </a:r>
            <a:r>
              <a:rPr lang="en-US" b="1" i="1" dirty="0">
                <a:latin typeface="Times New Roman" pitchFamily="18" charset="0"/>
              </a:rPr>
              <a:t>http://www.mnworkincentives.com/</a:t>
            </a:r>
          </a:p>
          <a:p>
            <a:pPr>
              <a:spcBef>
                <a:spcPts val="0"/>
              </a:spcBef>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6" name="Slide Number Placeholder 5"/>
          <p:cNvSpPr>
            <a:spLocks noGrp="1"/>
          </p:cNvSpPr>
          <p:nvPr>
            <p:ph type="sldNum" sz="quarter" idx="12"/>
          </p:nvPr>
        </p:nvSpPr>
        <p:spPr>
          <a:xfrm>
            <a:off x="3975652" y="9150266"/>
            <a:ext cx="3168926" cy="476897"/>
          </a:xfrm>
          <a:prstGeom prst="rect">
            <a:avLst/>
          </a:prstGeom>
        </p:spPr>
        <p:txBody>
          <a:bodyPr/>
          <a:lstStyle/>
          <a:p>
            <a:pPr>
              <a:defRPr/>
            </a:pPr>
            <a:fld id="{189764DE-8D54-4E13-B2D6-1B2D824ABBE2}" type="slidenum">
              <a:rPr lang="en-US" smtClean="0"/>
              <a:pPr>
                <a:defRPr/>
              </a:pPr>
              <a:t>72</a:t>
            </a:fld>
            <a:endParaRPr lang="en-US"/>
          </a:p>
        </p:txBody>
      </p:sp>
    </p:spTree>
    <p:extLst>
      <p:ext uri="{BB962C8B-B14F-4D97-AF65-F5344CB8AC3E}">
        <p14:creationId xmlns:p14="http://schemas.microsoft.com/office/powerpoint/2010/main" val="19865658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73: STATE RESOURCE </a:t>
            </a:r>
            <a:r>
              <a:rPr lang="en-US" b="1" dirty="0">
                <a:latin typeface="Times New Roman" pitchFamily="18" charset="0"/>
                <a:sym typeface="Symbol" panose="05050102010706020507" pitchFamily="18" charset="2"/>
              </a:rPr>
              <a:t> </a:t>
            </a:r>
            <a:r>
              <a:rPr lang="en-US" b="1" dirty="0">
                <a:latin typeface="Times New Roman" pitchFamily="18" charset="0"/>
              </a:rPr>
              <a:t>Protection and Advocacy for Beneficiaries (PABSS) Agencies</a:t>
            </a:r>
          </a:p>
          <a:p>
            <a:pPr>
              <a:spcBef>
                <a:spcPts val="0"/>
              </a:spcBef>
            </a:pPr>
            <a:endParaRPr lang="en-US" b="1" dirty="0">
              <a:latin typeface="Times New Roman" pitchFamily="18" charset="0"/>
            </a:endParaRPr>
          </a:p>
          <a:p>
            <a:pPr>
              <a:spcBef>
                <a:spcPts val="0"/>
              </a:spcBef>
            </a:pPr>
            <a:r>
              <a:rPr lang="en-US" dirty="0">
                <a:latin typeface="Times New Roman" pitchFamily="18" charset="0"/>
              </a:rPr>
              <a:t>In every state, U.S. territory and the Tribal Nations, there is an agency that protects the rights of persons with disabilities. This Protection and Advocacy System administers the SSA-funded PABSS program. Each PABSS agency can:</a:t>
            </a:r>
          </a:p>
          <a:p>
            <a:pPr marL="651937" lvl="1" indent="-177801" defTabSz="914174">
              <a:spcBef>
                <a:spcPts val="0"/>
              </a:spcBef>
              <a:spcAft>
                <a:spcPts val="622"/>
              </a:spcAft>
              <a:buFont typeface="Arial" panose="020B0604020202020204" pitchFamily="34" charset="0"/>
              <a:buChar char="•"/>
              <a:defRPr/>
            </a:pPr>
            <a:r>
              <a:rPr lang="en-US" dirty="0">
                <a:latin typeface="Times New Roman" pitchFamily="18" charset="0"/>
              </a:rPr>
              <a:t>Investigate any complaint against an employment network or other service provider that is helping the individual work or return to work</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information and advice about vocational rehabilitation and employment services</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information about SSA’s work incentives</a:t>
            </a:r>
          </a:p>
          <a:p>
            <a:pPr marL="651937" lvl="1" indent="-177801">
              <a:spcBef>
                <a:spcPts val="0"/>
              </a:spcBef>
              <a:spcAft>
                <a:spcPts val="622"/>
              </a:spcAft>
              <a:buFont typeface="Arial" panose="020B0604020202020204" pitchFamily="34" charset="0"/>
              <a:buChar char="•"/>
            </a:pPr>
            <a:r>
              <a:rPr lang="en-US" dirty="0">
                <a:latin typeface="Times New Roman" pitchFamily="18" charset="0"/>
              </a:rPr>
              <a:t>Provide consultation and legal representation to protect individual rights in the effort to secure or regain employment</a:t>
            </a:r>
          </a:p>
          <a:p>
            <a:pPr marL="651937" lvl="1" indent="-177801">
              <a:spcBef>
                <a:spcPts val="0"/>
              </a:spcBef>
              <a:buFont typeface="Arial" panose="020B0604020202020204" pitchFamily="34" charset="0"/>
              <a:buChar char="•"/>
            </a:pPr>
            <a:r>
              <a:rPr lang="en-US" dirty="0">
                <a:latin typeface="Times New Roman" pitchFamily="18" charset="0"/>
              </a:rPr>
              <a:t>Help with problems concerning the Individual Work Plan under the Ticket to Work program</a:t>
            </a:r>
          </a:p>
          <a:p>
            <a:pPr>
              <a:spcBef>
                <a:spcPts val="0"/>
              </a:spcBef>
            </a:pPr>
            <a:endParaRPr lang="en-US" dirty="0">
              <a:latin typeface="Times New Roman" pitchFamily="18" charset="0"/>
            </a:endParaRPr>
          </a:p>
          <a:p>
            <a:pPr>
              <a:spcBef>
                <a:spcPts val="0"/>
              </a:spcBef>
            </a:pPr>
            <a:r>
              <a:rPr lang="en-US" dirty="0">
                <a:latin typeface="Times New Roman" pitchFamily="18" charset="0"/>
              </a:rPr>
              <a:t>These services are free to individuals receiving SSDI or SSI benefits based on disability or blindness. </a:t>
            </a:r>
          </a:p>
          <a:p>
            <a:pPr>
              <a:spcBef>
                <a:spcPts val="0"/>
              </a:spcBef>
            </a:pPr>
            <a:endParaRPr lang="en-US" dirty="0">
              <a:latin typeface="Times New Roman" pitchFamily="18" charset="0"/>
            </a:endParaRPr>
          </a:p>
          <a:p>
            <a:pPr>
              <a:spcBef>
                <a:spcPts val="0"/>
              </a:spcBef>
            </a:pPr>
            <a:r>
              <a:rPr lang="en-US" dirty="0">
                <a:latin typeface="Times New Roman" pitchFamily="18" charset="0"/>
              </a:rPr>
              <a:t>To locate a PABSS agency call </a:t>
            </a:r>
            <a:r>
              <a:rPr lang="en-US" b="1" dirty="0">
                <a:latin typeface="Times New Roman" pitchFamily="18" charset="0"/>
              </a:rPr>
              <a:t>1-866-968-7842</a:t>
            </a:r>
            <a:r>
              <a:rPr lang="en-US" dirty="0">
                <a:latin typeface="Times New Roman" pitchFamily="18" charset="0"/>
              </a:rPr>
              <a:t> (Voice) or </a:t>
            </a:r>
            <a:r>
              <a:rPr lang="en-US" b="1" dirty="0">
                <a:latin typeface="Times New Roman" pitchFamily="18" charset="0"/>
              </a:rPr>
              <a:t>1-866-833-2967</a:t>
            </a:r>
            <a:r>
              <a:rPr lang="en-US" dirty="0">
                <a:latin typeface="Times New Roman" pitchFamily="18" charset="0"/>
              </a:rPr>
              <a:t> (TTY) or see contact information in the SSA online service provider directory at socialsecurity.gov </a:t>
            </a:r>
          </a:p>
          <a:p>
            <a:pPr>
              <a:spcBef>
                <a:spcPts val="0"/>
              </a:spcBef>
            </a:pPr>
            <a:endParaRPr lang="en-US" dirty="0"/>
          </a:p>
          <a:p>
            <a:pPr>
              <a:spcBef>
                <a:spcPts val="0"/>
              </a:spcBef>
            </a:pPr>
            <a:r>
              <a:rPr lang="en-US" dirty="0"/>
              <a:t>For more information see: </a:t>
            </a:r>
            <a:r>
              <a:rPr lang="en-US" b="1" dirty="0"/>
              <a:t>http://www.socialsecurity.gov/redbook/eng/resources-supports.htm#a0=5</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73</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509238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74: NATIONAL RESOURCE </a:t>
            </a:r>
            <a:r>
              <a:rPr lang="en-US" b="1" dirty="0">
                <a:latin typeface="Times New Roman" pitchFamily="18" charset="0"/>
                <a:sym typeface="Symbol" panose="05050102010706020507" pitchFamily="18" charset="2"/>
              </a:rPr>
              <a:t></a:t>
            </a:r>
            <a:r>
              <a:rPr lang="en-US" b="1" dirty="0">
                <a:latin typeface="Times New Roman" pitchFamily="18" charset="0"/>
              </a:rPr>
              <a:t> Benefits Planning Query (BPQY)</a:t>
            </a:r>
          </a:p>
          <a:p>
            <a:pPr>
              <a:spcBef>
                <a:spcPts val="0"/>
              </a:spcBef>
            </a:pPr>
            <a:endParaRPr lang="en-US" b="1" dirty="0">
              <a:latin typeface="Times New Roman" pitchFamily="18" charset="0"/>
            </a:endParaRPr>
          </a:p>
          <a:p>
            <a:pPr>
              <a:spcBef>
                <a:spcPts val="0"/>
              </a:spcBef>
            </a:pPr>
            <a:r>
              <a:rPr lang="en-US" dirty="0">
                <a:latin typeface="Times New Roman" pitchFamily="18" charset="0"/>
              </a:rPr>
              <a:t>SSA provides BPQYs on request to beneficiaries, their representative payees, and authorized representatives of record. A BPQY provides information about a beneficiary’s disability cash benefits, health insurance, scheduled continuing disability reviews, representative payee, and work history as stored in SSA’s electronic records. </a:t>
            </a:r>
          </a:p>
          <a:p>
            <a:pPr>
              <a:spcBef>
                <a:spcPts val="0"/>
              </a:spcBef>
            </a:pPr>
            <a:endParaRPr lang="en-US" dirty="0">
              <a:latin typeface="Times New Roman" pitchFamily="18" charset="0"/>
            </a:endParaRPr>
          </a:p>
          <a:p>
            <a:pPr>
              <a:spcBef>
                <a:spcPts val="0"/>
              </a:spcBef>
            </a:pPr>
            <a:r>
              <a:rPr lang="en-US" dirty="0">
                <a:latin typeface="Times New Roman" pitchFamily="18" charset="0"/>
              </a:rPr>
              <a:t>The BPQY is an important planning tool for a beneficiary, WIPA counselor, Plan to Achieve Self-Support Specialist, benefits counselor, or other person who may be developing customized services for a disability beneficiary who wants to start working or stay on the job. </a:t>
            </a:r>
            <a:r>
              <a:rPr lang="en-US" dirty="0"/>
              <a:t/>
            </a:r>
            <a:br>
              <a:rPr lang="en-US" dirty="0"/>
            </a:br>
            <a:r>
              <a:rPr lang="en-US" dirty="0"/>
              <a:t/>
            </a:r>
            <a:br>
              <a:rPr lang="en-US" dirty="0"/>
            </a:br>
            <a:r>
              <a:rPr lang="en-US" dirty="0">
                <a:latin typeface="Times New Roman" pitchFamily="18" charset="0"/>
              </a:rPr>
              <a:t>Beneficiaries can request a BPQY by contacting their local SSA office or by calling SSA’s toll free number, </a:t>
            </a:r>
            <a:r>
              <a:rPr lang="en-US" b="1" dirty="0">
                <a:latin typeface="Times New Roman" pitchFamily="18" charset="0"/>
              </a:rPr>
              <a:t>1-800-772-1213</a:t>
            </a:r>
            <a:r>
              <a:rPr lang="en-US" dirty="0">
                <a:latin typeface="Times New Roman" pitchFamily="18" charset="0"/>
              </a:rPr>
              <a:t> between 7 a.m. and 7 p.m. EST, Monday through Friday. People who are deaf or hard-of-hearing can call the toll-free TTY/TDD number, </a:t>
            </a:r>
            <a:r>
              <a:rPr lang="en-US" b="1" dirty="0">
                <a:latin typeface="Times New Roman" pitchFamily="18" charset="0"/>
              </a:rPr>
              <a:t>1-800-325-0778</a:t>
            </a:r>
            <a:r>
              <a:rPr lang="en-US" dirty="0">
                <a:latin typeface="Times New Roman" pitchFamily="18" charset="0"/>
              </a:rPr>
              <a:t>, between 7 a.m. and 7 p.m. EST, Monday through Friday.</a:t>
            </a:r>
            <a:r>
              <a:rPr lang="en-US" dirty="0"/>
              <a:t/>
            </a:r>
            <a:br>
              <a:rPr lang="en-US" dirty="0"/>
            </a:br>
            <a:r>
              <a:rPr lang="en-US" dirty="0"/>
              <a:t/>
            </a:r>
            <a:br>
              <a:rPr lang="en-US" dirty="0"/>
            </a:br>
            <a:r>
              <a:rPr lang="en-US" dirty="0">
                <a:latin typeface="Times New Roman" pitchFamily="18" charset="0"/>
              </a:rPr>
              <a:t>If someone other than the beneficiary, representative payee, or appointed representative (a benefits counselor, for example) wishes to receive a BPQY, they must submit two </a:t>
            </a:r>
            <a:r>
              <a:rPr lang="en-US" i="1" dirty="0">
                <a:latin typeface="Times New Roman" pitchFamily="18" charset="0"/>
              </a:rPr>
              <a:t>SSA-3288</a:t>
            </a:r>
            <a:r>
              <a:rPr lang="en-US" dirty="0">
                <a:latin typeface="Times New Roman" pitchFamily="18" charset="0"/>
              </a:rPr>
              <a:t> forms (Consent for Release of Information) that have been signed by the beneficiary. One is to authorize the release of Social Security records and the other to authorize the release of Internal Revenue Service earnings records. Both releases must contain the beneficiary’s Social Security number or claim number. Copies of the SSA-3288 are available at </a:t>
            </a:r>
            <a:r>
              <a:rPr lang="en-US" b="1" dirty="0">
                <a:latin typeface="Times New Roman" pitchFamily="18" charset="0"/>
              </a:rPr>
              <a:t>http://www.socialsecurity.gov/online/ssa-3288.pdf</a:t>
            </a:r>
          </a:p>
          <a:p>
            <a:pPr>
              <a:spcBef>
                <a:spcPts val="0"/>
              </a:spcBef>
            </a:pPr>
            <a:endParaRPr lang="en-US" dirty="0"/>
          </a:p>
          <a:p>
            <a:pPr>
              <a:spcBef>
                <a:spcPts val="0"/>
              </a:spcBef>
            </a:pPr>
            <a:r>
              <a:rPr lang="en-US" b="1" dirty="0"/>
              <a:t>http://www.socialsecurity.gov/redbook/eng/resources-supports.htm#a0=2</a:t>
            </a:r>
          </a:p>
          <a:p>
            <a:pPr>
              <a:spcBef>
                <a:spcPts val="0"/>
              </a:spcBef>
            </a:pPr>
            <a:r>
              <a:rPr lang="en-US" dirty="0"/>
              <a:t>BPQY Handbook: </a:t>
            </a:r>
            <a:r>
              <a:rPr lang="en-US" b="1" dirty="0"/>
              <a:t>http://www.ssa.gov/disabilityresearch/documents/BPQY_Handbook_Version%205.2_7.19.2012.pdf</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74</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974075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latin typeface="Times New Roman" pitchFamily="18" charset="0"/>
              </a:rPr>
              <a:t>SLIDE 75: Work Incentive Seminar Events (WISE)</a:t>
            </a:r>
          </a:p>
          <a:p>
            <a:pPr>
              <a:spcBef>
                <a:spcPts val="0"/>
              </a:spcBef>
            </a:pPr>
            <a:endParaRPr lang="en-US" dirty="0">
              <a:latin typeface="Times New Roman" pitchFamily="18" charset="0"/>
            </a:endParaRPr>
          </a:p>
          <a:p>
            <a:pPr>
              <a:spcBef>
                <a:spcPts val="0"/>
              </a:spcBef>
            </a:pPr>
            <a:r>
              <a:rPr lang="en-US" dirty="0">
                <a:latin typeface="Times New Roman" pitchFamily="18" charset="0"/>
              </a:rPr>
              <a:t>SSA’s WISE programs feature information to help Social Security disability beneficiaries make the decision to re-enter the workforce or to work for the first time. All WISE take place via free online webinars. The webinar format allows beneficiaries and other interested parties to learn about vital employment resources from Social Security representatives without having to travel to another location.</a:t>
            </a:r>
          </a:p>
          <a:p>
            <a:pPr>
              <a:spcBef>
                <a:spcPts val="0"/>
              </a:spcBef>
            </a:pPr>
            <a:endParaRPr lang="en-US" dirty="0">
              <a:latin typeface="Times New Roman" pitchFamily="18" charset="0"/>
            </a:endParaRPr>
          </a:p>
          <a:p>
            <a:pPr>
              <a:spcBef>
                <a:spcPts val="0"/>
              </a:spcBef>
            </a:pPr>
            <a:r>
              <a:rPr lang="en-US" dirty="0">
                <a:latin typeface="Times New Roman" pitchFamily="18" charset="0"/>
              </a:rPr>
              <a:t>Some of the webinars are designed to address a broad range of disabilities while others target people in specific disability categories or age ranges. They may feature various employment service providers, including Social Security approved Employment Networks, State Vocational Rehabilitation Agencies, Protection and Advocacy Services, and WIPA organizations. Some WISE events and resources feature former beneficiaries who have used the Ticket to Work (TTW) program to become employed and offer first-hand accounts of their success.</a:t>
            </a:r>
          </a:p>
          <a:p>
            <a:pPr>
              <a:spcBef>
                <a:spcPts val="0"/>
              </a:spcBef>
            </a:pPr>
            <a:endParaRPr lang="en-US" dirty="0">
              <a:latin typeface="Times New Roman" pitchFamily="18" charset="0"/>
            </a:endParaRPr>
          </a:p>
          <a:p>
            <a:pPr>
              <a:spcBef>
                <a:spcPts val="0"/>
              </a:spcBef>
            </a:pPr>
            <a:r>
              <a:rPr lang="en-US" dirty="0">
                <a:latin typeface="Times New Roman" pitchFamily="18" charset="0"/>
              </a:rPr>
              <a:t>Beneficiaries and other interested parties may register for scheduled WISE activities online at c</a:t>
            </a:r>
            <a:r>
              <a:rPr lang="en-US" b="1" dirty="0">
                <a:latin typeface="Times New Roman" pitchFamily="18" charset="0"/>
              </a:rPr>
              <a:t>hooseworkttw.net/</a:t>
            </a:r>
            <a:r>
              <a:rPr lang="en-US" dirty="0">
                <a:latin typeface="Times New Roman" pitchFamily="18" charset="0"/>
              </a:rPr>
              <a:t> or by calling the Ticket to Work Help Line at </a:t>
            </a:r>
            <a:r>
              <a:rPr lang="en-US" b="1" dirty="0">
                <a:latin typeface="Times New Roman" pitchFamily="18" charset="0"/>
              </a:rPr>
              <a:t>1-866-YOURTICKET</a:t>
            </a:r>
            <a:r>
              <a:rPr lang="en-US" dirty="0">
                <a:latin typeface="Times New Roman" pitchFamily="18" charset="0"/>
              </a:rPr>
              <a:t> (</a:t>
            </a:r>
            <a:r>
              <a:rPr lang="en-US" b="1" dirty="0">
                <a:latin typeface="Times New Roman" pitchFamily="18" charset="0"/>
              </a:rPr>
              <a:t>1-866-968-7842</a:t>
            </a:r>
            <a:r>
              <a:rPr lang="en-US" dirty="0">
                <a:latin typeface="Times New Roman" pitchFamily="18" charset="0"/>
              </a:rPr>
              <a:t>) or for TTY call </a:t>
            </a:r>
            <a:r>
              <a:rPr lang="en-US" b="1" dirty="0">
                <a:latin typeface="Times New Roman" pitchFamily="18" charset="0"/>
              </a:rPr>
              <a:t>1-866-833-2967</a:t>
            </a:r>
            <a:r>
              <a:rPr lang="en-US" dirty="0">
                <a:latin typeface="Times New Roman" pitchFamily="18" charset="0"/>
              </a:rPr>
              <a:t> Monday through Friday from 8 a.m. - 8 p.m. EST. Archived versions of past events are also available.</a:t>
            </a:r>
          </a:p>
          <a:p>
            <a:pPr>
              <a:spcBef>
                <a:spcPts val="0"/>
              </a:spcBef>
            </a:pPr>
            <a:endParaRPr lang="en-US" dirty="0"/>
          </a:p>
          <a:p>
            <a:pPr>
              <a:spcBef>
                <a:spcPts val="0"/>
              </a:spcBef>
            </a:pPr>
            <a:r>
              <a:rPr lang="en-US" dirty="0"/>
              <a:t>For more information see: </a:t>
            </a:r>
            <a:r>
              <a:rPr lang="en-US" b="1" dirty="0"/>
              <a:t>http://www.socialsecurity.gov/redbook/eng/resources-supports.htm#a0=4</a:t>
            </a:r>
          </a:p>
          <a:p>
            <a:pPr>
              <a:spcBef>
                <a:spcPts val="0"/>
              </a:spcBef>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75</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006235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ea typeface="ＭＳ Ｐゴシック" pitchFamily="-108" charset="-128"/>
              </a:rPr>
              <a:t>SLIDE 76: STATE RESOURCE </a:t>
            </a:r>
            <a:r>
              <a:rPr lang="en-US" b="1" dirty="0">
                <a:ea typeface="ＭＳ Ｐゴシック" pitchFamily="-108" charset="-128"/>
                <a:sym typeface="Symbol" panose="05050102010706020507" pitchFamily="18" charset="2"/>
              </a:rPr>
              <a:t></a:t>
            </a:r>
            <a:r>
              <a:rPr lang="en-US" b="1" dirty="0">
                <a:ea typeface="ＭＳ Ｐゴシック" pitchFamily="-108" charset="-128"/>
              </a:rPr>
              <a:t> Disability Benefits 101</a:t>
            </a:r>
          </a:p>
          <a:p>
            <a:pPr>
              <a:spcBef>
                <a:spcPts val="0"/>
              </a:spcBef>
            </a:pPr>
            <a:endParaRPr lang="en-US" dirty="0">
              <a:ea typeface="ＭＳ Ｐゴシック" pitchFamily="-108" charset="-128"/>
            </a:endParaRPr>
          </a:p>
          <a:p>
            <a:pPr>
              <a:spcBef>
                <a:spcPts val="0"/>
              </a:spcBef>
            </a:pPr>
            <a:r>
              <a:rPr lang="en-US" dirty="0">
                <a:ea typeface="ＭＳ Ｐゴシック" pitchFamily="-108" charset="-128"/>
              </a:rPr>
              <a:t>Currently available only in </a:t>
            </a:r>
            <a:r>
              <a:rPr lang="en-US" b="1" dirty="0">
                <a:ea typeface="ＭＳ Ｐゴシック" pitchFamily="-108" charset="-128"/>
              </a:rPr>
              <a:t>Arizona</a:t>
            </a:r>
            <a:r>
              <a:rPr lang="en-US" dirty="0">
                <a:ea typeface="ＭＳ Ｐゴシック" pitchFamily="-108" charset="-128"/>
              </a:rPr>
              <a:t>, </a:t>
            </a:r>
            <a:r>
              <a:rPr lang="en-US" b="1" dirty="0">
                <a:ea typeface="ＭＳ Ｐゴシック" pitchFamily="-108" charset="-128"/>
              </a:rPr>
              <a:t>California</a:t>
            </a:r>
            <a:r>
              <a:rPr lang="en-US" dirty="0">
                <a:ea typeface="ＭＳ Ｐゴシック" pitchFamily="-108" charset="-128"/>
              </a:rPr>
              <a:t>, </a:t>
            </a:r>
            <a:r>
              <a:rPr lang="en-US" b="1" dirty="0">
                <a:ea typeface="ＭＳ Ｐゴシック" pitchFamily="-108" charset="-128"/>
              </a:rPr>
              <a:t>Michigan</a:t>
            </a:r>
            <a:r>
              <a:rPr lang="en-US" dirty="0">
                <a:ea typeface="ＭＳ Ｐゴシック" pitchFamily="-108" charset="-128"/>
              </a:rPr>
              <a:t>, </a:t>
            </a:r>
            <a:r>
              <a:rPr lang="en-US" b="1" dirty="0">
                <a:ea typeface="ＭＳ Ｐゴシック" pitchFamily="-108" charset="-128"/>
              </a:rPr>
              <a:t>Minnesota</a:t>
            </a:r>
            <a:r>
              <a:rPr lang="en-US" dirty="0">
                <a:ea typeface="ＭＳ Ｐゴシック" pitchFamily="-108" charset="-128"/>
              </a:rPr>
              <a:t>, </a:t>
            </a:r>
            <a:r>
              <a:rPr lang="en-US" b="1" dirty="0">
                <a:ea typeface="ＭＳ Ｐゴシック" pitchFamily="-108" charset="-128"/>
              </a:rPr>
              <a:t>Missouri</a:t>
            </a:r>
            <a:r>
              <a:rPr lang="en-US" dirty="0">
                <a:ea typeface="ＭＳ Ｐゴシック" pitchFamily="-108" charset="-128"/>
              </a:rPr>
              <a:t> and </a:t>
            </a:r>
            <a:r>
              <a:rPr lang="en-US" b="1" dirty="0">
                <a:ea typeface="ＭＳ Ｐゴシック" pitchFamily="-108" charset="-128"/>
              </a:rPr>
              <a:t>New Jersey</a:t>
            </a:r>
            <a:r>
              <a:rPr lang="en-US" dirty="0">
                <a:ea typeface="ＭＳ Ｐゴシック" pitchFamily="-108" charset="-128"/>
              </a:rPr>
              <a:t>, DB101 provides resources and tools for families and professionals on employment, health coverage, and benefits. The information is clear and accurate, and makes it easier to understand how youth can pursue work exploration and goals while continuing to receive benefits. Interactive online “estimators” help users find out how a job can affect their disability benefits, health coverage, and income, and how staying in school can help.</a:t>
            </a:r>
          </a:p>
          <a:p>
            <a:pPr>
              <a:spcBef>
                <a:spcPts val="0"/>
              </a:spcBef>
            </a:pPr>
            <a:endParaRPr lang="en-US" dirty="0">
              <a:ea typeface="ＭＳ Ｐゴシック" pitchFamily="-108" charset="-128"/>
            </a:endParaRPr>
          </a:p>
          <a:p>
            <a:pPr>
              <a:spcBef>
                <a:spcPts val="0"/>
              </a:spcBef>
            </a:pPr>
            <a:r>
              <a:rPr lang="en-US" dirty="0">
                <a:ea typeface="ＭＳ Ｐゴシック" pitchFamily="-108" charset="-128"/>
              </a:rPr>
              <a:t>The link and phone number on this slide are specific to Minnesota's DB101 program.</a:t>
            </a:r>
          </a:p>
          <a:p>
            <a:pPr>
              <a:spcBef>
                <a:spcPts val="0"/>
              </a:spcBef>
            </a:pPr>
            <a:endParaRPr lang="en-US" dirty="0">
              <a:ea typeface="ＭＳ Ｐゴシック" pitchFamily="-108" charset="-128"/>
            </a:endParaRPr>
          </a:p>
          <a:p>
            <a:pPr defTabSz="948272">
              <a:spcBef>
                <a:spcPts val="0"/>
              </a:spcBef>
              <a:defRPr/>
            </a:pPr>
            <a:r>
              <a:rPr lang="en-US" b="1" dirty="0"/>
              <a:t>Disability Benefits 101 (Find Your State) www.db101.org</a:t>
            </a:r>
            <a:r>
              <a:rPr lang="en-US" dirty="0"/>
              <a:t> </a:t>
            </a:r>
          </a:p>
          <a:p>
            <a:pPr defTabSz="948272">
              <a:spcBef>
                <a:spcPts val="0"/>
              </a:spcBef>
              <a:defRPr/>
            </a:pPr>
            <a:endParaRPr lang="en-US" dirty="0"/>
          </a:p>
          <a:p>
            <a:pPr marL="177793" indent="-177793">
              <a:spcBef>
                <a:spcPts val="0"/>
              </a:spcBef>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0C2418A3-12A6-40F4-BD4C-892F91FC17F3}" type="slidenum">
              <a:rPr lang="es-MX" smtClean="0"/>
              <a:pPr>
                <a:defRPr/>
              </a:pPr>
              <a:t>76</a:t>
            </a:fld>
            <a:endParaRPr lang="es-MX"/>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3285235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272"/>
            <a:r>
              <a:rPr lang="en-US" b="1" dirty="0"/>
              <a:t>SLIDE 77: STATE RESOURCE </a:t>
            </a:r>
            <a:r>
              <a:rPr lang="en-US" b="1" dirty="0">
                <a:sym typeface="Symbol" panose="05050102010706020507" pitchFamily="18" charset="2"/>
              </a:rPr>
              <a:t></a:t>
            </a:r>
            <a:r>
              <a:rPr lang="en-US" b="1" dirty="0"/>
              <a:t> Disability Benefits 101 (MN) </a:t>
            </a:r>
          </a:p>
          <a:p>
            <a:pPr defTabSz="948272"/>
            <a:endParaRPr lang="en-US" b="1" dirty="0"/>
          </a:p>
          <a:p>
            <a:pPr defTabSz="948272"/>
            <a:r>
              <a:rPr lang="en-US" dirty="0"/>
              <a:t>Use the Disability Benefits 101 homepage from your state in place of the one from Minnesota presented here</a:t>
            </a:r>
            <a:r>
              <a:rPr lang="en-US" dirty="0" smtClean="0"/>
              <a:t>: mn.db101.org</a:t>
            </a:r>
            <a:r>
              <a:rPr lang="en-US" dirty="0"/>
              <a:t>/</a:t>
            </a:r>
          </a:p>
          <a:p>
            <a:endParaRPr lang="en-US" i="1" dirty="0" smtClean="0">
              <a:ea typeface="ＭＳ Ｐゴシック" pitchFamily="-108" charset="-128"/>
            </a:endParaRPr>
          </a:p>
        </p:txBody>
      </p:sp>
      <p:sp>
        <p:nvSpPr>
          <p:cNvPr id="55300" name="Slide Number Placeholder 3"/>
          <p:cNvSpPr>
            <a:spLocks noGrp="1"/>
          </p:cNvSpPr>
          <p:nvPr>
            <p:ph type="sldNum" sz="quarter" idx="5"/>
          </p:nvPr>
        </p:nvSpPr>
        <p:spPr bwMode="auto">
          <a:xfrm>
            <a:off x="3975652" y="9150266"/>
            <a:ext cx="3168926" cy="4768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74703" indent="-297961" eaLnBrk="0" hangingPunct="0">
              <a:defRPr>
                <a:solidFill>
                  <a:schemeClr val="tx1"/>
                </a:solidFill>
                <a:latin typeface="Arial" charset="0"/>
                <a:cs typeface="Arial" charset="0"/>
              </a:defRPr>
            </a:lvl2pPr>
            <a:lvl3pPr marL="1191850" indent="-238371" eaLnBrk="0" hangingPunct="0">
              <a:defRPr>
                <a:solidFill>
                  <a:schemeClr val="tx1"/>
                </a:solidFill>
                <a:latin typeface="Arial" charset="0"/>
                <a:cs typeface="Arial" charset="0"/>
              </a:defRPr>
            </a:lvl3pPr>
            <a:lvl4pPr marL="1668594" indent="-238371" eaLnBrk="0" hangingPunct="0">
              <a:defRPr>
                <a:solidFill>
                  <a:schemeClr val="tx1"/>
                </a:solidFill>
                <a:latin typeface="Arial" charset="0"/>
                <a:cs typeface="Arial" charset="0"/>
              </a:defRPr>
            </a:lvl4pPr>
            <a:lvl5pPr marL="2145332" indent="-238371" eaLnBrk="0" hangingPunct="0">
              <a:defRPr>
                <a:solidFill>
                  <a:schemeClr val="tx1"/>
                </a:solidFill>
                <a:latin typeface="Arial" charset="0"/>
                <a:cs typeface="Arial" charset="0"/>
              </a:defRPr>
            </a:lvl5pPr>
            <a:lvl6pPr marL="2622071" indent="-238371" eaLnBrk="0" fontAlgn="base" hangingPunct="0">
              <a:spcBef>
                <a:spcPct val="0"/>
              </a:spcBef>
              <a:spcAft>
                <a:spcPct val="0"/>
              </a:spcAft>
              <a:defRPr>
                <a:solidFill>
                  <a:schemeClr val="tx1"/>
                </a:solidFill>
                <a:latin typeface="Arial" charset="0"/>
                <a:cs typeface="Arial" charset="0"/>
              </a:defRPr>
            </a:lvl6pPr>
            <a:lvl7pPr marL="3098813" indent="-238371" eaLnBrk="0" fontAlgn="base" hangingPunct="0">
              <a:spcBef>
                <a:spcPct val="0"/>
              </a:spcBef>
              <a:spcAft>
                <a:spcPct val="0"/>
              </a:spcAft>
              <a:defRPr>
                <a:solidFill>
                  <a:schemeClr val="tx1"/>
                </a:solidFill>
                <a:latin typeface="Arial" charset="0"/>
                <a:cs typeface="Arial" charset="0"/>
              </a:defRPr>
            </a:lvl7pPr>
            <a:lvl8pPr marL="3575552" indent="-238371" eaLnBrk="0" fontAlgn="base" hangingPunct="0">
              <a:spcBef>
                <a:spcPct val="0"/>
              </a:spcBef>
              <a:spcAft>
                <a:spcPct val="0"/>
              </a:spcAft>
              <a:defRPr>
                <a:solidFill>
                  <a:schemeClr val="tx1"/>
                </a:solidFill>
                <a:latin typeface="Arial" charset="0"/>
                <a:cs typeface="Arial" charset="0"/>
              </a:defRPr>
            </a:lvl8pPr>
            <a:lvl9pPr marL="4052293" indent="-238371" eaLnBrk="0" fontAlgn="base" hangingPunct="0">
              <a:spcBef>
                <a:spcPct val="0"/>
              </a:spcBef>
              <a:spcAft>
                <a:spcPct val="0"/>
              </a:spcAft>
              <a:defRPr>
                <a:solidFill>
                  <a:schemeClr val="tx1"/>
                </a:solidFill>
                <a:latin typeface="Arial" charset="0"/>
                <a:cs typeface="Arial" charset="0"/>
              </a:defRPr>
            </a:lvl9pPr>
          </a:lstStyle>
          <a:p>
            <a:pPr eaLnBrk="1" hangingPunct="1"/>
            <a:fld id="{8E7DC4E4-01F3-4F54-86DE-176BA300B4C9}" type="slidenum">
              <a:rPr lang="en-US" smtClean="0">
                <a:latin typeface="Calibri" pitchFamily="34" charset="0"/>
              </a:rPr>
              <a:pPr eaLnBrk="1" hangingPunct="1"/>
              <a:t>77</a:t>
            </a:fld>
            <a:endParaRPr lang="en-US" smtClean="0">
              <a:latin typeface="Calibri" pitchFamily="34" charset="0"/>
            </a:endParaRPr>
          </a:p>
        </p:txBody>
      </p:sp>
      <p:sp>
        <p:nvSpPr>
          <p:cNvPr id="2" name="Footer Placeholder 1"/>
          <p:cNvSpPr>
            <a:spLocks noGrp="1"/>
          </p:cNvSpPr>
          <p:nvPr>
            <p:ph type="ftr" sz="quarter" idx="10"/>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4" name="Header Placeholder 3"/>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398626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Aft>
                <a:spcPts val="622"/>
              </a:spcAft>
            </a:pPr>
            <a:r>
              <a:rPr lang="en-US" b="1" dirty="0"/>
              <a:t>SLIDE 78: Many Online Resources are Available from SSA</a:t>
            </a:r>
          </a:p>
          <a:p>
            <a:pPr>
              <a:spcAft>
                <a:spcPts val="622"/>
              </a:spcAft>
            </a:pPr>
            <a:endParaRPr lang="en-US" dirty="0"/>
          </a:p>
          <a:p>
            <a:pPr>
              <a:spcAft>
                <a:spcPts val="622"/>
              </a:spcAft>
            </a:pPr>
            <a:r>
              <a:rPr lang="en-US" dirty="0"/>
              <a:t>The </a:t>
            </a:r>
            <a:r>
              <a:rPr lang="en-US" i="1" dirty="0"/>
              <a:t>Choose Work </a:t>
            </a:r>
            <a:r>
              <a:rPr lang="en-US" dirty="0"/>
              <a:t>government website has information on the </a:t>
            </a:r>
            <a:r>
              <a:rPr lang="en-US" i="1" dirty="0"/>
              <a:t>Ticket to Work </a:t>
            </a:r>
            <a:r>
              <a:rPr lang="en-US" dirty="0"/>
              <a:t>program</a:t>
            </a:r>
            <a:r>
              <a:rPr lang="en-US" i="1" dirty="0"/>
              <a:t> </a:t>
            </a:r>
            <a:r>
              <a:rPr lang="en-US" dirty="0"/>
              <a:t>and working.</a:t>
            </a:r>
            <a:br>
              <a:rPr lang="en-US" dirty="0"/>
            </a:br>
            <a:r>
              <a:rPr lang="en-US" b="1" dirty="0" smtClean="0"/>
              <a:t>chooseworkttw.net</a:t>
            </a:r>
            <a:r>
              <a:rPr lang="en-US" b="1" dirty="0"/>
              <a:t>/</a:t>
            </a:r>
          </a:p>
          <a:p>
            <a:pPr>
              <a:spcAft>
                <a:spcPts val="622"/>
              </a:spcAft>
            </a:pPr>
            <a:endParaRPr lang="en-US" dirty="0"/>
          </a:p>
          <a:p>
            <a:pPr defTabSz="948272">
              <a:spcAft>
                <a:spcPts val="622"/>
              </a:spcAft>
            </a:pPr>
            <a:r>
              <a:rPr lang="en-US" dirty="0"/>
              <a:t>The Social Security </a:t>
            </a:r>
            <a:r>
              <a:rPr lang="en-US" dirty="0" smtClean="0"/>
              <a:t>Administration website </a:t>
            </a:r>
            <a:r>
              <a:rPr lang="en-US" b="1" dirty="0" smtClean="0"/>
              <a:t>ssa.gov</a:t>
            </a:r>
            <a:r>
              <a:rPr lang="en-US" dirty="0" smtClean="0"/>
              <a:t> </a:t>
            </a:r>
            <a:r>
              <a:rPr lang="en-US" dirty="0"/>
              <a:t>has many fact sheets available. Enter topic into </a:t>
            </a:r>
            <a:r>
              <a:rPr lang="en-US" dirty="0" smtClean="0"/>
              <a:t>the </a:t>
            </a:r>
            <a:r>
              <a:rPr lang="en-US" dirty="0"/>
              <a:t>search window to find relevant resources.</a:t>
            </a:r>
          </a:p>
          <a:p>
            <a:pPr>
              <a:spcAft>
                <a:spcPts val="622"/>
              </a:spcAft>
            </a:pPr>
            <a:endParaRPr lang="en-US" dirty="0"/>
          </a:p>
          <a:p>
            <a:pPr>
              <a:spcAft>
                <a:spcPts val="622"/>
              </a:spcAft>
            </a:pPr>
            <a:r>
              <a:rPr lang="en-US" dirty="0"/>
              <a:t>The Social Security website provides regulations in a user friendly format. </a:t>
            </a:r>
            <a:br>
              <a:rPr lang="en-US" dirty="0"/>
            </a:br>
            <a:r>
              <a:rPr lang="en-US" b="1" dirty="0" smtClean="0"/>
              <a:t>socialsecurity.gov/</a:t>
            </a:r>
            <a:r>
              <a:rPr lang="en-US" b="1" dirty="0" err="1" smtClean="0"/>
              <a:t>redbook</a:t>
            </a:r>
            <a:r>
              <a:rPr lang="en-US" b="1" dirty="0"/>
              <a:t>/ </a:t>
            </a:r>
            <a:r>
              <a:rPr lang="en-US" dirty="0"/>
              <a:t>and </a:t>
            </a:r>
            <a:r>
              <a:rPr lang="en-US" b="1" dirty="0" smtClean="0"/>
              <a:t>socialsecurity.gov.ssi.text-understanding-ssi.htm</a:t>
            </a:r>
            <a:endParaRPr lang="en-US" b="1" dirty="0"/>
          </a:p>
          <a:p>
            <a:pPr>
              <a:spcAft>
                <a:spcPts val="622"/>
              </a:spcAft>
            </a:pPr>
            <a:endParaRPr lang="en-US" dirty="0">
              <a:cs typeface="Arial" panose="020B0604020202020204" pitchFamily="34" charset="0"/>
            </a:endParaRPr>
          </a:p>
          <a:p>
            <a:pPr>
              <a:spcAft>
                <a:spcPts val="622"/>
              </a:spcAft>
            </a:pPr>
            <a:r>
              <a:rPr lang="en-US" dirty="0"/>
              <a:t>The Blue Book provides disability and medical criteria. </a:t>
            </a:r>
            <a:br>
              <a:rPr lang="en-US" dirty="0"/>
            </a:br>
            <a:r>
              <a:rPr lang="en-US" b="1" dirty="0" smtClean="0"/>
              <a:t>socialsecurity.gov/</a:t>
            </a:r>
            <a:r>
              <a:rPr lang="en-US" b="1" dirty="0" err="1" smtClean="0"/>
              <a:t>disabilityprofessionals</a:t>
            </a:r>
            <a:r>
              <a:rPr lang="en-US" b="1" dirty="0" smtClean="0"/>
              <a:t>/bluebook</a:t>
            </a:r>
            <a:r>
              <a:rPr lang="en-US" b="1" dirty="0"/>
              <a:t>/</a:t>
            </a:r>
          </a:p>
          <a:p>
            <a:pPr>
              <a:spcAft>
                <a:spcPts val="622"/>
              </a:spcAft>
            </a:pPr>
            <a:endParaRPr lang="en-US" dirty="0">
              <a:hlinkClick r:id="rId3"/>
            </a:endParaRPr>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78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32727260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79: STATE RESOURCE </a:t>
            </a:r>
            <a:r>
              <a:rPr lang="en-US" b="1" dirty="0">
                <a:sym typeface="Symbol" panose="05050102010706020507" pitchFamily="18" charset="2"/>
              </a:rPr>
              <a:t></a:t>
            </a:r>
            <a:r>
              <a:rPr lang="en-US" b="1" dirty="0"/>
              <a:t> Disability Information Helpline</a:t>
            </a:r>
          </a:p>
          <a:p>
            <a:pPr>
              <a:spcBef>
                <a:spcPts val="0"/>
              </a:spcBef>
            </a:pPr>
            <a:endParaRPr lang="en-US" b="1" dirty="0"/>
          </a:p>
          <a:p>
            <a:pPr defTabSz="948272">
              <a:spcBef>
                <a:spcPts val="0"/>
              </a:spcBef>
            </a:pPr>
            <a:r>
              <a:rPr lang="en-US" dirty="0"/>
              <a:t>Is there a disability information helpline in your state? The information on the slide and below is for Minnesota’s Disability Linkage Line</a:t>
            </a:r>
          </a:p>
          <a:p>
            <a:pPr>
              <a:spcBef>
                <a:spcPts val="0"/>
              </a:spcBef>
            </a:pPr>
            <a:endParaRPr lang="en-US" dirty="0"/>
          </a:p>
          <a:p>
            <a:pPr>
              <a:spcBef>
                <a:spcPts val="0"/>
              </a:spcBef>
            </a:pPr>
            <a:r>
              <a:rPr lang="en-US" dirty="0"/>
              <a:t>Disability Linkage Line provides:</a:t>
            </a:r>
          </a:p>
          <a:p>
            <a:pPr marL="177793" indent="-177793">
              <a:spcBef>
                <a:spcPts val="0"/>
              </a:spcBef>
              <a:buFont typeface="Arial" panose="020B0604020202020204" pitchFamily="34" charset="0"/>
              <a:buChar char="•"/>
            </a:pPr>
            <a:r>
              <a:rPr lang="en-US" dirty="0"/>
              <a:t>Free statewide information and referral resources</a:t>
            </a:r>
          </a:p>
          <a:p>
            <a:pPr marL="177793" indent="-177793">
              <a:spcBef>
                <a:spcPts val="0"/>
              </a:spcBef>
              <a:buFont typeface="Arial" panose="020B0604020202020204" pitchFamily="34" charset="0"/>
              <a:buChar char="•"/>
            </a:pPr>
            <a:r>
              <a:rPr lang="en-US" dirty="0"/>
              <a:t>Single access point for all disability related questions</a:t>
            </a:r>
          </a:p>
          <a:p>
            <a:pPr marL="177793" indent="-177793">
              <a:spcBef>
                <a:spcPts val="0"/>
              </a:spcBef>
              <a:buFont typeface="Arial" panose="020B0604020202020204" pitchFamily="34" charset="0"/>
              <a:buChar char="•"/>
            </a:pPr>
            <a:r>
              <a:rPr lang="en-US" dirty="0"/>
              <a:t>Trained options counselors who can provide one-to-one assistance</a:t>
            </a:r>
          </a:p>
          <a:p>
            <a:pPr marL="177793" indent="-177793">
              <a:spcBef>
                <a:spcPts val="0"/>
              </a:spcBef>
              <a:buFont typeface="Arial" panose="020B0604020202020204" pitchFamily="34" charset="0"/>
              <a:buChar char="•"/>
            </a:pPr>
            <a:r>
              <a:rPr lang="en-US" dirty="0"/>
              <a:t>Online chat available </a:t>
            </a:r>
          </a:p>
          <a:p>
            <a:pPr marL="177793" indent="-177793">
              <a:spcBef>
                <a:spcPts val="0"/>
              </a:spcBef>
              <a:buFont typeface="Arial" panose="020B0604020202020204" pitchFamily="34" charset="0"/>
              <a:buChar char="•"/>
            </a:pPr>
            <a:endParaRPr lang="en-US" dirty="0"/>
          </a:p>
          <a:p>
            <a:pPr>
              <a:spcBef>
                <a:spcPts val="0"/>
              </a:spcBef>
            </a:pPr>
            <a:r>
              <a:rPr lang="en-US" dirty="0"/>
              <a:t>Phone 1-866-333-2466</a:t>
            </a:r>
          </a:p>
          <a:p>
            <a:pPr marL="177793" indent="-177793">
              <a:spcBef>
                <a:spcPts val="0"/>
              </a:spcBef>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0C2418A3-12A6-40F4-BD4C-892F91FC17F3}" type="slidenum">
              <a:rPr lang="es-MX" smtClean="0"/>
              <a:pPr>
                <a:defRPr/>
              </a:pPr>
              <a:t>79</a:t>
            </a:fld>
            <a:endParaRPr lang="es-MX"/>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0475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spcAft>
                <a:spcPts val="0"/>
              </a:spcAft>
            </a:pPr>
            <a:r>
              <a:rPr lang="en-US" b="1" dirty="0">
                <a:latin typeface="Times New Roman" panose="02020603050405020304" pitchFamily="18" charset="0"/>
                <a:cs typeface="Times New Roman" panose="02020603050405020304" pitchFamily="18" charset="0"/>
              </a:rPr>
              <a:t>SLIDE 8: The Continuing Disability Review</a:t>
            </a: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It is required by law to periodically review the case of every person who is receiving SSI or </a:t>
            </a:r>
            <a:r>
              <a:rPr lang="en-US" dirty="0" err="1">
                <a:latin typeface="Times New Roman" panose="02020603050405020304" pitchFamily="18" charset="0"/>
                <a:cs typeface="Times New Roman" panose="02020603050405020304" pitchFamily="18" charset="0"/>
              </a:rPr>
              <a:t>SSDI</a:t>
            </a:r>
            <a:r>
              <a:rPr lang="en-US" dirty="0">
                <a:latin typeface="Times New Roman" panose="02020603050405020304" pitchFamily="18" charset="0"/>
                <a:cs typeface="Times New Roman" panose="02020603050405020304" pitchFamily="18" charset="0"/>
              </a:rPr>
              <a:t> benefits. If it is determined that the individual’s disability no longer meets the criteria, disability benefits will end. The frequency of </a:t>
            </a:r>
            <a:r>
              <a:rPr lang="en-US" dirty="0" err="1">
                <a:latin typeface="Times New Roman" panose="02020603050405020304" pitchFamily="18" charset="0"/>
                <a:cs typeface="Times New Roman" panose="02020603050405020304" pitchFamily="18" charset="0"/>
              </a:rPr>
              <a:t>CDR’s</a:t>
            </a:r>
            <a:r>
              <a:rPr lang="en-US" dirty="0">
                <a:latin typeface="Times New Roman" panose="02020603050405020304" pitchFamily="18" charset="0"/>
                <a:cs typeface="Times New Roman" panose="02020603050405020304" pitchFamily="18" charset="0"/>
              </a:rPr>
              <a:t> vary. The majority of parents are surprised when this takes place and become very concerned. It is often helpful to mention these reviews in a matter-of-fact way. Suspension of reviews, while taking advantage of the Ticket program, is usually reassuring to families. </a:t>
            </a:r>
          </a:p>
          <a:p>
            <a:pPr>
              <a:spcBef>
                <a:spcPts val="0"/>
              </a:spcBef>
              <a:spcAft>
                <a:spcPts val="0"/>
              </a:spcAft>
            </a:pPr>
            <a:endParaRPr lang="en-US" dirty="0">
              <a:cs typeface="Times New Roman" panose="02020603050405020304" pitchFamily="18" charset="0"/>
            </a:endParaRPr>
          </a:p>
          <a:p>
            <a:pPr>
              <a:spcBef>
                <a:spcPts val="0"/>
              </a:spcBef>
              <a:spcAft>
                <a:spcPts val="0"/>
              </a:spcAft>
            </a:pPr>
            <a:r>
              <a:rPr lang="en-US" b="1" dirty="0">
                <a:latin typeface="Times New Roman" panose="02020603050405020304" pitchFamily="18" charset="0"/>
                <a:cs typeface="Times New Roman" panose="02020603050405020304" pitchFamily="18" charset="0"/>
              </a:rPr>
              <a:t>Basic Information: </a:t>
            </a:r>
            <a:r>
              <a:rPr lang="en-US" dirty="0">
                <a:latin typeface="Times New Roman" panose="02020603050405020304" pitchFamily="18" charset="0"/>
                <a:cs typeface="Times New Roman" panose="02020603050405020304" pitchFamily="18" charset="0"/>
              </a:rPr>
              <a:t>Most adults are reviewed every three or seven years depending on the likelihood of improvement but reviews can be more or less frequent. Even individuals with permanent disabilities are reviewed. </a:t>
            </a:r>
          </a:p>
          <a:p>
            <a:pPr>
              <a:spcBef>
                <a:spcPts val="0"/>
              </a:spcBef>
              <a:spcAft>
                <a:spcPts val="0"/>
              </a:spcAft>
            </a:pPr>
            <a:endParaRPr lang="en-US" dirty="0">
              <a:latin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latin typeface="Times New Roman" panose="02020603050405020304" pitchFamily="18" charset="0"/>
                <a:cs typeface="Times New Roman" panose="02020603050405020304" pitchFamily="18" charset="0"/>
              </a:rPr>
              <a:t>An individual’s medical condition is reviewed to be sure the ‘disability’ is continuing.  The frequency of reviews is based on expectation of recovery:</a:t>
            </a:r>
          </a:p>
          <a:p>
            <a:pPr eaLnBrk="1"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‘expected’, case review is within 6 to 18 months,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‘possible’, case review is within 3 to 5 years,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recovery is ‘not expected,’ case review occurs about every 7 years.</a:t>
            </a:r>
          </a:p>
          <a:p>
            <a:pPr marL="628494" lvl="1" indent="-171408" eaLnBrk="1" hangingPunct="1">
              <a:spcBef>
                <a:spcPts val="0"/>
              </a:spcBef>
              <a:spcAft>
                <a:spcPts val="0"/>
              </a:spcAft>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Children receiving SSI are reviewed every 3 years and at age 18. </a:t>
            </a:r>
          </a:p>
          <a:p>
            <a:pPr eaLnBrk="1" hangingPunct="1">
              <a:spcBef>
                <a:spcPts val="0"/>
              </a:spcBef>
              <a:spcAft>
                <a:spcPts val="0"/>
              </a:spcAft>
              <a:defRPr/>
            </a:pPr>
            <a:endParaRPr lang="en-US" i="1" dirty="0">
              <a:latin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latin typeface="Times New Roman" panose="02020603050405020304" pitchFamily="18" charset="0"/>
                <a:cs typeface="Times New Roman" panose="02020603050405020304" pitchFamily="18" charset="0"/>
              </a:rPr>
              <a:t>Because individuals receiving SSI also receive Medicaid health coverage (Medical Assistance or MA in Minnesota), medical coverage is possible even when no payments are being made. Medical review can occur at any time.</a:t>
            </a:r>
          </a:p>
          <a:p>
            <a:pPr eaLnBrk="1" hangingPunct="1">
              <a:spcBef>
                <a:spcPts val="0"/>
              </a:spcBef>
              <a:spcAft>
                <a:spcPts val="0"/>
              </a:spcAft>
              <a:defRPr/>
            </a:pPr>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For more information: http://www.socialsecurity.gov/redbook/eng/ssdi-and-ssi-employments-supports.htm#7=&amp;a0=8</a:t>
            </a: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a:p>
            <a:pPr>
              <a:spcBef>
                <a:spcPts val="0"/>
              </a:spcBef>
              <a:spcAft>
                <a:spcPts val="0"/>
              </a:spcAft>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8</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2709340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dirty="0"/>
              <a:t>Presenters may wish to add their organization’s contact information.</a:t>
            </a:r>
          </a:p>
          <a:p>
            <a:pPr>
              <a:spcBef>
                <a:spcPts val="0"/>
              </a:spcBef>
            </a:pPr>
            <a:endParaRPr lang="en-US" dirty="0"/>
          </a:p>
          <a:p>
            <a:pPr>
              <a:spcBef>
                <a:spcPts val="0"/>
              </a:spcBef>
            </a:pPr>
            <a:r>
              <a:rPr lang="en-US" dirty="0"/>
              <a:t>Ask the audience if they have any other questions or comments.</a:t>
            </a:r>
          </a:p>
          <a:p>
            <a:pPr>
              <a:spcBef>
                <a:spcPts val="0"/>
              </a:spcBef>
            </a:pPr>
            <a:endParaRPr lang="en-US" dirty="0"/>
          </a:p>
          <a:p>
            <a:pPr>
              <a:spcBef>
                <a:spcPts val="0"/>
              </a:spcBef>
            </a:pPr>
            <a:r>
              <a:rPr lang="en-US" dirty="0"/>
              <a:t>Pass out evaluation forms for the participants to complete if not already in their folders</a:t>
            </a:r>
            <a:r>
              <a:rPr lang="en-US" baseline="0" dirty="0" smtClean="0"/>
              <a:t>. </a:t>
            </a:r>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80</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32235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550863"/>
            <a:ext cx="3192463" cy="2393950"/>
          </a:xfrm>
        </p:spPr>
      </p:sp>
      <p:sp>
        <p:nvSpPr>
          <p:cNvPr id="3" name="Notes Placeholder 2"/>
          <p:cNvSpPr>
            <a:spLocks noGrp="1"/>
          </p:cNvSpPr>
          <p:nvPr>
            <p:ph type="body" idx="1"/>
          </p:nvPr>
        </p:nvSpPr>
        <p:spPr/>
        <p:txBody>
          <a:bodyPr/>
          <a:lstStyle/>
          <a:p>
            <a:pPr>
              <a:spcBef>
                <a:spcPts val="0"/>
              </a:spcBef>
            </a:pPr>
            <a:r>
              <a:rPr lang="en-US" b="1" dirty="0"/>
              <a:t>SLIDE 9: Ticket to Work Approved Service Providers include Vocational Rehabilitation Services</a:t>
            </a:r>
          </a:p>
          <a:p>
            <a:pPr>
              <a:spcBef>
                <a:spcPts val="0"/>
              </a:spcBef>
            </a:pPr>
            <a:endParaRPr lang="en-US" b="1" dirty="0"/>
          </a:p>
          <a:p>
            <a:pPr>
              <a:spcBef>
                <a:spcPts val="0"/>
              </a:spcBef>
            </a:pPr>
            <a:r>
              <a:rPr lang="en-US" dirty="0"/>
              <a:t>Employment networks are available to provide vocational training, job readiness training, resume writing classes, and other vocational services. Employment Networks offer alternatives to the state’s department of vocational rehabilitation services. </a:t>
            </a:r>
          </a:p>
          <a:p>
            <a:pPr>
              <a:spcBef>
                <a:spcPts val="0"/>
              </a:spcBef>
            </a:pPr>
            <a:endParaRPr lang="en-US" dirty="0"/>
          </a:p>
          <a:p>
            <a:pPr>
              <a:spcBef>
                <a:spcPts val="0"/>
              </a:spcBef>
            </a:pPr>
            <a:r>
              <a:rPr lang="en-US" dirty="0"/>
              <a:t>It is the consumers choice to sign up with either an Employment Network or with Vocational Rehabilitation Services. These services are free of charge. </a:t>
            </a:r>
          </a:p>
          <a:p>
            <a:pPr>
              <a:spcBef>
                <a:spcPts val="0"/>
              </a:spcBef>
            </a:pPr>
            <a:endParaRPr lang="en-US" dirty="0"/>
          </a:p>
          <a:p>
            <a:pPr>
              <a:spcBef>
                <a:spcPts val="0"/>
              </a:spcBef>
            </a:pPr>
            <a:r>
              <a:rPr lang="en-US" dirty="0"/>
              <a:t>To find local, regional and national providers go to: </a:t>
            </a:r>
            <a:r>
              <a:rPr lang="en-US" b="1" dirty="0"/>
              <a:t>chooseworkttw.net</a:t>
            </a:r>
          </a:p>
          <a:p>
            <a:endParaRPr lang="en-US" baseline="0" dirty="0" smtClean="0"/>
          </a:p>
          <a:p>
            <a:endParaRPr lang="en-US" dirty="0"/>
          </a:p>
        </p:txBody>
      </p:sp>
      <p:sp>
        <p:nvSpPr>
          <p:cNvPr id="4" name="Slide Number Placeholder 3"/>
          <p:cNvSpPr>
            <a:spLocks noGrp="1"/>
          </p:cNvSpPr>
          <p:nvPr>
            <p:ph type="sldNum" sz="quarter" idx="10"/>
          </p:nvPr>
        </p:nvSpPr>
        <p:spPr>
          <a:xfrm>
            <a:off x="3975652" y="9150266"/>
            <a:ext cx="3168926" cy="476897"/>
          </a:xfrm>
          <a:prstGeom prst="rect">
            <a:avLst/>
          </a:prstGeom>
        </p:spPr>
        <p:txBody>
          <a:bodyPr/>
          <a:lstStyle/>
          <a:p>
            <a:pPr>
              <a:defRPr/>
            </a:pPr>
            <a:fld id="{189764DE-8D54-4E13-B2D6-1B2D824ABBE2}" type="slidenum">
              <a:rPr lang="en-US" smtClean="0"/>
              <a:pPr>
                <a:defRPr/>
              </a:pPr>
              <a:t>9</a:t>
            </a:fld>
            <a:endParaRPr lang="en-US"/>
          </a:p>
        </p:txBody>
      </p:sp>
      <p:sp>
        <p:nvSpPr>
          <p:cNvPr id="5" name="Footer Placeholder 4"/>
          <p:cNvSpPr>
            <a:spLocks noGrp="1"/>
          </p:cNvSpPr>
          <p:nvPr>
            <p:ph type="ftr" sz="quarter" idx="11"/>
          </p:nvPr>
        </p:nvSpPr>
        <p:spPr>
          <a:xfrm>
            <a:off x="91110" y="9150266"/>
            <a:ext cx="3168927" cy="476897"/>
          </a:xfrm>
          <a:prstGeom prst="rect">
            <a:avLst/>
          </a:prstGeom>
        </p:spPr>
        <p:txBody>
          <a:bodyPr/>
          <a:lstStyle/>
          <a:p>
            <a:pPr>
              <a:defRPr/>
            </a:pPr>
            <a:r>
              <a:rPr lang="en-US" smtClean="0"/>
              <a:t>DRAFT:  NOT FOR DESSIMINATION</a:t>
            </a:r>
            <a:endParaRPr lang="en-US"/>
          </a:p>
        </p:txBody>
      </p:sp>
      <p:sp>
        <p:nvSpPr>
          <p:cNvPr id="7" name="Header Placeholder 6"/>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96656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1200" dirty="0">
                <a:solidFill>
                  <a:srgbClr val="FFFFFF"/>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877A2014-F964-434B-9EA7-FFF9EAE8100C}" type="slidenum">
              <a:rPr lang="en-US"/>
              <a:pPr>
                <a:defRPr/>
              </a:pPr>
              <a:t>‹#›</a:t>
            </a:fld>
            <a:endParaRPr lang="en-US"/>
          </a:p>
        </p:txBody>
      </p:sp>
    </p:spTree>
    <p:extLst>
      <p:ext uri="{BB962C8B-B14F-4D97-AF65-F5344CB8AC3E}">
        <p14:creationId xmlns:p14="http://schemas.microsoft.com/office/powerpoint/2010/main" val="23271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C558DDB9-E36F-44B3-B527-5006E2CC478A}" type="slidenum">
              <a:rPr lang="en-US"/>
              <a:pPr>
                <a:defRPr/>
              </a:pPr>
              <a:t>‹#›</a:t>
            </a:fld>
            <a:endParaRPr lang="en-US"/>
          </a:p>
        </p:txBody>
      </p:sp>
    </p:spTree>
    <p:extLst>
      <p:ext uri="{BB962C8B-B14F-4D97-AF65-F5344CB8AC3E}">
        <p14:creationId xmlns:p14="http://schemas.microsoft.com/office/powerpoint/2010/main" val="345529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9B969984-BDCA-49FB-8BA0-593AEB99163E}" type="slidenum">
              <a:rPr lang="en-US"/>
              <a:pPr>
                <a:defRPr/>
              </a:pPr>
              <a:t>‹#›</a:t>
            </a:fld>
            <a:endParaRPr lang="en-US"/>
          </a:p>
        </p:txBody>
      </p:sp>
    </p:spTree>
    <p:extLst>
      <p:ext uri="{BB962C8B-B14F-4D97-AF65-F5344CB8AC3E}">
        <p14:creationId xmlns:p14="http://schemas.microsoft.com/office/powerpoint/2010/main" val="170587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3"/>
          <p:cNvSpPr>
            <a:spLocks noChangeArrowheads="1"/>
          </p:cNvSpPr>
          <p:nvPr userDrawn="1"/>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sp>
        <p:nvSpPr>
          <p:cNvPr id="5" name="Rectangle 9"/>
          <p:cNvSpPr>
            <a:spLocks noChangeArrowheads="1"/>
          </p:cNvSpPr>
          <p:nvPr userDrawn="1"/>
        </p:nvSpPr>
        <p:spPr bwMode="auto">
          <a:xfrm>
            <a:off x="0" y="0"/>
            <a:ext cx="9144000" cy="8382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6" name="Picture 22" descr="PACER Logo 2-color 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30"/>
          <p:cNvSpPr>
            <a:spLocks noChangeShapeType="1"/>
          </p:cNvSpPr>
          <p:nvPr userDrawn="1"/>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a:off x="457200" y="9906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2057401"/>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p:txBody>
          <a:bodyPr/>
          <a:lstStyle>
            <a:lvl1pPr>
              <a:defRPr/>
            </a:lvl1pPr>
          </a:lstStyle>
          <a:p>
            <a:pPr>
              <a:defRPr/>
            </a:pPr>
            <a:endParaRPr lang="en-US"/>
          </a:p>
          <a:p>
            <a:pPr>
              <a:defRPr/>
            </a:pPr>
            <a:fld id="{26923C7C-9502-4A46-9F14-9D2F754998F8}" type="slidenum">
              <a:rPr lang="en-US"/>
              <a:pPr>
                <a:defRPr/>
              </a:pPr>
              <a:t>‹#›</a:t>
            </a:fld>
            <a:endParaRPr lang="en-US"/>
          </a:p>
        </p:txBody>
      </p:sp>
    </p:spTree>
    <p:extLst>
      <p:ext uri="{BB962C8B-B14F-4D97-AF65-F5344CB8AC3E}">
        <p14:creationId xmlns:p14="http://schemas.microsoft.com/office/powerpoint/2010/main" val="93250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a:p>
            <a:pPr>
              <a:defRPr/>
            </a:pPr>
            <a:fld id="{869CDDE1-529A-4101-B33B-A271004F2345}" type="slidenum">
              <a:rPr lang="en-US"/>
              <a:pPr>
                <a:defRPr/>
              </a:pPr>
              <a:t>‹#›</a:t>
            </a:fld>
            <a:endParaRPr lang="en-US"/>
          </a:p>
        </p:txBody>
      </p:sp>
    </p:spTree>
    <p:extLst>
      <p:ext uri="{BB962C8B-B14F-4D97-AF65-F5344CB8AC3E}">
        <p14:creationId xmlns:p14="http://schemas.microsoft.com/office/powerpoint/2010/main" val="359015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832FA2A4-1239-40C5-BA22-3352DD066B46}" type="slidenum">
              <a:rPr lang="en-US"/>
              <a:pPr>
                <a:defRPr/>
              </a:pPr>
              <a:t>‹#›</a:t>
            </a:fld>
            <a:endParaRPr lang="en-US"/>
          </a:p>
        </p:txBody>
      </p:sp>
    </p:spTree>
    <p:extLst>
      <p:ext uri="{BB962C8B-B14F-4D97-AF65-F5344CB8AC3E}">
        <p14:creationId xmlns:p14="http://schemas.microsoft.com/office/powerpoint/2010/main" val="22908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8" name="Footer Placeholder 7"/>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endParaRPr lang="en-US"/>
          </a:p>
          <a:p>
            <a:pPr>
              <a:defRPr/>
            </a:pPr>
            <a:fld id="{FEEB1614-63F2-4D23-B06F-EC6C0930A4EF}" type="slidenum">
              <a:rPr lang="en-US"/>
              <a:pPr>
                <a:defRPr/>
              </a:pPr>
              <a:t>‹#›</a:t>
            </a:fld>
            <a:endParaRPr lang="en-US"/>
          </a:p>
        </p:txBody>
      </p:sp>
    </p:spTree>
    <p:extLst>
      <p:ext uri="{BB962C8B-B14F-4D97-AF65-F5344CB8AC3E}">
        <p14:creationId xmlns:p14="http://schemas.microsoft.com/office/powerpoint/2010/main" val="32200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endParaRPr lang="en-US"/>
          </a:p>
          <a:p>
            <a:pPr>
              <a:defRPr/>
            </a:pPr>
            <a:fld id="{54C63753-8024-44BB-B0CA-20DF560F142A}" type="slidenum">
              <a:rPr lang="en-US"/>
              <a:pPr>
                <a:defRPr/>
              </a:pPr>
              <a:t>‹#›</a:t>
            </a:fld>
            <a:endParaRPr lang="en-US"/>
          </a:p>
        </p:txBody>
      </p:sp>
    </p:spTree>
    <p:extLst>
      <p:ext uri="{BB962C8B-B14F-4D97-AF65-F5344CB8AC3E}">
        <p14:creationId xmlns:p14="http://schemas.microsoft.com/office/powerpoint/2010/main" val="409789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3" name="Footer Placeholder 2"/>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endParaRPr lang="en-US"/>
          </a:p>
          <a:p>
            <a:pPr>
              <a:defRPr/>
            </a:pPr>
            <a:fld id="{B5795CF9-8097-4D55-B63E-FDB9EC9862C1}" type="slidenum">
              <a:rPr lang="en-US"/>
              <a:pPr>
                <a:defRPr/>
              </a:pPr>
              <a:t>‹#›</a:t>
            </a:fld>
            <a:endParaRPr lang="en-US"/>
          </a:p>
        </p:txBody>
      </p:sp>
    </p:spTree>
    <p:extLst>
      <p:ext uri="{BB962C8B-B14F-4D97-AF65-F5344CB8AC3E}">
        <p14:creationId xmlns:p14="http://schemas.microsoft.com/office/powerpoint/2010/main" val="36907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200">
                <a:solidFill>
                  <a:schemeClr val="tx1">
                    <a:tint val="75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3B68ECD5-FD60-47A1-AFAA-C3D527116D5F}" type="slidenum">
              <a:rPr lang="en-US"/>
              <a:pPr>
                <a:defRPr/>
              </a:pPr>
              <a:t>‹#›</a:t>
            </a:fld>
            <a:endParaRPr lang="en-US"/>
          </a:p>
        </p:txBody>
      </p:sp>
    </p:spTree>
    <p:extLst>
      <p:ext uri="{BB962C8B-B14F-4D97-AF65-F5344CB8AC3E}">
        <p14:creationId xmlns:p14="http://schemas.microsoft.com/office/powerpoint/2010/main" val="357613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200"/>
            </a:lvl1pPr>
          </a:lstStyle>
          <a:p>
            <a:pPr>
              <a:defRPr/>
            </a:pPr>
            <a:endParaRPr lang="en-US"/>
          </a:p>
        </p:txBody>
      </p:sp>
      <p:sp>
        <p:nvSpPr>
          <p:cNvPr id="6" name="Footer Placeholder 5"/>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endParaRPr lang="en-US"/>
          </a:p>
          <a:p>
            <a:pPr>
              <a:defRPr/>
            </a:pPr>
            <a:fld id="{D0CEE08A-2EF4-4996-9263-D9067ADB8C88}" type="slidenum">
              <a:rPr lang="en-US"/>
              <a:pPr>
                <a:defRPr/>
              </a:pPr>
              <a:t>‹#›</a:t>
            </a:fld>
            <a:endParaRPr lang="en-US"/>
          </a:p>
        </p:txBody>
      </p:sp>
    </p:spTree>
    <p:extLst>
      <p:ext uri="{BB962C8B-B14F-4D97-AF65-F5344CB8AC3E}">
        <p14:creationId xmlns:p14="http://schemas.microsoft.com/office/powerpoint/2010/main" val="84678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000" dirty="0">
                <a:solidFill>
                  <a:schemeClr val="tx1"/>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r">
              <a:spcBef>
                <a:spcPct val="50000"/>
              </a:spcBef>
              <a:defRPr sz="1000">
                <a:solidFill>
                  <a:schemeClr val="tx1"/>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cs typeface="+mn-cs"/>
              </a:defRPr>
            </a:lvl1pPr>
          </a:lstStyle>
          <a:p>
            <a:pPr>
              <a:defRPr/>
            </a:pPr>
            <a:fld id="{D5776FD2-67C8-4BE7-9F91-CE4B3D193950}" type="slidenum">
              <a:rPr lang="en-US"/>
              <a:pPr>
                <a:defRPr/>
              </a:pPr>
              <a:t>‹#›</a:t>
            </a:fld>
            <a:endParaRPr lang="en-US" sz="1000">
              <a:solidFill>
                <a:schemeClr val="tx1"/>
              </a:solidFill>
            </a:endParaRPr>
          </a:p>
        </p:txBody>
      </p:sp>
      <p:sp>
        <p:nvSpPr>
          <p:cNvPr id="1031" name="Rectangle 12"/>
          <p:cNvSpPr>
            <a:spLocks noChangeArrowheads="1"/>
          </p:cNvSpPr>
          <p:nvPr/>
        </p:nvSpPr>
        <p:spPr bwMode="auto">
          <a:xfrm>
            <a:off x="3690938"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p>
        </p:txBody>
      </p:sp>
      <p:sp>
        <p:nvSpPr>
          <p:cNvPr id="1032" name="Line 17"/>
          <p:cNvSpPr>
            <a:spLocks noChangeShapeType="1"/>
          </p:cNvSpPr>
          <p:nvPr/>
        </p:nvSpPr>
        <p:spPr bwMode="auto">
          <a:xfrm>
            <a:off x="0" y="5715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chooseworkttw.ne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mn.db101.or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hooseworkttw.net/" TargetMode="External"/><Relationship Id="rId7" Type="http://schemas.openxmlformats.org/officeDocument/2006/relationships/hyperlink" Target="http://www.socialsecurity.gov/disability/professionals/bluebook/"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www.socialsecurity.gov/ssi/text-understanding-ssi.htm" TargetMode="External"/><Relationship Id="rId5" Type="http://schemas.openxmlformats.org/officeDocument/2006/relationships/hyperlink" Target="http://www.socialsecurity.gov/redbook/" TargetMode="External"/><Relationship Id="rId4" Type="http://schemas.openxmlformats.org/officeDocument/2006/relationships/hyperlink" Target="http://www.ssa.gov/"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hoosework.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711575"/>
            <a:ext cx="7772400" cy="1470025"/>
          </a:xfrm>
        </p:spPr>
        <p:txBody>
          <a:bodyPr/>
          <a:lstStyle/>
          <a:p>
            <a:pPr eaLnBrk="1" hangingPunct="1"/>
            <a:r>
              <a:rPr lang="en-US" sz="4800" b="1" dirty="0" smtClean="0">
                <a:latin typeface="Times New Roman" pitchFamily="18" charset="0"/>
                <a:cs typeface="Times New Roman" pitchFamily="18" charset="0"/>
              </a:rPr>
              <a:t>The Bridge to Work:</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Times New Roman" pitchFamily="18" charset="0"/>
                <a:cs typeface="Times New Roman" pitchFamily="18" charset="0"/>
              </a:rPr>
              <a:t>Supplemental </a:t>
            </a:r>
            <a:r>
              <a:rPr lang="en-US" b="1" dirty="0">
                <a:latin typeface="Times New Roman" pitchFamily="18" charset="0"/>
                <a:cs typeface="Times New Roman" pitchFamily="18" charset="0"/>
              </a:rPr>
              <a:t>Security Income (SSI)</a:t>
            </a:r>
            <a:r>
              <a:rPr lang="en-US" b="1" dirty="0" smtClean="0">
                <a:latin typeface="Century Gothic" pitchFamily="34" charset="0"/>
              </a:rPr>
              <a:t> </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19488"/>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260068"/>
            <a:ext cx="1809750" cy="369332"/>
          </a:xfrm>
          <a:prstGeom prst="rect">
            <a:avLst/>
          </a:prstGeom>
        </p:spPr>
        <p:txBody>
          <a:bodyPr wrap="square">
            <a:spAutoFit/>
          </a:bodyPr>
          <a:lstStyle/>
          <a:p>
            <a:pPr algn="r"/>
            <a:r>
              <a:rPr lang="en-US" sz="1800" b="1" dirty="0" smtClean="0">
                <a:solidFill>
                  <a:srgbClr val="000000"/>
                </a:solidFill>
                <a:latin typeface="Times" panose="02020603050405020304" pitchFamily="18" charset="0"/>
              </a:rPr>
              <a:t>© </a:t>
            </a:r>
            <a:r>
              <a:rPr lang="en-US" sz="1800" b="1" dirty="0">
                <a:solidFill>
                  <a:srgbClr val="000000"/>
                </a:solidFill>
                <a:latin typeface="Times" panose="02020603050405020304" pitchFamily="18" charset="0"/>
              </a:rPr>
              <a:t>PACER 2015</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Work Incentive Programs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2286000"/>
            <a:ext cx="7467600" cy="4114800"/>
          </a:xfrm>
        </p:spPr>
        <p:txBody>
          <a:bodyPr/>
          <a:lstStyle/>
          <a:p>
            <a:pPr marL="0" indent="0">
              <a:buNone/>
            </a:pPr>
            <a:r>
              <a:rPr lang="en-US" dirty="0" smtClean="0"/>
              <a:t>Programs </a:t>
            </a:r>
            <a:r>
              <a:rPr lang="en-US" dirty="0"/>
              <a:t>that </a:t>
            </a:r>
            <a:r>
              <a:rPr lang="en-US" dirty="0" smtClean="0"/>
              <a:t>allow recipients to continue receiving </a:t>
            </a:r>
            <a:r>
              <a:rPr lang="en-US" b="1" dirty="0" smtClean="0"/>
              <a:t>cash</a:t>
            </a:r>
            <a:r>
              <a:rPr lang="en-US" dirty="0" smtClean="0"/>
              <a:t> and/or </a:t>
            </a:r>
            <a:r>
              <a:rPr lang="en-US" b="1" dirty="0" smtClean="0"/>
              <a:t>medical benefits </a:t>
            </a:r>
            <a:r>
              <a:rPr lang="en-US" dirty="0" smtClean="0"/>
              <a:t>while working. Examples include: </a:t>
            </a:r>
          </a:p>
          <a:p>
            <a:r>
              <a:rPr lang="en-US" dirty="0"/>
              <a:t>Student Work Incentives </a:t>
            </a:r>
            <a:endParaRPr lang="en-US" dirty="0" smtClean="0"/>
          </a:p>
          <a:p>
            <a:r>
              <a:rPr lang="en-US" dirty="0" smtClean="0"/>
              <a:t>PASS Plan</a:t>
            </a:r>
          </a:p>
          <a:p>
            <a:r>
              <a:rPr lang="en-US" dirty="0" smtClean="0"/>
              <a:t>Impairment-related </a:t>
            </a:r>
            <a:r>
              <a:rPr lang="en-US" dirty="0"/>
              <a:t>W</a:t>
            </a:r>
            <a:r>
              <a:rPr lang="en-US" dirty="0" smtClean="0"/>
              <a:t>ork Expenses </a:t>
            </a:r>
          </a:p>
        </p:txBody>
      </p:sp>
    </p:spTree>
    <p:extLst>
      <p:ext uri="{BB962C8B-B14F-4D97-AF65-F5344CB8AC3E}">
        <p14:creationId xmlns:p14="http://schemas.microsoft.com/office/powerpoint/2010/main" val="357372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Student Work Incentives</a:t>
            </a:r>
          </a:p>
        </p:txBody>
      </p:sp>
      <p:sp>
        <p:nvSpPr>
          <p:cNvPr id="48131" name="Rectangle 3"/>
          <p:cNvSpPr>
            <a:spLocks noGrp="1" noChangeArrowheads="1"/>
          </p:cNvSpPr>
          <p:nvPr>
            <p:ph idx="1"/>
          </p:nvPr>
        </p:nvSpPr>
        <p:spPr>
          <a:xfrm>
            <a:off x="3733800" y="2346060"/>
            <a:ext cx="5029200" cy="3962400"/>
          </a:xfrm>
        </p:spPr>
        <p:txBody>
          <a:bodyPr/>
          <a:lstStyle/>
          <a:p>
            <a:pPr eaLnBrk="1" hangingPunct="1">
              <a:spcAft>
                <a:spcPts val="1200"/>
              </a:spcAft>
            </a:pPr>
            <a:r>
              <a:rPr lang="en-US" sz="3600" dirty="0" smtClean="0"/>
              <a:t>Exclude up to </a:t>
            </a:r>
            <a:r>
              <a:rPr lang="en-US" sz="3600" b="1" dirty="0" smtClean="0"/>
              <a:t>$1,780 </a:t>
            </a:r>
            <a:r>
              <a:rPr lang="en-US" sz="3600" dirty="0" smtClean="0"/>
              <a:t>each month (2015) </a:t>
            </a:r>
          </a:p>
          <a:p>
            <a:pPr eaLnBrk="1" hangingPunct="1">
              <a:spcAft>
                <a:spcPts val="1200"/>
              </a:spcAft>
            </a:pPr>
            <a:r>
              <a:rPr lang="en-US" sz="3600" dirty="0" smtClean="0"/>
              <a:t>Total annual exclusion of </a:t>
            </a:r>
            <a:r>
              <a:rPr lang="en-US" sz="3600" b="1" dirty="0" smtClean="0"/>
              <a:t>$7,180 </a:t>
            </a:r>
            <a:r>
              <a:rPr lang="en-US" sz="3600" dirty="0" smtClean="0"/>
              <a:t>(2015)</a:t>
            </a:r>
            <a:endParaRPr lang="en-US" sz="4800" dirty="0" smtClean="0"/>
          </a:p>
        </p:txBody>
      </p:sp>
      <p:pic>
        <p:nvPicPr>
          <p:cNvPr id="4" name="Picture 26" descr="image025"/>
          <p:cNvPicPr>
            <a:picLocks noChangeAspect="1" noChangeArrowheads="1"/>
          </p:cNvPicPr>
          <p:nvPr/>
        </p:nvPicPr>
        <p:blipFill>
          <a:blip r:embed="rId3"/>
          <a:srcRect/>
          <a:stretch>
            <a:fillRect/>
          </a:stretch>
        </p:blipFill>
        <p:spPr bwMode="auto">
          <a:xfrm>
            <a:off x="304800" y="2101321"/>
            <a:ext cx="3019171" cy="4451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7772400" cy="1143000"/>
          </a:xfrm>
        </p:spPr>
        <p:txBody>
          <a:bodyPr/>
          <a:lstStyle/>
          <a:p>
            <a:pPr eaLnBrk="1" hangingPunct="1"/>
            <a:r>
              <a:rPr lang="en-US" b="1" dirty="0" smtClean="0">
                <a:latin typeface="Times New Roman" pitchFamily="18" charset="0"/>
                <a:cs typeface="Times New Roman" pitchFamily="18" charset="0"/>
              </a:rPr>
              <a:t>Student is defined as:</a:t>
            </a:r>
          </a:p>
        </p:txBody>
      </p:sp>
      <p:sp>
        <p:nvSpPr>
          <p:cNvPr id="49155" name="Rectangle 3"/>
          <p:cNvSpPr>
            <a:spLocks noGrp="1" noChangeArrowheads="1"/>
          </p:cNvSpPr>
          <p:nvPr>
            <p:ph idx="1"/>
          </p:nvPr>
        </p:nvSpPr>
        <p:spPr>
          <a:xfrm>
            <a:off x="990600" y="2286000"/>
            <a:ext cx="7391400" cy="4114800"/>
          </a:xfrm>
        </p:spPr>
        <p:txBody>
          <a:bodyPr/>
          <a:lstStyle/>
          <a:p>
            <a:pPr eaLnBrk="1" hangingPunct="1">
              <a:spcAft>
                <a:spcPts val="600"/>
              </a:spcAft>
            </a:pPr>
            <a:r>
              <a:rPr lang="en-US" sz="2800" dirty="0" smtClean="0"/>
              <a:t>Grades 7 to 12 for at least 12 hours a week</a:t>
            </a:r>
          </a:p>
          <a:p>
            <a:pPr eaLnBrk="1" hangingPunct="1">
              <a:spcAft>
                <a:spcPts val="600"/>
              </a:spcAft>
            </a:pPr>
            <a:r>
              <a:rPr lang="en-US" sz="2800" dirty="0" smtClean="0"/>
              <a:t>Postsecondary classes for 8 hours a week</a:t>
            </a:r>
          </a:p>
          <a:p>
            <a:pPr eaLnBrk="1" hangingPunct="1">
              <a:spcAft>
                <a:spcPts val="600"/>
              </a:spcAft>
            </a:pPr>
            <a:r>
              <a:rPr lang="en-US" sz="2800" dirty="0" smtClean="0"/>
              <a:t>Training course for employment for 12 hours a week (15 if it involves shop practice)</a:t>
            </a:r>
          </a:p>
          <a:p>
            <a:pPr eaLnBrk="1" hangingPunct="1">
              <a:spcAft>
                <a:spcPts val="600"/>
              </a:spcAft>
            </a:pPr>
            <a:r>
              <a:rPr lang="en-US" sz="2800" dirty="0" smtClean="0"/>
              <a:t>Less time than above if it is for reasons beyond the student’s control (e.g. medically fragile)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914400"/>
            <a:ext cx="7772400" cy="1143000"/>
          </a:xfrm>
        </p:spPr>
        <p:txBody>
          <a:bodyPr/>
          <a:lstStyle/>
          <a:p>
            <a:pPr eaLnBrk="1" hangingPunct="1"/>
            <a:r>
              <a:rPr lang="en-US" sz="4000" b="1" dirty="0" smtClean="0">
                <a:latin typeface="Times New Roman" pitchFamily="18" charset="0"/>
                <a:cs typeface="Times New Roman" pitchFamily="18" charset="0"/>
              </a:rPr>
              <a:t>What is a PASS?</a:t>
            </a:r>
            <a:r>
              <a:rPr lang="en-US" sz="4000" b="1" dirty="0"/>
              <a:t> </a:t>
            </a:r>
            <a:r>
              <a:rPr lang="en-US" sz="4000" b="1" dirty="0" smtClean="0"/>
              <a:t/>
            </a:r>
            <a:br>
              <a:rPr lang="en-US" sz="4000" b="1" dirty="0" smtClean="0"/>
            </a:br>
            <a:r>
              <a:rPr lang="en-US" sz="3200" b="1" dirty="0" smtClean="0"/>
              <a:t>Plan </a:t>
            </a:r>
            <a:r>
              <a:rPr lang="en-US" sz="3200" b="1" dirty="0"/>
              <a:t>for Achieving Self </a:t>
            </a:r>
            <a:r>
              <a:rPr lang="en-US" sz="3200" b="1" dirty="0" smtClean="0"/>
              <a:t>Support</a:t>
            </a:r>
            <a:endParaRPr lang="en-US" sz="3200" b="1" dirty="0" smtClean="0">
              <a:latin typeface="Times New Roman" pitchFamily="18" charset="0"/>
              <a:cs typeface="Times New Roman" pitchFamily="18" charset="0"/>
            </a:endParaRPr>
          </a:p>
        </p:txBody>
      </p:sp>
      <p:sp>
        <p:nvSpPr>
          <p:cNvPr id="50179" name="Rectangle 3"/>
          <p:cNvSpPr>
            <a:spLocks noGrp="1" noChangeArrowheads="1"/>
          </p:cNvSpPr>
          <p:nvPr>
            <p:ph idx="1"/>
          </p:nvPr>
        </p:nvSpPr>
        <p:spPr>
          <a:xfrm>
            <a:off x="381000" y="2438400"/>
            <a:ext cx="2362200" cy="3429000"/>
          </a:xfrm>
        </p:spPr>
        <p:txBody>
          <a:bodyPr/>
          <a:lstStyle/>
          <a:p>
            <a:pPr eaLnBrk="1" hangingPunct="1">
              <a:lnSpc>
                <a:spcPct val="90000"/>
              </a:lnSpc>
              <a:buFontTx/>
              <a:buNone/>
            </a:pPr>
            <a:r>
              <a:rPr lang="en-US" sz="3600" dirty="0" smtClean="0"/>
              <a:t>   A written plan for reaching a work goal</a:t>
            </a:r>
          </a:p>
          <a:p>
            <a:pPr marL="0" indent="0" eaLnBrk="1" hangingPunct="1">
              <a:lnSpc>
                <a:spcPct val="90000"/>
              </a:lnSpc>
              <a:spcAft>
                <a:spcPts val="600"/>
              </a:spcAft>
              <a:buNone/>
            </a:pPr>
            <a:endParaRPr lang="en-US" sz="3600" dirty="0" smtClean="0"/>
          </a:p>
          <a:p>
            <a:pPr eaLnBrk="1" hangingPunct="1">
              <a:lnSpc>
                <a:spcPct val="90000"/>
              </a:lnSpc>
              <a:spcAft>
                <a:spcPts val="600"/>
              </a:spcAft>
            </a:pPr>
            <a:endParaRPr lang="en-US" sz="2800" dirty="0" smtClean="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 t="1349" r="438" b="45189"/>
          <a:stretch/>
        </p:blipFill>
        <p:spPr bwMode="auto">
          <a:xfrm>
            <a:off x="3200400" y="2209800"/>
            <a:ext cx="5685440" cy="3817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914400"/>
            <a:ext cx="7772400" cy="1143000"/>
          </a:xfrm>
        </p:spPr>
        <p:txBody>
          <a:bodyPr/>
          <a:lstStyle/>
          <a:p>
            <a:pPr eaLnBrk="1" hangingPunct="1"/>
            <a:r>
              <a:rPr lang="en-US" b="1" dirty="0" smtClean="0">
                <a:latin typeface="Times New Roman" pitchFamily="18" charset="0"/>
                <a:cs typeface="Times New Roman" pitchFamily="18" charset="0"/>
              </a:rPr>
              <a:t>How can a PASS help?</a:t>
            </a:r>
          </a:p>
        </p:txBody>
      </p:sp>
      <p:sp>
        <p:nvSpPr>
          <p:cNvPr id="50179" name="Rectangle 3"/>
          <p:cNvSpPr>
            <a:spLocks noGrp="1" noChangeArrowheads="1"/>
          </p:cNvSpPr>
          <p:nvPr>
            <p:ph idx="1"/>
          </p:nvPr>
        </p:nvSpPr>
        <p:spPr>
          <a:xfrm>
            <a:off x="838200" y="2209800"/>
            <a:ext cx="7620000" cy="4114800"/>
          </a:xfrm>
        </p:spPr>
        <p:txBody>
          <a:bodyPr/>
          <a:lstStyle/>
          <a:p>
            <a:pPr eaLnBrk="1" hangingPunct="1">
              <a:lnSpc>
                <a:spcPct val="90000"/>
              </a:lnSpc>
              <a:buFontTx/>
              <a:buNone/>
            </a:pPr>
            <a:r>
              <a:rPr lang="en-US" sz="3600" b="1" dirty="0" smtClean="0"/>
              <a:t>Plan for Achieving Self Support (PASS)</a:t>
            </a:r>
          </a:p>
          <a:p>
            <a:pPr algn="ctr" eaLnBrk="1" hangingPunct="1">
              <a:lnSpc>
                <a:spcPct val="25000"/>
              </a:lnSpc>
              <a:buFontTx/>
              <a:buNone/>
            </a:pPr>
            <a:endParaRPr lang="en-US" i="1" dirty="0" smtClean="0">
              <a:solidFill>
                <a:schemeClr val="accent2"/>
              </a:solidFill>
            </a:endParaRPr>
          </a:p>
          <a:p>
            <a:pPr marL="914400" eaLnBrk="1" hangingPunct="1">
              <a:lnSpc>
                <a:spcPct val="90000"/>
              </a:lnSpc>
              <a:spcAft>
                <a:spcPts val="600"/>
              </a:spcAft>
            </a:pPr>
            <a:r>
              <a:rPr lang="en-US" dirty="0" smtClean="0"/>
              <a:t>Allows a paycheck or other income     or resources to be set aside for a    work-related goal</a:t>
            </a:r>
          </a:p>
          <a:p>
            <a:pPr marL="914400" eaLnBrk="1" hangingPunct="1">
              <a:lnSpc>
                <a:spcPct val="90000"/>
              </a:lnSpc>
              <a:spcAft>
                <a:spcPts val="600"/>
              </a:spcAft>
            </a:pPr>
            <a:r>
              <a:rPr lang="en-US" dirty="0" smtClean="0"/>
              <a:t>The set-aside income </a:t>
            </a:r>
            <a:r>
              <a:rPr lang="en-US" b="1" dirty="0" smtClean="0"/>
              <a:t>does not reduce </a:t>
            </a:r>
            <a:r>
              <a:rPr lang="en-US" dirty="0" smtClean="0"/>
              <a:t>the SSI payment.</a:t>
            </a:r>
          </a:p>
          <a:p>
            <a:pPr marL="0" indent="0" eaLnBrk="1" hangingPunct="1">
              <a:lnSpc>
                <a:spcPct val="90000"/>
              </a:lnSpc>
              <a:spcAft>
                <a:spcPts val="600"/>
              </a:spcAft>
              <a:buNone/>
            </a:pPr>
            <a:endParaRPr lang="en-US" sz="3600" dirty="0" smtClean="0"/>
          </a:p>
          <a:p>
            <a:pPr eaLnBrk="1" hangingPunct="1">
              <a:lnSpc>
                <a:spcPct val="90000"/>
              </a:lnSpc>
              <a:spcAft>
                <a:spcPts val="600"/>
              </a:spcAft>
            </a:pPr>
            <a:endParaRPr lang="en-US" sz="2800" dirty="0" smtClean="0"/>
          </a:p>
        </p:txBody>
      </p:sp>
    </p:spTree>
    <p:extLst>
      <p:ext uri="{BB962C8B-B14F-4D97-AF65-F5344CB8AC3E}">
        <p14:creationId xmlns:p14="http://schemas.microsoft.com/office/powerpoint/2010/main" val="3208838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838200"/>
            <a:ext cx="7772400" cy="1143000"/>
          </a:xfrm>
        </p:spPr>
        <p:txBody>
          <a:bodyPr/>
          <a:lstStyle/>
          <a:p>
            <a:pPr eaLnBrk="1" hangingPunct="1"/>
            <a:r>
              <a:rPr lang="en-US" b="1" dirty="0" smtClean="0">
                <a:latin typeface="Times New Roman" pitchFamily="18" charset="0"/>
                <a:cs typeface="Times New Roman" pitchFamily="18" charset="0"/>
              </a:rPr>
              <a:t>A PASS might pay for:</a:t>
            </a:r>
          </a:p>
        </p:txBody>
      </p:sp>
      <p:sp>
        <p:nvSpPr>
          <p:cNvPr id="52227" name="Rectangle 3"/>
          <p:cNvSpPr>
            <a:spLocks noGrp="1" noChangeArrowheads="1"/>
          </p:cNvSpPr>
          <p:nvPr>
            <p:ph idx="1"/>
          </p:nvPr>
        </p:nvSpPr>
        <p:spPr>
          <a:xfrm>
            <a:off x="1143000" y="2362200"/>
            <a:ext cx="7162800" cy="4114800"/>
          </a:xfrm>
        </p:spPr>
        <p:txBody>
          <a:bodyPr/>
          <a:lstStyle/>
          <a:p>
            <a:pPr eaLnBrk="1" hangingPunct="1">
              <a:spcAft>
                <a:spcPts val="600"/>
              </a:spcAft>
            </a:pPr>
            <a:r>
              <a:rPr lang="en-US" sz="3000" dirty="0" smtClean="0"/>
              <a:t>Assistive technology</a:t>
            </a:r>
          </a:p>
          <a:p>
            <a:pPr eaLnBrk="1" hangingPunct="1">
              <a:spcAft>
                <a:spcPts val="600"/>
              </a:spcAft>
            </a:pPr>
            <a:r>
              <a:rPr lang="en-US" sz="3000" dirty="0" smtClean="0"/>
              <a:t>Job coaching</a:t>
            </a:r>
          </a:p>
          <a:p>
            <a:pPr eaLnBrk="1" hangingPunct="1">
              <a:spcAft>
                <a:spcPts val="600"/>
              </a:spcAft>
            </a:pPr>
            <a:r>
              <a:rPr lang="en-US" sz="3000" dirty="0" smtClean="0"/>
              <a:t>Postsecondary education</a:t>
            </a:r>
          </a:p>
          <a:p>
            <a:pPr eaLnBrk="1" hangingPunct="1">
              <a:spcAft>
                <a:spcPts val="600"/>
              </a:spcAft>
            </a:pPr>
            <a:r>
              <a:rPr lang="en-US" sz="3000" dirty="0" smtClean="0"/>
              <a:t>Training</a:t>
            </a:r>
          </a:p>
          <a:p>
            <a:pPr eaLnBrk="1" hangingPunct="1">
              <a:spcAft>
                <a:spcPts val="600"/>
              </a:spcAft>
            </a:pPr>
            <a:r>
              <a:rPr lang="en-US" sz="3000" dirty="0" smtClean="0"/>
              <a:t>Transportation</a:t>
            </a:r>
          </a:p>
          <a:p>
            <a:pPr eaLnBrk="1" hangingPunct="1">
              <a:spcAft>
                <a:spcPts val="600"/>
              </a:spcAft>
            </a:pPr>
            <a:r>
              <a:rPr lang="en-US" sz="3000" dirty="0" smtClean="0"/>
              <a:t>Self-employment</a:t>
            </a:r>
          </a:p>
          <a:p>
            <a:pPr eaLnBrk="1" hangingPunct="1">
              <a:spcAft>
                <a:spcPts val="600"/>
              </a:spcAft>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838200"/>
            <a:ext cx="7772400" cy="1143000"/>
          </a:xfrm>
        </p:spPr>
        <p:txBody>
          <a:bodyPr/>
          <a:lstStyle/>
          <a:p>
            <a:pPr eaLnBrk="1" hangingPunct="1"/>
            <a:r>
              <a:rPr lang="en-US" b="1" dirty="0" smtClean="0">
                <a:latin typeface="Times New Roman" pitchFamily="18" charset="0"/>
                <a:cs typeface="Times New Roman" pitchFamily="18" charset="0"/>
              </a:rPr>
              <a:t>Funding a PASS</a:t>
            </a:r>
          </a:p>
        </p:txBody>
      </p:sp>
      <p:sp>
        <p:nvSpPr>
          <p:cNvPr id="51203" name="Rectangle 3"/>
          <p:cNvSpPr>
            <a:spLocks noGrp="1" noChangeArrowheads="1"/>
          </p:cNvSpPr>
          <p:nvPr>
            <p:ph idx="1"/>
          </p:nvPr>
        </p:nvSpPr>
        <p:spPr>
          <a:xfrm>
            <a:off x="914400" y="2362200"/>
            <a:ext cx="7848600" cy="3962400"/>
          </a:xfrm>
        </p:spPr>
        <p:txBody>
          <a:bodyPr/>
          <a:lstStyle/>
          <a:p>
            <a:pPr eaLnBrk="1" hangingPunct="1">
              <a:spcAft>
                <a:spcPts val="600"/>
              </a:spcAft>
              <a:buFontTx/>
              <a:buNone/>
            </a:pPr>
            <a:r>
              <a:rPr lang="en-US" b="1" dirty="0" smtClean="0"/>
              <a:t>Must have income or resources to set aside: </a:t>
            </a:r>
            <a:endParaRPr lang="en-US" sz="2000" b="1" dirty="0" smtClean="0">
              <a:solidFill>
                <a:schemeClr val="accent2"/>
              </a:solidFill>
            </a:endParaRPr>
          </a:p>
          <a:p>
            <a:pPr marL="914400" eaLnBrk="1" hangingPunct="1">
              <a:spcBef>
                <a:spcPts val="0"/>
              </a:spcBef>
              <a:spcAft>
                <a:spcPts val="1200"/>
              </a:spcAft>
            </a:pPr>
            <a:r>
              <a:rPr lang="en-US" dirty="0" smtClean="0"/>
              <a:t>Wages (current or future)</a:t>
            </a:r>
          </a:p>
          <a:p>
            <a:pPr marL="914400" eaLnBrk="1" hangingPunct="1">
              <a:spcBef>
                <a:spcPts val="0"/>
              </a:spcBef>
              <a:spcAft>
                <a:spcPts val="1200"/>
              </a:spcAft>
            </a:pPr>
            <a:r>
              <a:rPr lang="en-US" dirty="0" smtClean="0"/>
              <a:t>SSDI or other benefits</a:t>
            </a:r>
          </a:p>
          <a:p>
            <a:pPr marL="914400" eaLnBrk="1" hangingPunct="1">
              <a:spcBef>
                <a:spcPts val="0"/>
              </a:spcBef>
              <a:spcAft>
                <a:spcPts val="1200"/>
              </a:spcAft>
            </a:pPr>
            <a:r>
              <a:rPr lang="en-US" dirty="0" smtClean="0"/>
              <a:t>Inheritance or settlement</a:t>
            </a:r>
          </a:p>
          <a:p>
            <a:pPr marL="914400" eaLnBrk="1" hangingPunct="1">
              <a:spcBef>
                <a:spcPts val="0"/>
              </a:spcBef>
              <a:spcAft>
                <a:spcPts val="1200"/>
              </a:spcAft>
            </a:pPr>
            <a:r>
              <a:rPr lang="en-US" dirty="0" smtClean="0"/>
              <a:t>Self-employment business equipment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85800"/>
            <a:ext cx="7772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spcBef>
                <a:spcPct val="50000"/>
              </a:spcBef>
            </a:pPr>
            <a:endParaRPr kumimoji="1" lang="en-US" sz="4000" b="1">
              <a:latin typeface="Tahoma" pitchFamily="34" charset="0"/>
            </a:endParaRPr>
          </a:p>
        </p:txBody>
      </p:sp>
      <p:sp>
        <p:nvSpPr>
          <p:cNvPr id="60419" name="Rectangle 3"/>
          <p:cNvSpPr>
            <a:spLocks noChangeArrowheads="1"/>
          </p:cNvSpPr>
          <p:nvPr/>
        </p:nvSpPr>
        <p:spPr bwMode="auto">
          <a:xfrm>
            <a:off x="381000" y="1600200"/>
            <a:ext cx="876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FFFF00"/>
              </a:buClr>
            </a:pPr>
            <a:endParaRPr kumimoji="1" lang="en-US" sz="2800">
              <a:latin typeface="Tahoma" pitchFamily="34" charset="0"/>
            </a:endParaRPr>
          </a:p>
        </p:txBody>
      </p:sp>
      <p:sp>
        <p:nvSpPr>
          <p:cNvPr id="60420" name="Title 3"/>
          <p:cNvSpPr>
            <a:spLocks noGrp="1"/>
          </p:cNvSpPr>
          <p:nvPr>
            <p:ph type="title"/>
          </p:nvPr>
        </p:nvSpPr>
        <p:spPr/>
        <p:txBody>
          <a:bodyPr/>
          <a:lstStyle/>
          <a:p>
            <a:r>
              <a:rPr kumimoji="1" lang="en-US" sz="4800" b="1" dirty="0" smtClean="0">
                <a:latin typeface="Times New Roman" panose="02020603050405020304" pitchFamily="18" charset="0"/>
                <a:cs typeface="Times New Roman" panose="02020603050405020304" pitchFamily="18" charset="0"/>
              </a:rPr>
              <a:t>The </a:t>
            </a:r>
            <a:r>
              <a:rPr kumimoji="1" lang="en-US" sz="4800" b="1" dirty="0" err="1" smtClean="0">
                <a:latin typeface="Times New Roman" panose="02020603050405020304" pitchFamily="18" charset="0"/>
                <a:cs typeface="Times New Roman" panose="02020603050405020304" pitchFamily="18" charset="0"/>
              </a:rPr>
              <a:t>IRWE</a:t>
            </a:r>
            <a:r>
              <a:rPr kumimoji="1" lang="en-US" sz="4800" b="1" dirty="0" smtClean="0">
                <a:latin typeface="Times New Roman" panose="02020603050405020304" pitchFamily="18" charset="0"/>
                <a:cs typeface="Times New Roman" panose="02020603050405020304" pitchFamily="18" charset="0"/>
              </a:rPr>
              <a:t>:</a:t>
            </a:r>
            <a:endParaRPr lang="en-US" sz="4800" b="1" dirty="0" smtClean="0">
              <a:latin typeface="Times New Roman" pitchFamily="18" charset="0"/>
              <a:cs typeface="Times New Roman" pitchFamily="18" charset="0"/>
            </a:endParaRPr>
          </a:p>
        </p:txBody>
      </p:sp>
      <p:sp>
        <p:nvSpPr>
          <p:cNvPr id="5" name="Content Placeholder 4"/>
          <p:cNvSpPr>
            <a:spLocks noGrp="1"/>
          </p:cNvSpPr>
          <p:nvPr>
            <p:ph idx="1"/>
          </p:nvPr>
        </p:nvSpPr>
        <p:spPr>
          <a:xfrm>
            <a:off x="647700" y="2225675"/>
            <a:ext cx="8229600" cy="4114800"/>
          </a:xfrm>
        </p:spPr>
        <p:txBody>
          <a:bodyPr/>
          <a:lstStyle/>
          <a:p>
            <a:pPr marL="0" indent="0">
              <a:spcAft>
                <a:spcPts val="1200"/>
              </a:spcAft>
              <a:buNone/>
              <a:defRPr/>
            </a:pPr>
            <a:r>
              <a:rPr kumimoji="1" lang="en-US" b="1" dirty="0">
                <a:cs typeface="Times New Roman" pitchFamily="18" charset="0"/>
              </a:rPr>
              <a:t>Impairment Related Work Expenses (</a:t>
            </a:r>
            <a:r>
              <a:rPr kumimoji="1" lang="en-US" b="1" dirty="0" err="1">
                <a:cs typeface="Times New Roman" pitchFamily="18" charset="0"/>
              </a:rPr>
              <a:t>IRWE</a:t>
            </a:r>
            <a:r>
              <a:rPr kumimoji="1" lang="en-US" b="1" dirty="0" smtClean="0">
                <a:cs typeface="Times New Roman" pitchFamily="18" charset="0"/>
              </a:rPr>
              <a:t>)</a:t>
            </a:r>
            <a:endParaRPr kumimoji="1" lang="en-US" b="1" dirty="0" smtClean="0"/>
          </a:p>
          <a:p>
            <a:pPr marL="731520">
              <a:spcAft>
                <a:spcPts val="1200"/>
              </a:spcAft>
              <a:defRPr/>
            </a:pPr>
            <a:r>
              <a:rPr kumimoji="1" lang="en-US" sz="2800" dirty="0"/>
              <a:t>D</a:t>
            </a:r>
            <a:r>
              <a:rPr kumimoji="1" lang="en-US" sz="2800" dirty="0" smtClean="0"/>
              <a:t>isability </a:t>
            </a:r>
            <a:r>
              <a:rPr kumimoji="1" lang="en-US" sz="2800" dirty="0"/>
              <a:t>related expenses necessary to </a:t>
            </a:r>
            <a:r>
              <a:rPr kumimoji="1" lang="en-US" sz="2800" dirty="0" smtClean="0"/>
              <a:t>work</a:t>
            </a:r>
            <a:r>
              <a:rPr kumimoji="1" lang="en-US" sz="2800" dirty="0"/>
              <a:t>, to be disregarded from the </a:t>
            </a:r>
            <a:r>
              <a:rPr kumimoji="1" lang="en-US" sz="2800" dirty="0" smtClean="0"/>
              <a:t>individual’s income</a:t>
            </a:r>
            <a:r>
              <a:rPr kumimoji="1" lang="en-US" sz="2800" dirty="0"/>
              <a:t>. </a:t>
            </a:r>
            <a:endParaRPr kumimoji="1" lang="en-US" sz="1000" dirty="0"/>
          </a:p>
          <a:p>
            <a:pPr marL="731520" eaLnBrk="1" hangingPunct="1">
              <a:spcAft>
                <a:spcPts val="1200"/>
              </a:spcAft>
            </a:pPr>
            <a:r>
              <a:rPr lang="en-US" sz="2800" dirty="0"/>
              <a:t>H</a:t>
            </a:r>
            <a:r>
              <a:rPr lang="en-US" sz="2800" dirty="0" smtClean="0"/>
              <a:t>as </a:t>
            </a:r>
            <a:r>
              <a:rPr lang="en-US" sz="2800" dirty="0"/>
              <a:t>the effect of reducing one’s earned </a:t>
            </a:r>
            <a:r>
              <a:rPr lang="en-US" sz="2800" dirty="0" smtClean="0"/>
              <a:t>income</a:t>
            </a:r>
            <a:endParaRPr lang="en-US" sz="2800" dirty="0"/>
          </a:p>
          <a:p>
            <a:pPr marL="731520" eaLnBrk="1" hangingPunct="1">
              <a:spcAft>
                <a:spcPts val="1200"/>
              </a:spcAft>
            </a:pPr>
            <a:r>
              <a:rPr lang="en-US" sz="2800" dirty="0" smtClean="0"/>
              <a:t>Allows </a:t>
            </a:r>
            <a:r>
              <a:rPr lang="en-US" sz="2800" dirty="0"/>
              <a:t>a higher SSI payment than if no </a:t>
            </a:r>
            <a:r>
              <a:rPr lang="en-US" sz="2800" dirty="0" err="1"/>
              <a:t>IRWE</a:t>
            </a:r>
            <a:r>
              <a:rPr lang="en-US" sz="2800" dirty="0"/>
              <a:t> existed.</a:t>
            </a:r>
          </a:p>
          <a:p>
            <a:pPr marL="0" indent="0">
              <a:buNone/>
              <a:defRPr/>
            </a:pPr>
            <a:endParaRPr kumimoji="1" lang="en-US" sz="2800" dirty="0" smtClean="0"/>
          </a:p>
        </p:txBody>
      </p:sp>
    </p:spTree>
    <p:extLst>
      <p:ext uri="{BB962C8B-B14F-4D97-AF65-F5344CB8AC3E}">
        <p14:creationId xmlns:p14="http://schemas.microsoft.com/office/powerpoint/2010/main" val="15995311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57200" y="3048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spcBef>
                <a:spcPct val="50000"/>
              </a:spcBef>
            </a:pPr>
            <a:endParaRPr kumimoji="1" lang="en-US" sz="4000" b="1">
              <a:latin typeface="Tahoma" pitchFamily="34" charset="0"/>
            </a:endParaRPr>
          </a:p>
        </p:txBody>
      </p:sp>
      <p:sp>
        <p:nvSpPr>
          <p:cNvPr id="61444" name="Rectangle 4"/>
          <p:cNvSpPr>
            <a:spLocks noChangeArrowheads="1"/>
          </p:cNvSpPr>
          <p:nvPr/>
        </p:nvSpPr>
        <p:spPr bwMode="auto">
          <a:xfrm>
            <a:off x="254000" y="2309813"/>
            <a:ext cx="8178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lnSpc>
                <a:spcPct val="90000"/>
              </a:lnSpc>
              <a:spcBef>
                <a:spcPct val="20000"/>
              </a:spcBef>
              <a:buClr>
                <a:srgbClr val="FFFF00"/>
              </a:buClr>
            </a:pPr>
            <a:endParaRPr kumimoji="1" lang="en-US" sz="2800" i="1">
              <a:latin typeface="Tahoma" pitchFamily="34" charset="0"/>
            </a:endParaRPr>
          </a:p>
        </p:txBody>
      </p:sp>
      <p:sp>
        <p:nvSpPr>
          <p:cNvPr id="61445" name="Title 1"/>
          <p:cNvSpPr>
            <a:spLocks noGrp="1"/>
          </p:cNvSpPr>
          <p:nvPr>
            <p:ph type="title"/>
          </p:nvPr>
        </p:nvSpPr>
        <p:spPr/>
        <p:txBody>
          <a:bodyPr/>
          <a:lstStyle/>
          <a:p>
            <a:r>
              <a:rPr kumimoji="1" lang="en-US" b="1" dirty="0" smtClean="0">
                <a:latin typeface="Tahoma" pitchFamily="34" charset="0"/>
              </a:rPr>
              <a:t/>
            </a:r>
            <a:br>
              <a:rPr kumimoji="1" lang="en-US" b="1" dirty="0" smtClean="0">
                <a:latin typeface="Tahoma" pitchFamily="34" charset="0"/>
              </a:rPr>
            </a:br>
            <a:r>
              <a:rPr kumimoji="1" lang="en-US" b="1" dirty="0" smtClean="0">
                <a:latin typeface="Times New Roman" pitchFamily="18" charset="0"/>
                <a:cs typeface="Times New Roman" pitchFamily="18" charset="0"/>
              </a:rPr>
              <a:t>IRWE Examples</a:t>
            </a:r>
            <a:br>
              <a:rPr kumimoji="1" lang="en-US" b="1"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2" name="Content Placeholder 1"/>
          <p:cNvSpPr>
            <a:spLocks noGrp="1"/>
          </p:cNvSpPr>
          <p:nvPr>
            <p:ph idx="1"/>
          </p:nvPr>
        </p:nvSpPr>
        <p:spPr>
          <a:xfrm>
            <a:off x="381000" y="2309813"/>
            <a:ext cx="8229600" cy="3862388"/>
          </a:xfrm>
        </p:spPr>
        <p:txBody>
          <a:bodyPr/>
          <a:lstStyle/>
          <a:p>
            <a:r>
              <a:rPr lang="en-US" dirty="0" smtClean="0"/>
              <a:t>Adaptive equipment – for a van, work station, or specialized software</a:t>
            </a:r>
          </a:p>
          <a:p>
            <a:r>
              <a:rPr lang="en-US" dirty="0" smtClean="0"/>
              <a:t>Additional help – interpreters, readers, personal care attendants</a:t>
            </a:r>
          </a:p>
          <a:p>
            <a:r>
              <a:rPr lang="en-US" dirty="0" smtClean="0"/>
              <a:t>Special transportation – beyond what a non-disabled employee uses to get to work</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Expedited Reinstatement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1158" y="2362200"/>
            <a:ext cx="8229600" cy="4114800"/>
          </a:xfrm>
        </p:spPr>
        <p:txBody>
          <a:bodyPr/>
          <a:lstStyle/>
          <a:p>
            <a:pPr marL="0" indent="0">
              <a:spcAft>
                <a:spcPts val="1200"/>
              </a:spcAft>
              <a:buNone/>
            </a:pPr>
            <a:r>
              <a:rPr lang="en-US" dirty="0" smtClean="0"/>
              <a:t>With all work incentives, if the work attempt is unsuccessful, reinstatement is possible without a new application. You must still meet:</a:t>
            </a:r>
            <a:endParaRPr lang="en-US" dirty="0"/>
          </a:p>
          <a:p>
            <a:pPr>
              <a:spcAft>
                <a:spcPts val="1200"/>
              </a:spcAft>
            </a:pPr>
            <a:r>
              <a:rPr lang="en-US" dirty="0" smtClean="0"/>
              <a:t>SSA’s definition of being disabled</a:t>
            </a:r>
          </a:p>
          <a:p>
            <a:pPr>
              <a:spcAft>
                <a:spcPts val="1200"/>
              </a:spcAft>
            </a:pPr>
            <a:r>
              <a:rPr lang="en-US" dirty="0" smtClean="0"/>
              <a:t>SSI’s financial resource criteria </a:t>
            </a:r>
          </a:p>
          <a:p>
            <a:endParaRPr lang="en-US" dirty="0"/>
          </a:p>
        </p:txBody>
      </p:sp>
    </p:spTree>
    <p:extLst>
      <p:ext uri="{BB962C8B-B14F-4D97-AF65-F5344CB8AC3E}">
        <p14:creationId xmlns:p14="http://schemas.microsoft.com/office/powerpoint/2010/main" val="2401116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Agenda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9200" y="2362200"/>
            <a:ext cx="7010400" cy="4114800"/>
          </a:xfrm>
        </p:spPr>
        <p:txBody>
          <a:bodyPr/>
          <a:lstStyle/>
          <a:p>
            <a:pPr marL="0" indent="0">
              <a:spcBef>
                <a:spcPts val="0"/>
              </a:spcBef>
              <a:spcAft>
                <a:spcPts val="600"/>
              </a:spcAft>
              <a:buNone/>
            </a:pPr>
            <a:r>
              <a:rPr lang="en-US" sz="3600" b="1" dirty="0" smtClean="0"/>
              <a:t>The Bridge to Work:</a:t>
            </a:r>
          </a:p>
          <a:p>
            <a:pPr marL="914400" indent="-457200">
              <a:spcBef>
                <a:spcPts val="0"/>
              </a:spcBef>
            </a:pPr>
            <a:r>
              <a:rPr lang="en-US" dirty="0" smtClean="0"/>
              <a:t>Employment Programs</a:t>
            </a:r>
          </a:p>
          <a:p>
            <a:pPr marL="914400" indent="-457200">
              <a:spcBef>
                <a:spcPts val="0"/>
              </a:spcBef>
            </a:pPr>
            <a:r>
              <a:rPr lang="en-US" dirty="0" smtClean="0"/>
              <a:t>What is SSI?  </a:t>
            </a:r>
          </a:p>
          <a:p>
            <a:pPr marL="914400" indent="-457200">
              <a:spcBef>
                <a:spcPts val="0"/>
              </a:spcBef>
            </a:pPr>
            <a:r>
              <a:rPr lang="en-US" dirty="0" smtClean="0"/>
              <a:t>The Application Process</a:t>
            </a:r>
          </a:p>
          <a:p>
            <a:pPr marL="914400" indent="-457200">
              <a:spcBef>
                <a:spcPts val="0"/>
              </a:spcBef>
            </a:pPr>
            <a:r>
              <a:rPr lang="en-US" dirty="0" smtClean="0"/>
              <a:t>Appeal if Denied</a:t>
            </a:r>
          </a:p>
          <a:p>
            <a:pPr marL="914400" indent="-457200">
              <a:spcBef>
                <a:spcPts val="0"/>
              </a:spcBef>
            </a:pPr>
            <a:r>
              <a:rPr lang="en-US" dirty="0" smtClean="0"/>
              <a:t>Related Resources</a:t>
            </a:r>
          </a:p>
        </p:txBody>
      </p:sp>
    </p:spTree>
    <p:extLst>
      <p:ext uri="{BB962C8B-B14F-4D97-AF65-F5344CB8AC3E}">
        <p14:creationId xmlns:p14="http://schemas.microsoft.com/office/powerpoint/2010/main" val="1369554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788592" cy="584835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76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Summary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pPr marL="0" indent="0">
              <a:spcAft>
                <a:spcPts val="600"/>
              </a:spcAft>
              <a:buNone/>
            </a:pPr>
            <a:r>
              <a:rPr lang="en-US" sz="2800" b="1" dirty="0" smtClean="0"/>
              <a:t>While employment may not be possible for all youth: </a:t>
            </a:r>
          </a:p>
          <a:p>
            <a:pPr marL="914400">
              <a:spcAft>
                <a:spcPts val="600"/>
              </a:spcAft>
            </a:pPr>
            <a:r>
              <a:rPr lang="en-US" sz="2800" dirty="0" smtClean="0"/>
              <a:t>The </a:t>
            </a:r>
            <a:r>
              <a:rPr lang="en-US" sz="2800" b="1" i="1" dirty="0" smtClean="0"/>
              <a:t>Ticket</a:t>
            </a:r>
            <a:r>
              <a:rPr lang="en-US" sz="2800" b="1" dirty="0" smtClean="0"/>
              <a:t> </a:t>
            </a:r>
            <a:r>
              <a:rPr lang="en-US" sz="2800" dirty="0" smtClean="0"/>
              <a:t>Program</a:t>
            </a:r>
            <a:r>
              <a:rPr lang="en-US" sz="2800" b="1" dirty="0" smtClean="0"/>
              <a:t> </a:t>
            </a:r>
            <a:r>
              <a:rPr lang="en-US" sz="2800" dirty="0" smtClean="0"/>
              <a:t>allows career exploration with less risk of losing benefits </a:t>
            </a:r>
          </a:p>
          <a:p>
            <a:pPr marL="914400" lvl="1" indent="-342900">
              <a:spcAft>
                <a:spcPts val="600"/>
              </a:spcAft>
              <a:buFont typeface="Arial" pitchFamily="34" charset="0"/>
              <a:buChar char="•"/>
            </a:pPr>
            <a:r>
              <a:rPr lang="en-US" dirty="0" smtClean="0"/>
              <a:t>Participation in the </a:t>
            </a:r>
            <a:r>
              <a:rPr lang="en-US" b="1" i="1" dirty="0" smtClean="0"/>
              <a:t>Ticket</a:t>
            </a:r>
            <a:r>
              <a:rPr lang="en-US" b="1" dirty="0" smtClean="0"/>
              <a:t> </a:t>
            </a:r>
            <a:r>
              <a:rPr lang="en-US" dirty="0" smtClean="0"/>
              <a:t>or other </a:t>
            </a:r>
            <a:r>
              <a:rPr lang="en-US" b="1" i="1" dirty="0" smtClean="0"/>
              <a:t>Work Incentives</a:t>
            </a:r>
            <a:r>
              <a:rPr lang="en-US" b="1" dirty="0" smtClean="0"/>
              <a:t> </a:t>
            </a:r>
            <a:r>
              <a:rPr lang="en-US" dirty="0" smtClean="0"/>
              <a:t>improves the likelihood of becoming less dependent on or eliminating SSI cash benefits </a:t>
            </a:r>
          </a:p>
          <a:p>
            <a:pPr marL="571500" lvl="1" indent="0">
              <a:spcAft>
                <a:spcPts val="600"/>
              </a:spcAft>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43608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711575"/>
            <a:ext cx="7772400" cy="1470025"/>
          </a:xfrm>
        </p:spPr>
        <p:txBody>
          <a:bodyPr/>
          <a:lstStyle/>
          <a:p>
            <a:pPr eaLnBrk="1" hangingPunct="1"/>
            <a:r>
              <a:rPr lang="en-US" sz="4800" b="1" dirty="0" smtClean="0">
                <a:latin typeface="Times New Roman" pitchFamily="18" charset="0"/>
                <a:cs typeface="Times New Roman" pitchFamily="18" charset="0"/>
              </a:rPr>
              <a:t>What is SSI?</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Times New Roman" pitchFamily="18" charset="0"/>
                <a:cs typeface="Times New Roman" pitchFamily="18" charset="0"/>
              </a:rPr>
              <a:t>Supplemental </a:t>
            </a:r>
            <a:r>
              <a:rPr lang="en-US" b="1" dirty="0">
                <a:latin typeface="Times New Roman" pitchFamily="18" charset="0"/>
                <a:cs typeface="Times New Roman" pitchFamily="18" charset="0"/>
              </a:rPr>
              <a:t>Security Income (SSI)</a:t>
            </a:r>
            <a:r>
              <a:rPr lang="en-US" b="1" dirty="0" smtClean="0">
                <a:latin typeface="Century Gothic" pitchFamily="34" charset="0"/>
              </a:rPr>
              <a:t> </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19488"/>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79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is SSI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09799"/>
            <a:ext cx="8229600" cy="3962401"/>
          </a:xfrm>
        </p:spPr>
        <p:txBody>
          <a:bodyPr/>
          <a:lstStyle/>
          <a:p>
            <a:r>
              <a:rPr lang="en-US" dirty="0" smtClean="0"/>
              <a:t>SSI stands for Supplemental Security Income</a:t>
            </a:r>
          </a:p>
          <a:p>
            <a:r>
              <a:rPr lang="en-US" dirty="0"/>
              <a:t>O</a:t>
            </a:r>
            <a:r>
              <a:rPr lang="en-US" dirty="0" smtClean="0"/>
              <a:t>ne of the most important Federal programs for people with disabilities</a:t>
            </a:r>
          </a:p>
          <a:p>
            <a:r>
              <a:rPr lang="en-US" dirty="0" smtClean="0"/>
              <a:t>Provides monthly cash assistance to people with limited income and resources</a:t>
            </a:r>
          </a:p>
          <a:p>
            <a:r>
              <a:rPr lang="en-US" dirty="0" smtClean="0"/>
              <a:t>Is a “means-tested” program – eligibility is based on financial need </a:t>
            </a:r>
          </a:p>
          <a:p>
            <a:endParaRPr lang="en-US" dirty="0" smtClean="0"/>
          </a:p>
          <a:p>
            <a:endParaRPr lang="en-US" dirty="0" smtClean="0"/>
          </a:p>
          <a:p>
            <a:endParaRPr lang="en-US" dirty="0"/>
          </a:p>
        </p:txBody>
      </p:sp>
    </p:spTree>
    <p:extLst>
      <p:ext uri="{BB962C8B-B14F-4D97-AF65-F5344CB8AC3E}">
        <p14:creationId xmlns:p14="http://schemas.microsoft.com/office/powerpoint/2010/main" val="282440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33400" y="1524000"/>
            <a:ext cx="3949700" cy="3721100"/>
          </a:xfrm>
          <a:prstGeom prst="ellipse">
            <a:avLst/>
          </a:prstGeom>
          <a:solidFill>
            <a:schemeClr val="accent1"/>
          </a:solidFill>
          <a:ln w="12700">
            <a:solidFill>
              <a:schemeClr val="accent2"/>
            </a:solidFill>
            <a:round/>
            <a:headEnd/>
            <a:tailEnd/>
          </a:ln>
        </p:spPr>
        <p:txBody>
          <a:bodyPr wrap="none" anchor="ctr"/>
          <a:lstStyle/>
          <a:p>
            <a:pPr>
              <a:spcBef>
                <a:spcPct val="50000"/>
              </a:spcBef>
            </a:pPr>
            <a:endParaRPr lang="en-US"/>
          </a:p>
        </p:txBody>
      </p:sp>
      <p:sp>
        <p:nvSpPr>
          <p:cNvPr id="18435" name="Oval 3"/>
          <p:cNvSpPr>
            <a:spLocks noChangeArrowheads="1"/>
          </p:cNvSpPr>
          <p:nvPr/>
        </p:nvSpPr>
        <p:spPr bwMode="auto">
          <a:xfrm>
            <a:off x="4038600" y="1600200"/>
            <a:ext cx="4025900" cy="3721100"/>
          </a:xfrm>
          <a:prstGeom prst="ellipse">
            <a:avLst/>
          </a:prstGeom>
          <a:solidFill>
            <a:srgbClr val="3243C2">
              <a:alpha val="50195"/>
            </a:srgbClr>
          </a:solidFill>
          <a:ln w="12700">
            <a:solidFill>
              <a:schemeClr val="tx2"/>
            </a:solidFill>
            <a:round/>
            <a:headEnd/>
            <a:tailEnd/>
          </a:ln>
        </p:spPr>
        <p:txBody>
          <a:bodyPr wrap="none" anchor="ctr"/>
          <a:lstStyle/>
          <a:p>
            <a:pPr algn="ctr" eaLnBrk="0" hangingPunct="0">
              <a:spcBef>
                <a:spcPct val="50000"/>
              </a:spcBef>
            </a:pPr>
            <a:endParaRPr lang="en-US" sz="2800" b="1">
              <a:solidFill>
                <a:srgbClr val="FFFF00"/>
              </a:solidFill>
              <a:latin typeface="Garamond" pitchFamily="18" charset="0"/>
            </a:endParaRPr>
          </a:p>
        </p:txBody>
      </p:sp>
      <p:sp>
        <p:nvSpPr>
          <p:cNvPr id="18436" name="Rectangle 4"/>
          <p:cNvSpPr>
            <a:spLocks noChangeArrowheads="1"/>
          </p:cNvSpPr>
          <p:nvPr/>
        </p:nvSpPr>
        <p:spPr bwMode="auto">
          <a:xfrm>
            <a:off x="1371600" y="1785938"/>
            <a:ext cx="27432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dirty="0"/>
              <a:t>       </a:t>
            </a:r>
            <a:r>
              <a:rPr lang="en-US" sz="2800" b="1" dirty="0">
                <a:solidFill>
                  <a:schemeClr val="bg1"/>
                </a:solidFill>
              </a:rPr>
              <a:t>S</a:t>
            </a:r>
            <a:r>
              <a:rPr lang="en-US" sz="2800" b="1" dirty="0" smtClean="0">
                <a:solidFill>
                  <a:schemeClr val="bg1"/>
                </a:solidFill>
              </a:rPr>
              <a:t>SDI</a:t>
            </a:r>
            <a:endParaRPr lang="en-US" sz="2800" b="1" dirty="0">
              <a:solidFill>
                <a:schemeClr val="bg1"/>
              </a:solidFill>
            </a:endParaRPr>
          </a:p>
          <a:p>
            <a:pPr eaLnBrk="0" hangingPunct="0"/>
            <a:r>
              <a:rPr lang="en-US" b="1" dirty="0">
                <a:solidFill>
                  <a:schemeClr val="bg1"/>
                </a:solidFill>
              </a:rPr>
              <a:t>  Retirement,</a:t>
            </a:r>
          </a:p>
          <a:p>
            <a:pPr eaLnBrk="0" hangingPunct="0"/>
            <a:r>
              <a:rPr lang="en-US" b="1" dirty="0">
                <a:solidFill>
                  <a:schemeClr val="bg1"/>
                </a:solidFill>
              </a:rPr>
              <a:t>  Survivors,                                            </a:t>
            </a:r>
          </a:p>
          <a:p>
            <a:pPr eaLnBrk="0" hangingPunct="0"/>
            <a:r>
              <a:rPr lang="en-US" b="1" dirty="0">
                <a:solidFill>
                  <a:schemeClr val="bg1"/>
                </a:solidFill>
              </a:rPr>
              <a:t>  Disability             </a:t>
            </a:r>
          </a:p>
          <a:p>
            <a:pPr eaLnBrk="0" hangingPunct="0"/>
            <a:r>
              <a:rPr lang="en-US" b="1" dirty="0">
                <a:solidFill>
                  <a:schemeClr val="bg1"/>
                </a:solidFill>
              </a:rPr>
              <a:t>  Insurance      </a:t>
            </a:r>
          </a:p>
          <a:p>
            <a:pPr eaLnBrk="0" hangingPunct="0">
              <a:spcBef>
                <a:spcPct val="50000"/>
              </a:spcBef>
            </a:pPr>
            <a:r>
              <a:rPr lang="en-US" b="1" dirty="0">
                <a:solidFill>
                  <a:schemeClr val="bg1"/>
                </a:solidFill>
              </a:rPr>
              <a:t>              </a:t>
            </a:r>
            <a:r>
              <a:rPr lang="en-US" sz="2800" b="1" i="1" dirty="0">
                <a:solidFill>
                  <a:schemeClr val="bg1"/>
                </a:solidFill>
              </a:rPr>
              <a:t>Medicare</a:t>
            </a:r>
            <a:endParaRPr lang="en-US" sz="2800" b="1" dirty="0">
              <a:solidFill>
                <a:schemeClr val="bg1"/>
              </a:solidFill>
            </a:endParaRPr>
          </a:p>
          <a:p>
            <a:pPr algn="ctr" eaLnBrk="0" hangingPunct="0">
              <a:spcBef>
                <a:spcPct val="50000"/>
              </a:spcBef>
            </a:pPr>
            <a:endParaRPr lang="en-US" b="1" dirty="0">
              <a:solidFill>
                <a:srgbClr val="FFFF00"/>
              </a:solidFill>
            </a:endParaRPr>
          </a:p>
          <a:p>
            <a:pPr algn="ctr" eaLnBrk="0" hangingPunct="0">
              <a:spcBef>
                <a:spcPct val="50000"/>
              </a:spcBef>
            </a:pPr>
            <a:r>
              <a:rPr lang="en-US" b="1" dirty="0"/>
              <a:t>   </a:t>
            </a:r>
          </a:p>
        </p:txBody>
      </p:sp>
      <p:sp>
        <p:nvSpPr>
          <p:cNvPr id="18437" name="Rectangle 5"/>
          <p:cNvSpPr>
            <a:spLocks noChangeArrowheads="1"/>
          </p:cNvSpPr>
          <p:nvPr/>
        </p:nvSpPr>
        <p:spPr bwMode="auto">
          <a:xfrm>
            <a:off x="4876800" y="1828800"/>
            <a:ext cx="28194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a:solidFill>
                  <a:schemeClr val="bg1"/>
                </a:solidFill>
              </a:rPr>
              <a:t>           </a:t>
            </a:r>
            <a:r>
              <a:rPr lang="en-US" b="1">
                <a:solidFill>
                  <a:schemeClr val="bg1"/>
                </a:solidFill>
              </a:rPr>
              <a:t> </a:t>
            </a:r>
            <a:r>
              <a:rPr lang="en-US" sz="2800" b="1">
                <a:solidFill>
                  <a:schemeClr val="bg1"/>
                </a:solidFill>
              </a:rPr>
              <a:t>SSI</a:t>
            </a:r>
            <a:r>
              <a:rPr lang="en-US" b="1" u="sng">
                <a:solidFill>
                  <a:schemeClr val="bg1"/>
                </a:solidFill>
              </a:rPr>
              <a:t> </a:t>
            </a:r>
          </a:p>
          <a:p>
            <a:pPr eaLnBrk="0" hangingPunct="0"/>
            <a:r>
              <a:rPr lang="en-US" b="1">
                <a:solidFill>
                  <a:schemeClr val="bg1"/>
                </a:solidFill>
              </a:rPr>
              <a:t>Supplemental                     Security Income       </a:t>
            </a:r>
          </a:p>
          <a:p>
            <a:pPr eaLnBrk="0" hangingPunct="0"/>
            <a:r>
              <a:rPr lang="en-US" sz="2800" b="1" i="1">
                <a:solidFill>
                  <a:schemeClr val="bg1"/>
                </a:solidFill>
              </a:rPr>
              <a:t>             </a:t>
            </a:r>
          </a:p>
          <a:p>
            <a:pPr eaLnBrk="0" hangingPunct="0"/>
            <a:r>
              <a:rPr lang="en-US" sz="2800" b="1" i="1">
                <a:solidFill>
                  <a:schemeClr val="bg1"/>
                </a:solidFill>
              </a:rPr>
              <a:t>	 </a:t>
            </a:r>
          </a:p>
          <a:p>
            <a:pPr eaLnBrk="0" hangingPunct="0"/>
            <a:r>
              <a:rPr lang="en-US" sz="2800" b="1" i="1">
                <a:solidFill>
                  <a:schemeClr val="bg1"/>
                </a:solidFill>
              </a:rPr>
              <a:t>	Medicaid</a:t>
            </a:r>
            <a:endParaRPr lang="en-US" b="1">
              <a:solidFill>
                <a:schemeClr val="bg1"/>
              </a:solidFill>
            </a:endParaRPr>
          </a:p>
          <a:p>
            <a:pPr eaLnBrk="0" hangingPunct="0">
              <a:spcBef>
                <a:spcPct val="50000"/>
              </a:spcBef>
            </a:pPr>
            <a:endParaRPr lang="en-US" b="1">
              <a:solidFill>
                <a:srgbClr val="FF9900"/>
              </a:solidFill>
            </a:endParaRPr>
          </a:p>
          <a:p>
            <a:pPr eaLnBrk="0" hangingPunct="0">
              <a:spcBef>
                <a:spcPct val="50000"/>
              </a:spcBef>
            </a:pPr>
            <a:endParaRPr lang="en-US" b="1"/>
          </a:p>
          <a:p>
            <a:pPr eaLnBrk="0" hangingPunct="0">
              <a:spcBef>
                <a:spcPct val="50000"/>
              </a:spcBef>
            </a:pPr>
            <a:endParaRPr lang="en-US" sz="2800"/>
          </a:p>
        </p:txBody>
      </p:sp>
      <p:sp>
        <p:nvSpPr>
          <p:cNvPr id="18438" name="Rectangle 6"/>
          <p:cNvSpPr>
            <a:spLocks noChangeArrowheads="1"/>
          </p:cNvSpPr>
          <p:nvPr/>
        </p:nvSpPr>
        <p:spPr bwMode="auto">
          <a:xfrm rot="-5400000">
            <a:off x="2438400" y="2816225"/>
            <a:ext cx="3657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b="1">
                <a:solidFill>
                  <a:srgbClr val="FF9900"/>
                </a:solidFill>
              </a:rPr>
              <a:t>         </a:t>
            </a:r>
            <a:r>
              <a:rPr lang="en-US" sz="2000" b="1">
                <a:solidFill>
                  <a:schemeClr val="bg1"/>
                </a:solidFill>
              </a:rPr>
              <a:t> </a:t>
            </a:r>
            <a:r>
              <a:rPr lang="en-US" b="1">
                <a:solidFill>
                  <a:schemeClr val="bg1"/>
                </a:solidFill>
              </a:rPr>
              <a:t>Concurrent</a:t>
            </a:r>
            <a:endParaRPr lang="en-US">
              <a:solidFill>
                <a:schemeClr val="bg1"/>
              </a:solidFill>
            </a:endParaRPr>
          </a:p>
        </p:txBody>
      </p:sp>
      <p:sp>
        <p:nvSpPr>
          <p:cNvPr id="18439" name="Rectangle 7"/>
          <p:cNvSpPr>
            <a:spLocks noChangeArrowheads="1"/>
          </p:cNvSpPr>
          <p:nvPr/>
        </p:nvSpPr>
        <p:spPr bwMode="auto">
          <a:xfrm>
            <a:off x="2335213" y="228600"/>
            <a:ext cx="4191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3600" b="1" dirty="0" smtClean="0"/>
              <a:t>Program </a:t>
            </a:r>
            <a:endParaRPr lang="en-US" sz="3600" b="1" dirty="0"/>
          </a:p>
          <a:p>
            <a:pPr algn="ctr" eaLnBrk="0" hangingPunct="0"/>
            <a:r>
              <a:rPr lang="en-US" sz="3600" b="1" dirty="0" smtClean="0"/>
              <a:t>Differences</a:t>
            </a:r>
            <a:endParaRPr lang="en-US" sz="3600" b="1" dirty="0"/>
          </a:p>
        </p:txBody>
      </p:sp>
      <p:sp>
        <p:nvSpPr>
          <p:cNvPr id="18440" name="Text Box 8"/>
          <p:cNvSpPr txBox="1">
            <a:spLocks noChangeArrowheads="1"/>
          </p:cNvSpPr>
          <p:nvPr/>
        </p:nvSpPr>
        <p:spPr bwMode="auto">
          <a:xfrm>
            <a:off x="609599" y="5410200"/>
            <a:ext cx="33310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FontTx/>
              <a:buChar char="•"/>
            </a:pPr>
            <a:r>
              <a:rPr lang="en-US" sz="1600" dirty="0"/>
              <a:t>Social Security intended to replace loss </a:t>
            </a:r>
            <a:r>
              <a:rPr lang="en-US" sz="1600" dirty="0" smtClean="0"/>
              <a:t>of earnings </a:t>
            </a:r>
            <a:r>
              <a:rPr lang="en-US" sz="1600" dirty="0"/>
              <a:t>from work </a:t>
            </a:r>
          </a:p>
          <a:p>
            <a:pPr>
              <a:buFontTx/>
              <a:buChar char="•"/>
            </a:pPr>
            <a:r>
              <a:rPr lang="en-US" sz="1600" dirty="0"/>
              <a:t> Financed by FICA taxes</a:t>
            </a:r>
          </a:p>
          <a:p>
            <a:pPr>
              <a:buFontTx/>
              <a:buChar char="•"/>
            </a:pPr>
            <a:r>
              <a:rPr lang="en-US" sz="1600" dirty="0"/>
              <a:t> Benefits paid as </a:t>
            </a:r>
            <a:r>
              <a:rPr lang="en-US" sz="1600" dirty="0" smtClean="0"/>
              <a:t>an </a:t>
            </a:r>
            <a:r>
              <a:rPr lang="en-US" sz="1600" dirty="0"/>
              <a:t>EARNED right</a:t>
            </a:r>
          </a:p>
          <a:p>
            <a:pPr>
              <a:buFontTx/>
              <a:buChar char="•"/>
            </a:pPr>
            <a:r>
              <a:rPr lang="en-US" sz="1600" dirty="0"/>
              <a:t> SS pays benefits to the family</a:t>
            </a:r>
          </a:p>
          <a:p>
            <a:pPr>
              <a:spcBef>
                <a:spcPct val="50000"/>
              </a:spcBef>
              <a:buFontTx/>
              <a:buChar char="•"/>
            </a:pPr>
            <a:endParaRPr lang="en-US" sz="2000" dirty="0">
              <a:solidFill>
                <a:srgbClr val="FFFF00"/>
              </a:solidFill>
            </a:endParaRPr>
          </a:p>
          <a:p>
            <a:pPr>
              <a:spcBef>
                <a:spcPct val="50000"/>
              </a:spcBef>
            </a:pPr>
            <a:endParaRPr lang="en-US" sz="2000" dirty="0">
              <a:solidFill>
                <a:srgbClr val="FFFF00"/>
              </a:solidFill>
            </a:endParaRPr>
          </a:p>
        </p:txBody>
      </p:sp>
      <p:sp>
        <p:nvSpPr>
          <p:cNvPr id="18441" name="Text Box 9"/>
          <p:cNvSpPr txBox="1">
            <a:spLocks noChangeArrowheads="1"/>
          </p:cNvSpPr>
          <p:nvPr/>
        </p:nvSpPr>
        <p:spPr bwMode="auto">
          <a:xfrm>
            <a:off x="4279900" y="5410200"/>
            <a:ext cx="4514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buFontTx/>
              <a:buChar char="•"/>
            </a:pPr>
            <a:r>
              <a:rPr lang="en-US" sz="1600" dirty="0"/>
              <a:t>  Purpose is to provide income to people </a:t>
            </a:r>
          </a:p>
          <a:p>
            <a:r>
              <a:rPr lang="en-US" sz="1600" dirty="0"/>
              <a:t>  who have little or no income or resources</a:t>
            </a:r>
          </a:p>
          <a:p>
            <a:pPr>
              <a:buFontTx/>
              <a:buChar char="•"/>
            </a:pPr>
            <a:r>
              <a:rPr lang="en-US" sz="1600" dirty="0"/>
              <a:t>  SSI is needs-based</a:t>
            </a:r>
          </a:p>
          <a:p>
            <a:pPr>
              <a:buFontTx/>
              <a:buChar char="•"/>
            </a:pPr>
            <a:r>
              <a:rPr lang="en-US" sz="1600" dirty="0"/>
              <a:t>  SSI pays no money to family</a:t>
            </a:r>
          </a:p>
          <a:p>
            <a:pPr>
              <a:buFontTx/>
              <a:buChar char="•"/>
            </a:pPr>
            <a:r>
              <a:rPr lang="en-US" sz="1600" dirty="0"/>
              <a:t>  Financed by General Revenue Funds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990600"/>
            <a:ext cx="9144000" cy="914400"/>
          </a:xfrm>
        </p:spPr>
        <p:txBody>
          <a:bodyPr/>
          <a:lstStyle/>
          <a:p>
            <a:pPr eaLnBrk="1" hangingPunct="1"/>
            <a:r>
              <a:rPr lang="en-US" sz="4000" b="1" dirty="0" smtClean="0">
                <a:latin typeface="Times New Roman" pitchFamily="18" charset="0"/>
                <a:cs typeface="Times New Roman" pitchFamily="18" charset="0"/>
              </a:rPr>
              <a:t>SSI </a:t>
            </a:r>
            <a:r>
              <a:rPr lang="en-US" sz="4000" b="1" dirty="0">
                <a:latin typeface="Times New Roman" pitchFamily="18" charset="0"/>
                <a:cs typeface="Times New Roman" pitchFamily="18" charset="0"/>
              </a:rPr>
              <a:t>&amp;</a:t>
            </a:r>
            <a:r>
              <a:rPr lang="en-US" sz="4000" b="1" dirty="0" smtClean="0">
                <a:latin typeface="Times New Roman" pitchFamily="18" charset="0"/>
                <a:cs typeface="Times New Roman" pitchFamily="18" charset="0"/>
              </a:rPr>
              <a:t> SSDI - Similarities &amp; Differences</a:t>
            </a:r>
          </a:p>
        </p:txBody>
      </p:sp>
      <p:sp>
        <p:nvSpPr>
          <p:cNvPr id="17411" name="Rectangle 3"/>
          <p:cNvSpPr>
            <a:spLocks noGrp="1" noChangeArrowheads="1"/>
          </p:cNvSpPr>
          <p:nvPr>
            <p:ph idx="1"/>
          </p:nvPr>
        </p:nvSpPr>
        <p:spPr>
          <a:xfrm>
            <a:off x="381000" y="2286000"/>
            <a:ext cx="8229600" cy="4114800"/>
          </a:xfrm>
        </p:spPr>
        <p:txBody>
          <a:bodyPr/>
          <a:lstStyle/>
          <a:p>
            <a:pPr algn="ctr" eaLnBrk="1" hangingPunct="1">
              <a:buFontTx/>
              <a:buNone/>
            </a:pPr>
            <a:endParaRPr lang="en-US" sz="1200" dirty="0" smtClean="0"/>
          </a:p>
          <a:p>
            <a:pPr eaLnBrk="1" hangingPunct="1"/>
            <a:r>
              <a:rPr lang="en-US" dirty="0"/>
              <a:t>D</a:t>
            </a:r>
            <a:r>
              <a:rPr lang="en-US" dirty="0" smtClean="0"/>
              <a:t>efinition of disability is generally the same</a:t>
            </a:r>
          </a:p>
          <a:p>
            <a:pPr eaLnBrk="1" hangingPunct="1"/>
            <a:r>
              <a:rPr lang="en-US" dirty="0"/>
              <a:t>A</a:t>
            </a:r>
            <a:r>
              <a:rPr lang="en-US" dirty="0" smtClean="0"/>
              <a:t>pplication </a:t>
            </a:r>
            <a:r>
              <a:rPr lang="en-US" dirty="0"/>
              <a:t>process </a:t>
            </a:r>
            <a:r>
              <a:rPr lang="en-US" dirty="0" smtClean="0"/>
              <a:t>is similar</a:t>
            </a:r>
          </a:p>
          <a:p>
            <a:pPr eaLnBrk="1" hangingPunct="1"/>
            <a:r>
              <a:rPr lang="en-US" dirty="0" smtClean="0"/>
              <a:t>Need for work history differs</a:t>
            </a:r>
            <a:endParaRPr lang="en-US" dirty="0"/>
          </a:p>
          <a:p>
            <a:pPr eaLnBrk="1" hangingPunct="1"/>
            <a:r>
              <a:rPr lang="en-US" dirty="0"/>
              <a:t>R</a:t>
            </a:r>
            <a:r>
              <a:rPr lang="en-US" dirty="0" smtClean="0"/>
              <a:t>esource rules differ</a:t>
            </a:r>
          </a:p>
          <a:p>
            <a:pPr eaLnBrk="1" hangingPunct="1"/>
            <a:r>
              <a:rPr lang="en-US" dirty="0"/>
              <a:t>B</a:t>
            </a:r>
            <a:r>
              <a:rPr lang="en-US" dirty="0" smtClean="0"/>
              <a:t>enefit amount differs</a:t>
            </a:r>
          </a:p>
          <a:p>
            <a:pPr eaLnBrk="1" hangingPunct="1"/>
            <a:r>
              <a:rPr lang="en-US" dirty="0"/>
              <a:t>W</a:t>
            </a:r>
            <a:r>
              <a:rPr lang="en-US" dirty="0" smtClean="0"/>
              <a:t>ork incentives differ</a:t>
            </a:r>
          </a:p>
        </p:txBody>
      </p:sp>
    </p:spTree>
    <p:extLst>
      <p:ext uri="{BB962C8B-B14F-4D97-AF65-F5344CB8AC3E}">
        <p14:creationId xmlns:p14="http://schemas.microsoft.com/office/powerpoint/2010/main" val="1418803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dirty="0" smtClean="0">
                <a:latin typeface="Times New Roman" pitchFamily="18" charset="0"/>
                <a:cs typeface="Times New Roman" pitchFamily="18" charset="0"/>
              </a:rPr>
              <a:t>Why Apply for SSI at Age 18?</a:t>
            </a:r>
          </a:p>
        </p:txBody>
      </p:sp>
      <p:sp>
        <p:nvSpPr>
          <p:cNvPr id="21507" name="Rectangle 3"/>
          <p:cNvSpPr>
            <a:spLocks noGrp="1" noChangeArrowheads="1"/>
          </p:cNvSpPr>
          <p:nvPr>
            <p:ph idx="1"/>
          </p:nvPr>
        </p:nvSpPr>
        <p:spPr>
          <a:xfrm>
            <a:off x="457200" y="2209800"/>
            <a:ext cx="8229600" cy="3429000"/>
          </a:xfrm>
        </p:spPr>
        <p:txBody>
          <a:bodyPr/>
          <a:lstStyle/>
          <a:p>
            <a:pPr eaLnBrk="1" hangingPunct="1"/>
            <a:r>
              <a:rPr lang="en-US" dirty="0" smtClean="0"/>
              <a:t>Parents’ income and resources are no longer considered in determining eligibility</a:t>
            </a:r>
          </a:p>
          <a:p>
            <a:pPr eaLnBrk="1" hangingPunct="1"/>
            <a:endParaRPr lang="en-US" sz="1600" dirty="0" smtClean="0"/>
          </a:p>
          <a:p>
            <a:pPr eaLnBrk="1" hangingPunct="1"/>
            <a:r>
              <a:rPr lang="en-US" dirty="0" smtClean="0"/>
              <a:t>Financial benefit of up to $733/month (2015)</a:t>
            </a:r>
          </a:p>
          <a:p>
            <a:pPr lvl="1" eaLnBrk="1" hangingPunct="1"/>
            <a:r>
              <a:rPr lang="en-US" dirty="0"/>
              <a:t>A</a:t>
            </a:r>
            <a:r>
              <a:rPr lang="en-US" dirty="0" smtClean="0"/>
              <a:t> State Supplement is usually added </a:t>
            </a:r>
          </a:p>
          <a:p>
            <a:pPr eaLnBrk="1" hangingPunct="1"/>
            <a:endParaRPr lang="en-US" sz="1600" dirty="0" smtClean="0"/>
          </a:p>
          <a:p>
            <a:pPr eaLnBrk="1" hangingPunct="1"/>
            <a:r>
              <a:rPr lang="en-US" dirty="0" smtClean="0"/>
              <a:t>Medicaid (Medical Assistance)</a:t>
            </a:r>
          </a:p>
          <a:p>
            <a:pPr lvl="1" eaLnBrk="1" hangingPunct="1"/>
            <a:r>
              <a:rPr lang="en-US" dirty="0" smtClean="0"/>
              <a:t>Apply separately in Minnesota through the county</a:t>
            </a:r>
          </a:p>
          <a:p>
            <a:pPr marL="0" indent="0" eaLnBrk="1" hangingPunct="1">
              <a:buNone/>
            </a:pPr>
            <a:endParaRPr lang="en-US" dirty="0"/>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8458200" cy="914400"/>
          </a:xfrm>
        </p:spPr>
        <p:txBody>
          <a:bodyPr/>
          <a:lstStyle/>
          <a:p>
            <a:pPr eaLnBrk="1" hangingPunct="1"/>
            <a:r>
              <a:rPr lang="en-US" sz="4000" b="1" dirty="0" smtClean="0">
                <a:latin typeface="Times New Roman" pitchFamily="18" charset="0"/>
                <a:cs typeface="Times New Roman" pitchFamily="18" charset="0"/>
              </a:rPr>
              <a:t>Advantages for Transition-Age Youth</a:t>
            </a:r>
          </a:p>
        </p:txBody>
      </p:sp>
      <p:sp>
        <p:nvSpPr>
          <p:cNvPr id="21507" name="Rectangle 3"/>
          <p:cNvSpPr>
            <a:spLocks noGrp="1" noChangeArrowheads="1"/>
          </p:cNvSpPr>
          <p:nvPr>
            <p:ph idx="1"/>
          </p:nvPr>
        </p:nvSpPr>
        <p:spPr>
          <a:xfrm>
            <a:off x="381000" y="2286000"/>
            <a:ext cx="8229600" cy="4114800"/>
          </a:xfrm>
        </p:spPr>
        <p:txBody>
          <a:bodyPr/>
          <a:lstStyle/>
          <a:p>
            <a:pPr marL="0" indent="0" eaLnBrk="1" hangingPunct="1">
              <a:buNone/>
            </a:pPr>
            <a:r>
              <a:rPr lang="en-US" b="1" dirty="0" smtClean="0"/>
              <a:t>SSI benefits are especially helpful when:</a:t>
            </a:r>
          </a:p>
          <a:p>
            <a:pPr marL="914400" eaLnBrk="1" hangingPunct="1"/>
            <a:r>
              <a:rPr lang="en-US" dirty="0" smtClean="0"/>
              <a:t>Transitioning from school to work</a:t>
            </a:r>
          </a:p>
          <a:p>
            <a:pPr marL="914400" eaLnBrk="1" hangingPunct="1">
              <a:lnSpc>
                <a:spcPct val="55000"/>
              </a:lnSpc>
              <a:buFontTx/>
              <a:buNone/>
            </a:pPr>
            <a:endParaRPr lang="en-US" sz="1000" dirty="0" smtClean="0"/>
          </a:p>
          <a:p>
            <a:pPr marL="914400" eaLnBrk="1" hangingPunct="1"/>
            <a:r>
              <a:rPr lang="en-US" dirty="0" smtClean="0"/>
              <a:t>Attending postsecondary school or training</a:t>
            </a:r>
          </a:p>
          <a:p>
            <a:pPr marL="914400" eaLnBrk="1" hangingPunct="1">
              <a:lnSpc>
                <a:spcPct val="55000"/>
              </a:lnSpc>
              <a:buFontTx/>
              <a:buNone/>
            </a:pPr>
            <a:endParaRPr lang="en-US" sz="1000" dirty="0" smtClean="0"/>
          </a:p>
          <a:p>
            <a:pPr marL="914400" eaLnBrk="1" hangingPunct="1"/>
            <a:r>
              <a:rPr lang="en-US" dirty="0" smtClean="0"/>
              <a:t>Working at low-paying or part-time employment</a:t>
            </a:r>
          </a:p>
          <a:p>
            <a:pPr eaLnBrk="1" hangingPunct="1"/>
            <a:endParaRPr lang="en-US" dirty="0" smtClean="0"/>
          </a:p>
        </p:txBody>
      </p:sp>
    </p:spTree>
    <p:extLst>
      <p:ext uri="{BB962C8B-B14F-4D97-AF65-F5344CB8AC3E}">
        <p14:creationId xmlns:p14="http://schemas.microsoft.com/office/powerpoint/2010/main" val="3877311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en-US" sz="4000" b="1" dirty="0" smtClean="0">
                <a:latin typeface="Times New Roman" panose="02020603050405020304" pitchFamily="18" charset="0"/>
                <a:cs typeface="Times New Roman" panose="02020603050405020304" pitchFamily="18" charset="0"/>
              </a:rPr>
              <a:t>SSA Definition </a:t>
            </a:r>
            <a:r>
              <a:rPr kumimoji="1" lang="en-US" altLang="en-US" sz="4000" b="1" dirty="0">
                <a:latin typeface="Times New Roman" panose="02020603050405020304" pitchFamily="18" charset="0"/>
                <a:cs typeface="Times New Roman" panose="02020603050405020304" pitchFamily="18" charset="0"/>
              </a:rPr>
              <a:t>of </a:t>
            </a:r>
            <a:r>
              <a:rPr kumimoji="1" lang="en-US" altLang="en-US" sz="4000" b="1" dirty="0" smtClean="0">
                <a:latin typeface="Times New Roman" panose="02020603050405020304" pitchFamily="18" charset="0"/>
                <a:cs typeface="Times New Roman" panose="02020603050405020304" pitchFamily="18" charset="0"/>
              </a:rPr>
              <a:t>Disability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438400"/>
            <a:ext cx="8458200" cy="4114800"/>
          </a:xfrm>
        </p:spPr>
        <p:txBody>
          <a:bodyPr/>
          <a:lstStyle/>
          <a:p>
            <a:pPr>
              <a:spcAft>
                <a:spcPts val="600"/>
              </a:spcAft>
              <a:buClr>
                <a:schemeClr val="accent2"/>
              </a:buClr>
              <a:buNone/>
            </a:pPr>
            <a:r>
              <a:rPr kumimoji="1" lang="en-US" altLang="en-US" b="1" dirty="0" smtClean="0"/>
              <a:t>    Both SSI and SSDI </a:t>
            </a:r>
            <a:r>
              <a:rPr kumimoji="1" lang="en-US" altLang="en-US" dirty="0" smtClean="0"/>
              <a:t>require a physical </a:t>
            </a:r>
            <a:r>
              <a:rPr kumimoji="1" lang="en-US" altLang="en-US" dirty="0"/>
              <a:t>and/or mental impairment </a:t>
            </a:r>
            <a:r>
              <a:rPr kumimoji="1" lang="en-US" altLang="en-US" dirty="0" smtClean="0"/>
              <a:t>which:</a:t>
            </a:r>
          </a:p>
          <a:p>
            <a:pPr marL="914400">
              <a:spcAft>
                <a:spcPts val="600"/>
              </a:spcAft>
            </a:pPr>
            <a:r>
              <a:rPr kumimoji="1" lang="en-US" altLang="en-US" sz="2800" dirty="0" smtClean="0"/>
              <a:t>Prevents </a:t>
            </a:r>
            <a:r>
              <a:rPr kumimoji="1" lang="en-US" altLang="en-US" sz="2800" dirty="0"/>
              <a:t>a person from doing </a:t>
            </a:r>
            <a:r>
              <a:rPr kumimoji="1" lang="en-US" altLang="en-US" sz="2800" b="1" dirty="0" smtClean="0"/>
              <a:t>Substantial </a:t>
            </a:r>
            <a:r>
              <a:rPr kumimoji="1" lang="en-US" altLang="en-US" sz="2800" b="1" dirty="0"/>
              <a:t>G</a:t>
            </a:r>
            <a:r>
              <a:rPr kumimoji="1" lang="en-US" altLang="en-US" sz="2800" b="1" dirty="0" smtClean="0"/>
              <a:t>ainful Activity</a:t>
            </a:r>
            <a:r>
              <a:rPr kumimoji="1" lang="en-US" altLang="en-US" sz="2800" dirty="0" smtClean="0"/>
              <a:t> </a:t>
            </a:r>
            <a:r>
              <a:rPr kumimoji="1" lang="en-US" altLang="en-US" sz="2800" dirty="0"/>
              <a:t>(</a:t>
            </a:r>
            <a:r>
              <a:rPr kumimoji="1" lang="en-US" altLang="en-US" sz="2800" dirty="0" smtClean="0"/>
              <a:t>SGA) of </a:t>
            </a:r>
            <a:r>
              <a:rPr kumimoji="1" lang="en-US" altLang="en-US" sz="2800" b="1" dirty="0" smtClean="0"/>
              <a:t>$1,090 </a:t>
            </a:r>
            <a:r>
              <a:rPr kumimoji="1" lang="en-US" altLang="en-US" sz="2800" dirty="0" smtClean="0"/>
              <a:t>(2015)</a:t>
            </a:r>
            <a:endParaRPr kumimoji="1" lang="en-US" altLang="en-US" sz="1000" dirty="0" smtClean="0"/>
          </a:p>
          <a:p>
            <a:pPr marL="914400">
              <a:spcAft>
                <a:spcPts val="600"/>
              </a:spcAft>
            </a:pPr>
            <a:r>
              <a:rPr kumimoji="1" lang="en-US" altLang="en-US" sz="2800" dirty="0" smtClean="0"/>
              <a:t>Is </a:t>
            </a:r>
            <a:r>
              <a:rPr kumimoji="1" lang="en-US" altLang="en-US" sz="2800" dirty="0"/>
              <a:t>expected to last at least </a:t>
            </a:r>
            <a:r>
              <a:rPr kumimoji="1" lang="en-US" altLang="en-US" sz="2800" dirty="0" smtClean="0"/>
              <a:t>a </a:t>
            </a:r>
            <a:r>
              <a:rPr kumimoji="1" lang="en-US" altLang="en-US" sz="2800" dirty="0"/>
              <a:t>year or result in </a:t>
            </a:r>
            <a:r>
              <a:rPr kumimoji="1" lang="en-US" altLang="en-US" sz="2800" dirty="0" smtClean="0"/>
              <a:t>death</a:t>
            </a:r>
          </a:p>
          <a:p>
            <a:pPr marL="914400">
              <a:spcAft>
                <a:spcPts val="600"/>
              </a:spcAft>
            </a:pPr>
            <a:r>
              <a:rPr kumimoji="1" lang="en-US" altLang="en-US" sz="2800" dirty="0" smtClean="0"/>
              <a:t>Differs from other disability programs</a:t>
            </a:r>
            <a:endParaRPr kumimoji="1" lang="en-US" altLang="en-US" sz="2800" dirty="0"/>
          </a:p>
          <a:p>
            <a:endParaRPr lang="en-US" dirty="0"/>
          </a:p>
        </p:txBody>
      </p:sp>
    </p:spTree>
    <p:extLst>
      <p:ext uri="{BB962C8B-B14F-4D97-AF65-F5344CB8AC3E}">
        <p14:creationId xmlns:p14="http://schemas.microsoft.com/office/powerpoint/2010/main" val="142606191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465221" y="838200"/>
            <a:ext cx="8153400" cy="1143000"/>
          </a:xfrm>
        </p:spPr>
        <p:txBody>
          <a:bodyPr rtlCol="0">
            <a:normAutofit fontScale="90000"/>
          </a:bodyPr>
          <a:lstStyle/>
          <a:p>
            <a:pPr eaLnBrk="1" fontAlgn="auto" hangingPunct="1">
              <a:spcAft>
                <a:spcPts val="0"/>
              </a:spcAft>
              <a:defRPr/>
            </a:pPr>
            <a:r>
              <a:rPr lang="en-US" b="1" dirty="0" smtClean="0">
                <a:latin typeface="Times New Roman" panose="02020603050405020304" pitchFamily="18" charset="0"/>
                <a:cs typeface="Times New Roman" panose="02020603050405020304" pitchFamily="18" charset="0"/>
              </a:rPr>
              <a:t>What is Limited Income or </a:t>
            </a:r>
            <a:r>
              <a:rPr lang="en-US" b="1" dirty="0" err="1" smtClean="0">
                <a:latin typeface="Times New Roman" panose="02020603050405020304" pitchFamily="18" charset="0"/>
                <a:cs typeface="Times New Roman" panose="02020603050405020304" pitchFamily="18" charset="0"/>
              </a:rPr>
              <a:t>SGA</a:t>
            </a:r>
            <a:r>
              <a:rPr lang="en-US" b="1" dirty="0" smtClean="0">
                <a:latin typeface="Times New Roman" panose="02020603050405020304" pitchFamily="18" charset="0"/>
                <a:cs typeface="Times New Roman" panose="02020603050405020304" pitchFamily="18" charset="0"/>
              </a:rPr>
              <a:t>?</a:t>
            </a:r>
            <a:endParaRPr lang="en-US" sz="4800" b="1" dirty="0" smtClean="0">
              <a:latin typeface="Times New Roman" pitchFamily="18" charset="0"/>
              <a:cs typeface="Times New Roman" pitchFamily="18" charset="0"/>
            </a:endParaRPr>
          </a:p>
        </p:txBody>
      </p:sp>
      <p:sp>
        <p:nvSpPr>
          <p:cNvPr id="39939" name="Rectangle 3"/>
          <p:cNvSpPr>
            <a:spLocks noGrp="1" noChangeArrowheads="1"/>
          </p:cNvSpPr>
          <p:nvPr>
            <p:ph idx="1"/>
          </p:nvPr>
        </p:nvSpPr>
        <p:spPr>
          <a:xfrm>
            <a:off x="381000" y="2286000"/>
            <a:ext cx="8229600" cy="4114800"/>
          </a:xfrm>
        </p:spPr>
        <p:txBody>
          <a:bodyPr/>
          <a:lstStyle/>
          <a:p>
            <a:pPr marL="0" indent="0" eaLnBrk="1" hangingPunct="1">
              <a:lnSpc>
                <a:spcPct val="80000"/>
              </a:lnSpc>
              <a:spcAft>
                <a:spcPts val="600"/>
              </a:spcAft>
              <a:buNone/>
            </a:pPr>
            <a:r>
              <a:rPr lang="en-US" b="1" dirty="0" smtClean="0"/>
              <a:t>Substantial Gainful Activity (</a:t>
            </a:r>
            <a:r>
              <a:rPr lang="en-US" b="1" dirty="0" err="1" smtClean="0"/>
              <a:t>SGA</a:t>
            </a:r>
            <a:r>
              <a:rPr lang="en-US" b="1" dirty="0" smtClean="0"/>
              <a:t>)</a:t>
            </a:r>
          </a:p>
          <a:p>
            <a:pPr eaLnBrk="1" hangingPunct="1">
              <a:lnSpc>
                <a:spcPct val="80000"/>
              </a:lnSpc>
              <a:spcAft>
                <a:spcPts val="600"/>
              </a:spcAft>
            </a:pPr>
            <a:r>
              <a:rPr lang="en-US" dirty="0" smtClean="0"/>
              <a:t>Limited Income – </a:t>
            </a:r>
            <a:r>
              <a:rPr lang="en-US" b="1" dirty="0" smtClean="0"/>
              <a:t>SGA </a:t>
            </a:r>
            <a:r>
              <a:rPr lang="en-US" dirty="0" smtClean="0"/>
              <a:t>is defined as $1,080 (2015) or </a:t>
            </a:r>
            <a:r>
              <a:rPr lang="en-US" dirty="0"/>
              <a:t>more per month </a:t>
            </a:r>
            <a:r>
              <a:rPr lang="en-US" b="1" u="sng" dirty="0"/>
              <a:t>minus</a:t>
            </a:r>
            <a:r>
              <a:rPr lang="en-US" b="1" dirty="0"/>
              <a:t>:</a:t>
            </a:r>
          </a:p>
          <a:p>
            <a:pPr lvl="1" eaLnBrk="1" hangingPunct="1">
              <a:lnSpc>
                <a:spcPct val="80000"/>
              </a:lnSpc>
              <a:spcAft>
                <a:spcPts val="0"/>
              </a:spcAft>
            </a:pPr>
            <a:r>
              <a:rPr lang="en-US" sz="3200" dirty="0"/>
              <a:t>Cost of items needed to work (</a:t>
            </a:r>
            <a:r>
              <a:rPr lang="en-US" sz="3200" dirty="0" err="1" smtClean="0"/>
              <a:t>IRWE</a:t>
            </a:r>
            <a:r>
              <a:rPr lang="en-US" sz="3200" dirty="0" smtClean="0"/>
              <a:t>)</a:t>
            </a:r>
            <a:endParaRPr lang="en-US" sz="3200" dirty="0"/>
          </a:p>
          <a:p>
            <a:pPr lvl="1" eaLnBrk="1" hangingPunct="1">
              <a:lnSpc>
                <a:spcPct val="80000"/>
              </a:lnSpc>
              <a:spcAft>
                <a:spcPts val="600"/>
              </a:spcAft>
            </a:pPr>
            <a:r>
              <a:rPr lang="en-US" sz="3200" dirty="0"/>
              <a:t>Value of support needed at </a:t>
            </a:r>
            <a:r>
              <a:rPr lang="en-US" sz="3200" dirty="0" smtClean="0"/>
              <a:t>work</a:t>
            </a:r>
          </a:p>
          <a:p>
            <a:pPr eaLnBrk="1" hangingPunct="1">
              <a:lnSpc>
                <a:spcPct val="80000"/>
              </a:lnSpc>
              <a:spcAft>
                <a:spcPts val="600"/>
              </a:spcAft>
            </a:pPr>
            <a:r>
              <a:rPr lang="en-US" dirty="0" smtClean="0"/>
              <a:t>Once on SSI, income of more than $1,080 reduces the benefit amount </a:t>
            </a:r>
            <a:r>
              <a:rPr lang="en-US" i="1" u="sng" dirty="0" smtClean="0"/>
              <a:t>BUT</a:t>
            </a:r>
            <a:r>
              <a:rPr lang="en-US" dirty="0" smtClean="0"/>
              <a:t> does not affect continuing eligibility by itself.</a:t>
            </a:r>
          </a:p>
          <a:p>
            <a:pPr eaLnBrk="1" hangingPunct="1">
              <a:lnSpc>
                <a:spcPct val="80000"/>
              </a:lnSpc>
              <a:buFontTx/>
              <a:buNone/>
            </a:pPr>
            <a:r>
              <a:rPr lang="en-US" dirty="0" smtClean="0"/>
              <a:t>     </a:t>
            </a:r>
          </a:p>
          <a:p>
            <a:pPr eaLnBrk="1" hangingPunct="1">
              <a:lnSpc>
                <a:spcPct val="50000"/>
              </a:lnSpc>
              <a:buFontTx/>
              <a:buNone/>
            </a:pPr>
            <a:endParaRPr lang="en-US" sz="2800" dirty="0" smtClean="0">
              <a:solidFill>
                <a:schemeClr val="accent2"/>
              </a:solidFill>
            </a:endParaRPr>
          </a:p>
          <a:p>
            <a:pPr marL="0" indent="0" eaLnBrk="1" hangingPunct="1">
              <a:lnSpc>
                <a:spcPct val="80000"/>
              </a:lnSpc>
              <a:buNone/>
            </a:pPr>
            <a:r>
              <a:rPr lang="en-US" dirty="0" smtClean="0">
                <a:latin typeface="Century Gothic" pitchFamily="34" charset="0"/>
              </a:rPr>
              <a:t>		</a:t>
            </a:r>
          </a:p>
        </p:txBody>
      </p:sp>
    </p:spTree>
    <p:extLst>
      <p:ext uri="{BB962C8B-B14F-4D97-AF65-F5344CB8AC3E}">
        <p14:creationId xmlns:p14="http://schemas.microsoft.com/office/powerpoint/2010/main" val="227831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b="1" dirty="0" smtClean="0">
                <a:latin typeface="Times New Roman" pitchFamily="18" charset="0"/>
                <a:cs typeface="Times New Roman" pitchFamily="18" charset="0"/>
              </a:rPr>
              <a:t>Employment Programs </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Century Gothic" pitchFamily="34" charset="0"/>
              </a:rPr>
              <a:t>Career Exploration</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b="1" dirty="0" smtClean="0">
                <a:latin typeface="Times New Roman" panose="02020603050405020304" pitchFamily="18" charset="0"/>
                <a:cs typeface="Times New Roman" panose="02020603050405020304" pitchFamily="18" charset="0"/>
              </a:rPr>
              <a:t>What are Limited Resources?</a:t>
            </a:r>
          </a:p>
        </p:txBody>
      </p:sp>
      <p:sp>
        <p:nvSpPr>
          <p:cNvPr id="2" name="Content Placeholder 1"/>
          <p:cNvSpPr>
            <a:spLocks noGrp="1"/>
          </p:cNvSpPr>
          <p:nvPr>
            <p:ph idx="1"/>
          </p:nvPr>
        </p:nvSpPr>
        <p:spPr>
          <a:xfrm>
            <a:off x="457200" y="2438400"/>
            <a:ext cx="8229600" cy="3594100"/>
          </a:xfrm>
        </p:spPr>
        <p:txBody>
          <a:bodyPr/>
          <a:lstStyle/>
          <a:p>
            <a:pPr>
              <a:lnSpc>
                <a:spcPct val="90000"/>
              </a:lnSpc>
              <a:spcAft>
                <a:spcPts val="1200"/>
              </a:spcAft>
              <a:buFontTx/>
              <a:buChar char="•"/>
            </a:pPr>
            <a:r>
              <a:rPr kumimoji="1" lang="en-US" altLang="en-US" sz="3000" dirty="0" smtClean="0">
                <a:cs typeface="Times New Roman" pitchFamily="18" charset="0"/>
              </a:rPr>
              <a:t>Resource Limits – $2,000 per individual or $3,000 per couple</a:t>
            </a:r>
          </a:p>
          <a:p>
            <a:pPr>
              <a:lnSpc>
                <a:spcPct val="90000"/>
              </a:lnSpc>
              <a:spcAft>
                <a:spcPts val="1200"/>
              </a:spcAft>
              <a:buFontTx/>
              <a:buChar char="•"/>
            </a:pPr>
            <a:r>
              <a:rPr kumimoji="1" lang="en-US" altLang="en-US" sz="3000" dirty="0" smtClean="0">
                <a:cs typeface="Times New Roman" pitchFamily="18" charset="0"/>
              </a:rPr>
              <a:t>Examples – cash</a:t>
            </a:r>
            <a:r>
              <a:rPr kumimoji="1" lang="en-US" altLang="en-US" sz="3000" dirty="0">
                <a:cs typeface="Times New Roman" pitchFamily="18" charset="0"/>
              </a:rPr>
              <a:t>, stocks, bonds, bank accounts, real estate, personal </a:t>
            </a:r>
            <a:r>
              <a:rPr kumimoji="1" lang="en-US" altLang="en-US" sz="3000" dirty="0" smtClean="0">
                <a:cs typeface="Times New Roman" pitchFamily="18" charset="0"/>
              </a:rPr>
              <a:t>property</a:t>
            </a:r>
            <a:endParaRPr kumimoji="1" lang="en-US" altLang="en-US" sz="3000" dirty="0">
              <a:cs typeface="Times New Roman" pitchFamily="18" charset="0"/>
            </a:endParaRPr>
          </a:p>
          <a:p>
            <a:pPr>
              <a:lnSpc>
                <a:spcPct val="90000"/>
              </a:lnSpc>
              <a:buFontTx/>
              <a:buChar char="•"/>
            </a:pPr>
            <a:r>
              <a:rPr kumimoji="1" lang="en-US" altLang="en-US" sz="3000" dirty="0" smtClean="0">
                <a:cs typeface="Times New Roman" pitchFamily="18" charset="0"/>
              </a:rPr>
              <a:t>SSI doesn’t count some assets </a:t>
            </a:r>
            <a:r>
              <a:rPr kumimoji="1" lang="en-US" altLang="en-US" sz="3000" dirty="0">
                <a:cs typeface="Times New Roman" pitchFamily="18" charset="0"/>
              </a:rPr>
              <a:t>– </a:t>
            </a:r>
            <a:r>
              <a:rPr kumimoji="1" lang="en-US" altLang="en-US" sz="3000" dirty="0" smtClean="0">
                <a:cs typeface="Times New Roman" pitchFamily="18" charset="0"/>
              </a:rPr>
              <a:t>house, one </a:t>
            </a:r>
            <a:r>
              <a:rPr kumimoji="1" lang="en-US" altLang="en-US" sz="3000" dirty="0">
                <a:cs typeface="Times New Roman" pitchFamily="18" charset="0"/>
              </a:rPr>
              <a:t>vehicle, up to $</a:t>
            </a:r>
            <a:r>
              <a:rPr kumimoji="1" lang="en-US" altLang="en-US" sz="3000" dirty="0" smtClean="0">
                <a:cs typeface="Times New Roman" pitchFamily="18" charset="0"/>
              </a:rPr>
              <a:t>1,500 </a:t>
            </a:r>
            <a:r>
              <a:rPr kumimoji="1" lang="en-US" altLang="en-US" sz="3000" dirty="0">
                <a:cs typeface="Times New Roman" pitchFamily="18" charset="0"/>
              </a:rPr>
              <a:t>in burial funds, household </a:t>
            </a:r>
            <a:r>
              <a:rPr kumimoji="1" lang="en-US" altLang="en-US" sz="3000" dirty="0" smtClean="0">
                <a:cs typeface="Times New Roman" pitchFamily="18" charset="0"/>
              </a:rPr>
              <a:t>goods, personal </a:t>
            </a:r>
            <a:r>
              <a:rPr kumimoji="1" lang="en-US" altLang="en-US" sz="3000" dirty="0">
                <a:cs typeface="Times New Roman" pitchFamily="18" charset="0"/>
              </a:rPr>
              <a:t>items.</a:t>
            </a:r>
            <a:endParaRPr kumimoji="1" lang="en-US" altLang="en-US" sz="3000" dirty="0"/>
          </a:p>
          <a:p>
            <a:endParaRPr lang="en-US" dirty="0"/>
          </a:p>
        </p:txBody>
      </p:sp>
    </p:spTree>
    <p:extLst>
      <p:ext uri="{BB962C8B-B14F-4D97-AF65-F5344CB8AC3E}">
        <p14:creationId xmlns:p14="http://schemas.microsoft.com/office/powerpoint/2010/main" val="18931902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b="1" dirty="0" smtClean="0">
                <a:latin typeface="Times New Roman" panose="02020603050405020304" pitchFamily="18" charset="0"/>
                <a:cs typeface="Times New Roman" panose="02020603050405020304" pitchFamily="18" charset="0"/>
              </a:rPr>
              <a:t>What Resources Do Not Count?</a:t>
            </a:r>
          </a:p>
        </p:txBody>
      </p:sp>
      <p:sp>
        <p:nvSpPr>
          <p:cNvPr id="2" name="Content Placeholder 1"/>
          <p:cNvSpPr>
            <a:spLocks noGrp="1"/>
          </p:cNvSpPr>
          <p:nvPr>
            <p:ph idx="1"/>
          </p:nvPr>
        </p:nvSpPr>
        <p:spPr>
          <a:xfrm>
            <a:off x="430161" y="2362200"/>
            <a:ext cx="8229600" cy="4114800"/>
          </a:xfrm>
        </p:spPr>
        <p:txBody>
          <a:bodyPr/>
          <a:lstStyle/>
          <a:p>
            <a:pPr>
              <a:lnSpc>
                <a:spcPct val="90000"/>
              </a:lnSpc>
              <a:spcAft>
                <a:spcPts val="1200"/>
              </a:spcAft>
            </a:pPr>
            <a:r>
              <a:rPr kumimoji="1" lang="en-US" sz="3000" dirty="0" smtClean="0">
                <a:cs typeface="Times New Roman" pitchFamily="18" charset="0"/>
              </a:rPr>
              <a:t>Home one lives in and land it is on</a:t>
            </a:r>
          </a:p>
          <a:p>
            <a:pPr>
              <a:lnSpc>
                <a:spcPct val="90000"/>
              </a:lnSpc>
              <a:spcAft>
                <a:spcPts val="1200"/>
              </a:spcAft>
            </a:pPr>
            <a:r>
              <a:rPr kumimoji="1" lang="en-US" sz="3000" dirty="0" smtClean="0">
                <a:cs typeface="Times New Roman" pitchFamily="18" charset="0"/>
              </a:rPr>
              <a:t>Household goods and personal effects</a:t>
            </a:r>
          </a:p>
          <a:p>
            <a:pPr>
              <a:lnSpc>
                <a:spcPct val="90000"/>
              </a:lnSpc>
              <a:spcAft>
                <a:spcPts val="1200"/>
              </a:spcAft>
            </a:pPr>
            <a:r>
              <a:rPr kumimoji="1" lang="en-US" sz="3000" dirty="0" smtClean="0">
                <a:cs typeface="Times New Roman" pitchFamily="18" charset="0"/>
              </a:rPr>
              <a:t>One vehicle regardless of value</a:t>
            </a:r>
          </a:p>
          <a:p>
            <a:pPr>
              <a:lnSpc>
                <a:spcPct val="90000"/>
              </a:lnSpc>
              <a:spcAft>
                <a:spcPts val="1200"/>
              </a:spcAft>
            </a:pPr>
            <a:r>
              <a:rPr kumimoji="1" lang="en-US" sz="3000" dirty="0" smtClean="0">
                <a:cs typeface="Times New Roman" pitchFamily="18" charset="0"/>
              </a:rPr>
              <a:t>Retroactive SSI payments</a:t>
            </a:r>
          </a:p>
          <a:p>
            <a:pPr>
              <a:lnSpc>
                <a:spcPct val="90000"/>
              </a:lnSpc>
              <a:spcAft>
                <a:spcPts val="1200"/>
              </a:spcAft>
            </a:pPr>
            <a:r>
              <a:rPr kumimoji="1" lang="en-US" sz="3000" dirty="0" smtClean="0">
                <a:cs typeface="Times New Roman" pitchFamily="18" charset="0"/>
              </a:rPr>
              <a:t>Grants, scholarships, gifts to pay for education</a:t>
            </a:r>
          </a:p>
          <a:p>
            <a:pPr>
              <a:lnSpc>
                <a:spcPct val="90000"/>
              </a:lnSpc>
              <a:spcAft>
                <a:spcPts val="1200"/>
              </a:spcAft>
            </a:pPr>
            <a:r>
              <a:rPr kumimoji="1" lang="en-US" sz="3000" dirty="0" smtClean="0">
                <a:cs typeface="Times New Roman" pitchFamily="18" charset="0"/>
              </a:rPr>
              <a:t>New ABLE Act Accounts </a:t>
            </a:r>
            <a:endParaRPr lang="en-US" sz="3000" dirty="0"/>
          </a:p>
        </p:txBody>
      </p:sp>
    </p:spTree>
    <p:extLst>
      <p:ext uri="{BB962C8B-B14F-4D97-AF65-F5344CB8AC3E}">
        <p14:creationId xmlns:p14="http://schemas.microsoft.com/office/powerpoint/2010/main" val="22484468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90600" y="914400"/>
            <a:ext cx="6832600" cy="990600"/>
          </a:xfrm>
        </p:spPr>
        <p:txBody>
          <a:bodyPr/>
          <a:lstStyle/>
          <a:p>
            <a:pPr eaLnBrk="1" hangingPunct="1"/>
            <a:r>
              <a:rPr lang="en-US" b="1" dirty="0" smtClean="0">
                <a:latin typeface="Times New Roman" pitchFamily="18" charset="0"/>
                <a:cs typeface="Times New Roman" pitchFamily="18" charset="0"/>
              </a:rPr>
              <a:t>When Living with Parents</a:t>
            </a:r>
          </a:p>
        </p:txBody>
      </p:sp>
      <p:sp>
        <p:nvSpPr>
          <p:cNvPr id="63491" name="Rectangle 3"/>
          <p:cNvSpPr>
            <a:spLocks noGrp="1" noChangeArrowheads="1"/>
          </p:cNvSpPr>
          <p:nvPr>
            <p:ph type="body" idx="1"/>
          </p:nvPr>
        </p:nvSpPr>
        <p:spPr>
          <a:xfrm>
            <a:off x="685800" y="2514600"/>
            <a:ext cx="7848600" cy="3048000"/>
          </a:xfrm>
        </p:spPr>
        <p:txBody>
          <a:bodyPr/>
          <a:lstStyle/>
          <a:p>
            <a:pPr marL="0" indent="0" eaLnBrk="1" hangingPunct="1">
              <a:spcAft>
                <a:spcPts val="600"/>
              </a:spcAft>
              <a:buNone/>
            </a:pPr>
            <a:r>
              <a:rPr lang="en-US" b="1" dirty="0"/>
              <a:t>T</a:t>
            </a:r>
            <a:r>
              <a:rPr lang="en-US" b="1" dirty="0" smtClean="0"/>
              <a:t>he </a:t>
            </a:r>
            <a:r>
              <a:rPr lang="en-US" b="1" dirty="0"/>
              <a:t>SSI benefit </a:t>
            </a:r>
            <a:r>
              <a:rPr lang="en-US" b="1" dirty="0" smtClean="0"/>
              <a:t>of $733 (2015)</a:t>
            </a:r>
          </a:p>
          <a:p>
            <a:pPr marL="914400" eaLnBrk="1" hangingPunct="1">
              <a:spcAft>
                <a:spcPts val="600"/>
              </a:spcAft>
            </a:pPr>
            <a:r>
              <a:rPr lang="en-US" dirty="0"/>
              <a:t>R</a:t>
            </a:r>
            <a:r>
              <a:rPr lang="en-US" dirty="0" smtClean="0"/>
              <a:t>educed </a:t>
            </a:r>
            <a:r>
              <a:rPr lang="en-US" dirty="0"/>
              <a:t>by 1/3 to </a:t>
            </a:r>
            <a:r>
              <a:rPr lang="en-US" b="1" dirty="0"/>
              <a:t>$</a:t>
            </a:r>
            <a:r>
              <a:rPr lang="en-US" b="1" dirty="0" smtClean="0"/>
              <a:t>488.67 </a:t>
            </a:r>
            <a:r>
              <a:rPr lang="en-US" dirty="0"/>
              <a:t>(</a:t>
            </a:r>
            <a:r>
              <a:rPr lang="en-US" dirty="0" smtClean="0"/>
              <a:t>2015) </a:t>
            </a:r>
            <a:endParaRPr lang="en-US" dirty="0"/>
          </a:p>
          <a:p>
            <a:pPr marL="1314450" lvl="1" eaLnBrk="1" hangingPunct="1">
              <a:spcAft>
                <a:spcPts val="600"/>
              </a:spcAft>
            </a:pPr>
            <a:r>
              <a:rPr lang="en-US" sz="3200" dirty="0" smtClean="0"/>
              <a:t>If living with parents or others</a:t>
            </a:r>
          </a:p>
          <a:p>
            <a:pPr marL="1314450" lvl="1" eaLnBrk="1" hangingPunct="1">
              <a:spcAft>
                <a:spcPts val="600"/>
              </a:spcAft>
            </a:pPr>
            <a:r>
              <a:rPr lang="en-US" sz="3200" i="1" dirty="0" smtClean="0"/>
              <a:t>Unless</a:t>
            </a:r>
            <a:r>
              <a:rPr lang="en-US" sz="3200" dirty="0" smtClean="0"/>
              <a:t> paying fair share of rent &amp; food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Qualifying for Both SSI &amp; SSDI</a:t>
            </a:r>
          </a:p>
        </p:txBody>
      </p:sp>
      <p:sp>
        <p:nvSpPr>
          <p:cNvPr id="17411" name="Rectangle 3"/>
          <p:cNvSpPr>
            <a:spLocks noGrp="1" noChangeArrowheads="1"/>
          </p:cNvSpPr>
          <p:nvPr>
            <p:ph idx="1"/>
          </p:nvPr>
        </p:nvSpPr>
        <p:spPr>
          <a:xfrm>
            <a:off x="838200" y="2362200"/>
            <a:ext cx="7772400" cy="4038600"/>
          </a:xfrm>
        </p:spPr>
        <p:txBody>
          <a:bodyPr/>
          <a:lstStyle/>
          <a:p>
            <a:pPr eaLnBrk="1" hangingPunct="1">
              <a:spcAft>
                <a:spcPts val="1200"/>
              </a:spcAft>
            </a:pPr>
            <a:r>
              <a:rPr lang="en-US" sz="3000" dirty="0" smtClean="0"/>
              <a:t>When youth work and pay FICA tax they may earn enough work credits to receive SSDI.</a:t>
            </a:r>
            <a:endParaRPr lang="en-US" sz="3000" dirty="0"/>
          </a:p>
          <a:p>
            <a:pPr eaLnBrk="1" hangingPunct="1">
              <a:spcAft>
                <a:spcPts val="1200"/>
              </a:spcAft>
            </a:pPr>
            <a:r>
              <a:rPr lang="en-US" sz="3000" dirty="0" smtClean="0"/>
              <a:t>While the SSDI</a:t>
            </a:r>
            <a:r>
              <a:rPr lang="en-US" sz="3000" dirty="0"/>
              <a:t> </a:t>
            </a:r>
            <a:r>
              <a:rPr lang="en-US" sz="3000" dirty="0" smtClean="0"/>
              <a:t>financial benefit is less than the SSI benefit, both might be received.</a:t>
            </a:r>
          </a:p>
          <a:p>
            <a:pPr eaLnBrk="1" hangingPunct="1">
              <a:spcAft>
                <a:spcPts val="1200"/>
              </a:spcAft>
            </a:pPr>
            <a:r>
              <a:rPr lang="en-US" sz="3000" dirty="0" smtClean="0"/>
              <a:t>Eligibility </a:t>
            </a:r>
            <a:r>
              <a:rPr lang="en-US" sz="3000" dirty="0"/>
              <a:t>and work rules for both </a:t>
            </a:r>
            <a:r>
              <a:rPr lang="en-US" sz="3000" dirty="0" smtClean="0"/>
              <a:t>programs must be met.</a:t>
            </a:r>
            <a:endParaRPr lang="en-US" sz="3000" dirty="0"/>
          </a:p>
          <a:p>
            <a:pPr eaLnBrk="1" hangingPunct="1">
              <a:buFontTx/>
              <a:buNone/>
            </a:pPr>
            <a:endParaRPr lang="en-US" dirty="0" smtClean="0"/>
          </a:p>
          <a:p>
            <a:pPr algn="ctr" eaLnBrk="1" hangingPunct="1">
              <a:lnSpc>
                <a:spcPct val="50000"/>
              </a:lnSpc>
              <a:buFontTx/>
              <a:buNone/>
            </a:pPr>
            <a:endParaRPr lang="en-US" sz="1400" dirty="0" smtClean="0"/>
          </a:p>
          <a:p>
            <a:pPr algn="ctr" eaLnBrk="1" hangingPunct="1">
              <a:buFontTx/>
              <a:buNone/>
            </a:pPr>
            <a:endParaRPr lang="en-US" sz="1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Concurrent Benefits</a:t>
            </a:r>
          </a:p>
        </p:txBody>
      </p:sp>
      <p:sp>
        <p:nvSpPr>
          <p:cNvPr id="19459" name="Rectangle 3"/>
          <p:cNvSpPr>
            <a:spLocks noGrp="1" noChangeArrowheads="1"/>
          </p:cNvSpPr>
          <p:nvPr>
            <p:ph type="body" idx="1"/>
          </p:nvPr>
        </p:nvSpPr>
        <p:spPr>
          <a:xfrm>
            <a:off x="152400" y="2209800"/>
            <a:ext cx="8534400" cy="3962400"/>
          </a:xfrm>
        </p:spPr>
        <p:txBody>
          <a:bodyPr/>
          <a:lstStyle/>
          <a:p>
            <a:pPr eaLnBrk="1" hangingPunct="1">
              <a:spcBef>
                <a:spcPts val="0"/>
              </a:spcBef>
            </a:pPr>
            <a:r>
              <a:rPr lang="en-US" sz="2800" dirty="0" smtClean="0"/>
              <a:t>Individual receives both SSI and SSDI</a:t>
            </a:r>
          </a:p>
          <a:p>
            <a:pPr eaLnBrk="1" hangingPunct="1">
              <a:spcBef>
                <a:spcPts val="0"/>
              </a:spcBef>
            </a:pPr>
            <a:r>
              <a:rPr lang="en-US" sz="2800" dirty="0" smtClean="0"/>
              <a:t>SSI amount must be below amount of SSI payment</a:t>
            </a:r>
          </a:p>
          <a:p>
            <a:pPr eaLnBrk="1" hangingPunct="1">
              <a:spcBef>
                <a:spcPts val="0"/>
              </a:spcBef>
            </a:pPr>
            <a:r>
              <a:rPr lang="en-US" sz="2800" dirty="0" smtClean="0"/>
              <a:t>SSI will supplement income up to $733 (2015)</a:t>
            </a:r>
          </a:p>
          <a:p>
            <a:pPr lvl="1" eaLnBrk="1" hangingPunct="1">
              <a:spcBef>
                <a:spcPts val="0"/>
              </a:spcBef>
            </a:pPr>
            <a:r>
              <a:rPr lang="en-US" sz="2000" dirty="0" smtClean="0"/>
              <a:t>Combination </a:t>
            </a:r>
            <a:r>
              <a:rPr lang="en-US" sz="2000" dirty="0"/>
              <a:t>of SSI + </a:t>
            </a:r>
            <a:r>
              <a:rPr lang="en-US" sz="2000" dirty="0" smtClean="0"/>
              <a:t>SSDI </a:t>
            </a:r>
            <a:r>
              <a:rPr lang="en-US" sz="2000" dirty="0"/>
              <a:t>for a person who is concurrent and not </a:t>
            </a:r>
            <a:r>
              <a:rPr lang="en-US" sz="2000" dirty="0" smtClean="0"/>
              <a:t>working equals $733 (2015).</a:t>
            </a:r>
          </a:p>
          <a:p>
            <a:pPr>
              <a:spcBef>
                <a:spcPts val="0"/>
              </a:spcBef>
            </a:pPr>
            <a:r>
              <a:rPr lang="en-US" sz="2800" dirty="0" smtClean="0"/>
              <a:t>Resource </a:t>
            </a:r>
            <a:r>
              <a:rPr lang="en-US" sz="2800" dirty="0"/>
              <a:t>limits </a:t>
            </a:r>
            <a:r>
              <a:rPr lang="en-US" sz="2800" dirty="0" smtClean="0"/>
              <a:t>do not apply </a:t>
            </a:r>
            <a:r>
              <a:rPr lang="en-US" sz="2800" dirty="0"/>
              <a:t>i</a:t>
            </a:r>
            <a:r>
              <a:rPr lang="en-US" sz="2800" dirty="0" smtClean="0"/>
              <a:t>f individual has enough </a:t>
            </a:r>
            <a:r>
              <a:rPr lang="en-US" sz="2800" dirty="0"/>
              <a:t>work credits to </a:t>
            </a:r>
            <a:r>
              <a:rPr lang="en-US" sz="2800" dirty="0" smtClean="0"/>
              <a:t>replace SSI </a:t>
            </a:r>
            <a:r>
              <a:rPr lang="en-US" sz="2800" dirty="0"/>
              <a:t>benefit </a:t>
            </a:r>
            <a:r>
              <a:rPr lang="en-US" sz="2800" dirty="0" smtClean="0"/>
              <a:t>amount. </a:t>
            </a:r>
            <a:endParaRPr lang="en-US" sz="2800" dirty="0"/>
          </a:p>
          <a:p>
            <a:pPr>
              <a:spcBef>
                <a:spcPts val="0"/>
              </a:spcBef>
            </a:pPr>
            <a:r>
              <a:rPr lang="en-US" sz="2800" dirty="0"/>
              <a:t>SSDI </a:t>
            </a:r>
            <a:r>
              <a:rPr lang="en-US" sz="2800" dirty="0" smtClean="0"/>
              <a:t>benefits can fund PASS plans (allowing full </a:t>
            </a:r>
            <a:r>
              <a:rPr lang="en-US" sz="2800" dirty="0"/>
              <a:t>SSI benefit </a:t>
            </a:r>
            <a:r>
              <a:rPr lang="en-US" sz="2800" dirty="0" smtClean="0"/>
              <a:t>with </a:t>
            </a:r>
            <a:r>
              <a:rPr lang="en-US" sz="2800" dirty="0"/>
              <a:t>no </a:t>
            </a:r>
            <a:r>
              <a:rPr lang="en-US" sz="2800" dirty="0" smtClean="0"/>
              <a:t>deductions)</a:t>
            </a:r>
            <a:endParaRPr lang="en-US" sz="2800" dirty="0"/>
          </a:p>
          <a:p>
            <a:pPr eaLnBrk="1" hangingPunct="1">
              <a:spcBef>
                <a:spcPts val="0"/>
              </a:spcBef>
            </a:pPr>
            <a:endParaRPr lang="en-US" sz="2800" dirty="0" smtClean="0"/>
          </a:p>
          <a:p>
            <a:pPr lvl="1" eaLnBrk="1" hangingPunct="1"/>
            <a:endParaRPr lang="en-US" sz="24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Trust Funds</a:t>
            </a:r>
          </a:p>
        </p:txBody>
      </p:sp>
      <p:sp>
        <p:nvSpPr>
          <p:cNvPr id="29699" name="Content Placeholder 2"/>
          <p:cNvSpPr>
            <a:spLocks noGrp="1"/>
          </p:cNvSpPr>
          <p:nvPr>
            <p:ph idx="1"/>
          </p:nvPr>
        </p:nvSpPr>
        <p:spPr>
          <a:xfrm>
            <a:off x="381000" y="2209800"/>
            <a:ext cx="8229600" cy="4114800"/>
          </a:xfrm>
        </p:spPr>
        <p:txBody>
          <a:bodyPr/>
          <a:lstStyle/>
          <a:p>
            <a:r>
              <a:rPr lang="en-US" sz="2800" dirty="0" smtClean="0"/>
              <a:t>Special Needs Trust</a:t>
            </a:r>
          </a:p>
          <a:p>
            <a:pPr lvl="1"/>
            <a:r>
              <a:rPr lang="en-US" sz="2400" dirty="0" smtClean="0"/>
              <a:t>Funded by the beneficiary from sources such as injury compensation, inheritance, or employment</a:t>
            </a:r>
          </a:p>
          <a:p>
            <a:r>
              <a:rPr lang="en-US" sz="2800" dirty="0" smtClean="0"/>
              <a:t>Supplemental Needs Trusts </a:t>
            </a:r>
          </a:p>
          <a:p>
            <a:pPr lvl="1"/>
            <a:r>
              <a:rPr lang="en-US" sz="2400" dirty="0" smtClean="0"/>
              <a:t>Funded by parents, grandparents, or others for an individual with a disability</a:t>
            </a:r>
          </a:p>
          <a:p>
            <a:r>
              <a:rPr lang="en-US" sz="2800" dirty="0" smtClean="0"/>
              <a:t>Pooled Trusts</a:t>
            </a:r>
          </a:p>
          <a:p>
            <a:pPr lvl="1"/>
            <a:r>
              <a:rPr lang="en-US" sz="2400" dirty="0" smtClean="0"/>
              <a:t>Combined funds to benefit from management, investment opportunities</a:t>
            </a:r>
          </a:p>
        </p:txBody>
      </p:sp>
    </p:spTree>
    <p:extLst>
      <p:ext uri="{BB962C8B-B14F-4D97-AF65-F5344CB8AC3E}">
        <p14:creationId xmlns:p14="http://schemas.microsoft.com/office/powerpoint/2010/main" val="733423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sz="4800" b="1" dirty="0" smtClean="0">
                <a:latin typeface="Times New Roman" pitchFamily="18" charset="0"/>
                <a:cs typeface="Times New Roman" pitchFamily="18" charset="0"/>
              </a:rPr>
              <a:t>Application Process </a:t>
            </a:r>
          </a:p>
        </p:txBody>
      </p:sp>
      <p:sp>
        <p:nvSpPr>
          <p:cNvPr id="6148" name="Rectangle 3"/>
          <p:cNvSpPr>
            <a:spLocks noGrp="1" noChangeArrowheads="1"/>
          </p:cNvSpPr>
          <p:nvPr>
            <p:ph type="subTitle" idx="1"/>
          </p:nvPr>
        </p:nvSpPr>
        <p:spPr>
          <a:xfrm>
            <a:off x="1066800" y="4953000"/>
            <a:ext cx="7010400" cy="838200"/>
          </a:xfrm>
        </p:spPr>
        <p:txBody>
          <a:bodyPr rtlCol="0">
            <a:normAutofit/>
          </a:bodyPr>
          <a:lstStyle/>
          <a:p>
            <a:pPr eaLnBrk="1" fontAlgn="auto" hangingPunct="1">
              <a:spcAft>
                <a:spcPts val="0"/>
              </a:spcAft>
              <a:defRPr/>
            </a:pPr>
            <a:r>
              <a:rPr lang="en-US" b="1" dirty="0" smtClean="0">
                <a:latin typeface="Century Gothic" pitchFamily="34" charset="0"/>
              </a:rPr>
              <a:t>Get it right the first time</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353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Step 1: Starting the Process</a:t>
            </a:r>
          </a:p>
        </p:txBody>
      </p:sp>
      <p:sp>
        <p:nvSpPr>
          <p:cNvPr id="28675" name="Rectangle 3"/>
          <p:cNvSpPr>
            <a:spLocks noGrp="1" noChangeArrowheads="1"/>
          </p:cNvSpPr>
          <p:nvPr>
            <p:ph idx="1"/>
          </p:nvPr>
        </p:nvSpPr>
        <p:spPr>
          <a:xfrm>
            <a:off x="609600" y="2286000"/>
            <a:ext cx="8077200" cy="3886200"/>
          </a:xfrm>
        </p:spPr>
        <p:txBody>
          <a:bodyPr/>
          <a:lstStyle/>
          <a:p>
            <a:pPr eaLnBrk="1" hangingPunct="1">
              <a:buFont typeface="Arial" charset="0"/>
              <a:buChar char="•"/>
              <a:defRPr/>
            </a:pPr>
            <a:r>
              <a:rPr lang="en-US" dirty="0" smtClean="0"/>
              <a:t>Phone appointments need to be scheduled at 1-800-772-1213</a:t>
            </a:r>
          </a:p>
          <a:p>
            <a:pPr marL="342900" lvl="1" indent="-342900" eaLnBrk="1" hangingPunct="1">
              <a:buFont typeface="Arial" charset="0"/>
              <a:buChar char="•"/>
              <a:defRPr/>
            </a:pPr>
            <a:r>
              <a:rPr lang="en-US" sz="3200" dirty="0" smtClean="0"/>
              <a:t>In-person appointments must be scheduled</a:t>
            </a:r>
          </a:p>
          <a:p>
            <a:pPr marL="342900" lvl="1" indent="-342900" eaLnBrk="1" hangingPunct="1">
              <a:buFont typeface="Arial" charset="0"/>
              <a:buChar char="•"/>
              <a:defRPr/>
            </a:pPr>
            <a:r>
              <a:rPr lang="en-US" sz="3200" dirty="0" smtClean="0"/>
              <a:t>Locate a Social Security office at: socialsecurity.gov/locator</a:t>
            </a:r>
          </a:p>
          <a:p>
            <a:pPr marL="0" indent="0" algn="ctr" eaLnBrk="1" hangingPunct="1">
              <a:buNone/>
              <a:defRPr/>
            </a:pPr>
            <a:endParaRPr lang="en-US" sz="2000" u="sng" dirty="0" smtClean="0"/>
          </a:p>
          <a:p>
            <a:pPr marL="0" indent="0" algn="ctr" eaLnBrk="1" hangingPunct="1">
              <a:buNone/>
              <a:defRPr/>
            </a:pPr>
            <a:r>
              <a:rPr lang="en-US" sz="2000" dirty="0" smtClean="0"/>
              <a:t>Note: The full SSI Application is not available online but other helpful information is at: </a:t>
            </a:r>
            <a:r>
              <a:rPr lang="en-US" sz="2000" b="1" dirty="0" smtClean="0"/>
              <a:t>www.socialsecurity.gov/disabilityssi/apply.html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b="1" dirty="0" smtClean="0">
                <a:latin typeface="Times New Roman" pitchFamily="18" charset="0"/>
                <a:cs typeface="Times New Roman" pitchFamily="18" charset="0"/>
              </a:rPr>
              <a:t>Application Interview</a:t>
            </a:r>
            <a:r>
              <a:rPr lang="en-US" dirty="0" smtClean="0"/>
              <a:t/>
            </a:r>
            <a:br>
              <a:rPr lang="en-US" dirty="0" smtClean="0"/>
            </a:br>
            <a:endParaRPr lang="en-US" dirty="0" smtClean="0"/>
          </a:p>
        </p:txBody>
      </p:sp>
      <p:sp>
        <p:nvSpPr>
          <p:cNvPr id="31747" name="Rectangle 3"/>
          <p:cNvSpPr>
            <a:spLocks noGrp="1" noChangeArrowheads="1"/>
          </p:cNvSpPr>
          <p:nvPr>
            <p:ph idx="1"/>
          </p:nvPr>
        </p:nvSpPr>
        <p:spPr>
          <a:xfrm>
            <a:off x="1371600" y="2286000"/>
            <a:ext cx="7086600" cy="4114800"/>
          </a:xfrm>
        </p:spPr>
        <p:txBody>
          <a:bodyPr/>
          <a:lstStyle/>
          <a:p>
            <a:pPr eaLnBrk="1" hangingPunct="1"/>
            <a:r>
              <a:rPr lang="en-US" dirty="0" smtClean="0"/>
              <a:t>Birth certificate or proof of age</a:t>
            </a:r>
          </a:p>
          <a:p>
            <a:pPr eaLnBrk="1" hangingPunct="1"/>
            <a:r>
              <a:rPr lang="en-US" dirty="0" smtClean="0"/>
              <a:t>Social Security number </a:t>
            </a:r>
          </a:p>
          <a:p>
            <a:pPr eaLnBrk="1" hangingPunct="1"/>
            <a:r>
              <a:rPr lang="en-US" dirty="0" smtClean="0"/>
              <a:t>Proof of income and resources</a:t>
            </a:r>
          </a:p>
          <a:p>
            <a:pPr eaLnBrk="1" hangingPunct="1"/>
            <a:r>
              <a:rPr lang="en-US" dirty="0" smtClean="0"/>
              <a:t>List all employers </a:t>
            </a:r>
            <a:r>
              <a:rPr lang="en-US" dirty="0"/>
              <a:t>and job duties</a:t>
            </a:r>
            <a:endParaRPr lang="en-US" dirty="0" smtClean="0"/>
          </a:p>
          <a:p>
            <a:pPr eaLnBrk="1" hangingPunct="1"/>
            <a:r>
              <a:rPr lang="en-US" dirty="0"/>
              <a:t>M</a:t>
            </a:r>
            <a:r>
              <a:rPr lang="en-US" dirty="0" smtClean="0"/>
              <a:t>edical information</a:t>
            </a:r>
          </a:p>
          <a:p>
            <a:pPr lvl="1" eaLnBrk="1" hangingPunct="1"/>
            <a:r>
              <a:rPr lang="en-US" dirty="0" smtClean="0"/>
              <a:t>	Doctors’ names, addresses</a:t>
            </a:r>
          </a:p>
          <a:p>
            <a:pPr lvl="1" eaLnBrk="1" hangingPunct="1"/>
            <a:r>
              <a:rPr lang="en-US" dirty="0" smtClean="0"/>
              <a:t>	List of all medications</a:t>
            </a:r>
          </a:p>
          <a:p>
            <a:pPr marL="457200" lvl="1" indent="0" eaLnBrk="1" hangingPunct="1">
              <a:buNone/>
            </a:pPr>
            <a:r>
              <a:rPr lang="en-US"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Parents Can Do</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1800" y="2209800"/>
            <a:ext cx="8229600" cy="4114800"/>
          </a:xfrm>
        </p:spPr>
        <p:txBody>
          <a:bodyPr/>
          <a:lstStyle/>
          <a:p>
            <a:r>
              <a:rPr lang="en-US" sz="2800" dirty="0" smtClean="0"/>
              <a:t>Do not wait to apply</a:t>
            </a:r>
          </a:p>
          <a:p>
            <a:r>
              <a:rPr lang="en-US" sz="2800" dirty="0" smtClean="0"/>
              <a:t>Keep a copy of everything</a:t>
            </a:r>
          </a:p>
          <a:p>
            <a:r>
              <a:rPr lang="en-US" sz="2800" dirty="0" smtClean="0"/>
              <a:t>Record all meetings and conversations</a:t>
            </a:r>
          </a:p>
          <a:p>
            <a:r>
              <a:rPr lang="en-US" sz="2800" dirty="0" smtClean="0"/>
              <a:t>Be sure </a:t>
            </a:r>
            <a:r>
              <a:rPr lang="en-US" sz="2800" dirty="0"/>
              <a:t>medical files are </a:t>
            </a:r>
            <a:r>
              <a:rPr lang="en-US" sz="2800" dirty="0" smtClean="0"/>
              <a:t>up to date</a:t>
            </a:r>
          </a:p>
          <a:p>
            <a:r>
              <a:rPr lang="en-US" sz="2800" dirty="0" smtClean="0"/>
              <a:t>Consider the best contacts (teachers, caretakers, employers, relatives) who can provide more  information to SSA’s medical consultants</a:t>
            </a:r>
            <a:endParaRPr lang="en-US" sz="2400" dirty="0" smtClean="0"/>
          </a:p>
          <a:p>
            <a:r>
              <a:rPr lang="en-US" sz="2800" dirty="0" smtClean="0"/>
              <a:t>Inform medical professionals and contacts of process</a:t>
            </a:r>
          </a:p>
        </p:txBody>
      </p:sp>
    </p:spTree>
    <p:extLst>
      <p:ext uri="{BB962C8B-B14F-4D97-AF65-F5344CB8AC3E}">
        <p14:creationId xmlns:p14="http://schemas.microsoft.com/office/powerpoint/2010/main" val="2337567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b="1" dirty="0" smtClean="0">
                <a:latin typeface="Times New Roman" pitchFamily="18" charset="0"/>
                <a:cs typeface="Times New Roman" pitchFamily="18" charset="0"/>
              </a:rPr>
              <a:t>Misconceptions (About SSI)</a:t>
            </a:r>
          </a:p>
        </p:txBody>
      </p:sp>
      <p:pic>
        <p:nvPicPr>
          <p:cNvPr id="5" name="Picture 3" descr="iStock_000003860077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71" y="2553011"/>
            <a:ext cx="4533129" cy="3390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257800" y="2553011"/>
            <a:ext cx="3581400" cy="3390589"/>
          </a:xfrm>
        </p:spPr>
        <p:txBody>
          <a:bodyPr/>
          <a:lstStyle/>
          <a:p>
            <a:pPr marL="0" indent="0" algn="ctr">
              <a:buNone/>
            </a:pPr>
            <a:r>
              <a:rPr lang="en-US" sz="4000" dirty="0" smtClean="0"/>
              <a:t>If you work or want to work you will </a:t>
            </a:r>
            <a:r>
              <a:rPr lang="en-US" sz="4000" b="1" dirty="0" smtClean="0">
                <a:solidFill>
                  <a:srgbClr val="FF0000"/>
                </a:solidFill>
              </a:rPr>
              <a:t>NOT</a:t>
            </a:r>
            <a:r>
              <a:rPr lang="en-US" sz="4000" dirty="0" smtClean="0"/>
              <a:t> be eligible for benefits</a:t>
            </a:r>
            <a:endParaRPr lang="en-US" sz="4000" dirty="0"/>
          </a:p>
        </p:txBody>
      </p:sp>
    </p:spTree>
    <p:extLst>
      <p:ext uri="{BB962C8B-B14F-4D97-AF65-F5344CB8AC3E}">
        <p14:creationId xmlns:p14="http://schemas.microsoft.com/office/powerpoint/2010/main" val="50217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Step 2: Medical Review</a:t>
            </a:r>
            <a:br>
              <a:rPr lang="en-US" b="1" dirty="0" smtClean="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
        <p:nvSpPr>
          <p:cNvPr id="35843" name="Rectangle 3"/>
          <p:cNvSpPr>
            <a:spLocks noGrp="1" noChangeArrowheads="1"/>
          </p:cNvSpPr>
          <p:nvPr>
            <p:ph idx="1"/>
          </p:nvPr>
        </p:nvSpPr>
        <p:spPr>
          <a:xfrm>
            <a:off x="762000" y="2667000"/>
            <a:ext cx="7848600" cy="3733800"/>
          </a:xfrm>
        </p:spPr>
        <p:txBody>
          <a:bodyPr/>
          <a:lstStyle/>
          <a:p>
            <a:pPr eaLnBrk="1" hangingPunct="1">
              <a:buFontTx/>
              <a:buNone/>
            </a:pPr>
            <a:r>
              <a:rPr lang="en-US" sz="3600" i="1" dirty="0" smtClean="0"/>
              <a:t>   </a:t>
            </a:r>
            <a:r>
              <a:rPr lang="en-US" sz="4000" i="1" dirty="0" smtClean="0"/>
              <a:t>If </a:t>
            </a:r>
            <a:r>
              <a:rPr lang="en-US" sz="4000" b="1" dirty="0" smtClean="0"/>
              <a:t>income</a:t>
            </a:r>
            <a:r>
              <a:rPr lang="en-US" sz="4000" dirty="0" smtClean="0"/>
              <a:t> and </a:t>
            </a:r>
            <a:r>
              <a:rPr lang="en-US" sz="4000" b="1" dirty="0" smtClean="0"/>
              <a:t>resource</a:t>
            </a:r>
            <a:r>
              <a:rPr lang="en-US" sz="4000" dirty="0" smtClean="0"/>
              <a:t> criteria are met, the file will be sent on to </a:t>
            </a:r>
            <a:r>
              <a:rPr lang="en-US" sz="4000" b="1" dirty="0" smtClean="0"/>
              <a:t>Disability Determination Services (DDS)</a:t>
            </a:r>
          </a:p>
          <a:p>
            <a:pPr algn="ctr" eaLnBrk="1" hangingPunct="1">
              <a:buFontTx/>
              <a:buNone/>
            </a:pPr>
            <a:endParaRPr lang="en-US" sz="4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DDS Examiners</a:t>
            </a:r>
          </a:p>
        </p:txBody>
      </p:sp>
      <p:sp>
        <p:nvSpPr>
          <p:cNvPr id="36867" name="Rectangle 3"/>
          <p:cNvSpPr>
            <a:spLocks noGrp="1" noChangeArrowheads="1"/>
          </p:cNvSpPr>
          <p:nvPr>
            <p:ph idx="1"/>
          </p:nvPr>
        </p:nvSpPr>
        <p:spPr>
          <a:xfrm>
            <a:off x="381000" y="2362200"/>
            <a:ext cx="8229600" cy="4114800"/>
          </a:xfrm>
        </p:spPr>
        <p:txBody>
          <a:bodyPr/>
          <a:lstStyle/>
          <a:p>
            <a:pPr marL="0" indent="0" eaLnBrk="1" hangingPunct="1">
              <a:buNone/>
            </a:pPr>
            <a:r>
              <a:rPr lang="en-US" sz="3600" b="1" dirty="0" smtClean="0"/>
              <a:t>Medical consultants will review file and: </a:t>
            </a:r>
          </a:p>
          <a:p>
            <a:pPr marL="914400" eaLnBrk="1" hangingPunct="1"/>
            <a:r>
              <a:rPr lang="en-US" sz="3600" dirty="0"/>
              <a:t>M</a:t>
            </a:r>
            <a:r>
              <a:rPr lang="en-US" sz="3600" dirty="0" smtClean="0"/>
              <a:t>ake a decision immediately,</a:t>
            </a:r>
            <a:r>
              <a:rPr lang="en-US" sz="3600" i="1" dirty="0" smtClean="0"/>
              <a:t> or </a:t>
            </a:r>
          </a:p>
          <a:p>
            <a:pPr marL="914400" eaLnBrk="1" hangingPunct="1"/>
            <a:r>
              <a:rPr lang="en-US" sz="3600" dirty="0" smtClean="0"/>
              <a:t>Request additional information, </a:t>
            </a:r>
            <a:r>
              <a:rPr lang="en-US" sz="3600" i="1" dirty="0" smtClean="0"/>
              <a:t>or</a:t>
            </a:r>
            <a:endParaRPr lang="en-US" sz="3600" dirty="0" smtClean="0"/>
          </a:p>
          <a:p>
            <a:pPr marL="914400" eaLnBrk="1" hangingPunct="1"/>
            <a:r>
              <a:rPr lang="en-US" sz="3600" dirty="0"/>
              <a:t>S</a:t>
            </a:r>
            <a:r>
              <a:rPr lang="en-US" sz="3600" dirty="0" smtClean="0"/>
              <a:t>chedule a physical or mental examination at SSA’s </a:t>
            </a:r>
            <a:r>
              <a:rPr lang="en-US" sz="3600" dirty="0"/>
              <a:t>expense</a:t>
            </a:r>
          </a:p>
          <a:p>
            <a:pPr eaLnBrk="1" hangingPunct="1">
              <a:buFontTx/>
              <a:buNone/>
            </a:pPr>
            <a:endParaRPr lang="en-US" sz="3600" i="1" dirty="0" smtClean="0"/>
          </a:p>
        </p:txBody>
      </p:sp>
    </p:spTree>
    <p:extLst>
      <p:ext uri="{BB962C8B-B14F-4D97-AF65-F5344CB8AC3E}">
        <p14:creationId xmlns:p14="http://schemas.microsoft.com/office/powerpoint/2010/main" val="764319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How Decisions are Made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209800"/>
            <a:ext cx="8229600" cy="4114800"/>
          </a:xfrm>
        </p:spPr>
        <p:txBody>
          <a:bodyPr/>
          <a:lstStyle/>
          <a:p>
            <a:r>
              <a:rPr lang="en-US" sz="3600" dirty="0" smtClean="0"/>
              <a:t>Medical Evidence</a:t>
            </a:r>
          </a:p>
          <a:p>
            <a:pPr lvl="1"/>
            <a:r>
              <a:rPr lang="en-US" dirty="0" smtClean="0"/>
              <a:t>Medical doctors, psychologist, psychiatrist, speech pathologist</a:t>
            </a:r>
          </a:p>
          <a:p>
            <a:r>
              <a:rPr lang="en-US" sz="3600" dirty="0" smtClean="0"/>
              <a:t>Functional Limitations</a:t>
            </a:r>
          </a:p>
          <a:p>
            <a:pPr lvl="1"/>
            <a:r>
              <a:rPr lang="en-US" dirty="0" smtClean="0"/>
              <a:t>Activities of Daily Living Questionnaire</a:t>
            </a:r>
          </a:p>
          <a:p>
            <a:pPr lvl="1"/>
            <a:r>
              <a:rPr lang="en-US" dirty="0" smtClean="0"/>
              <a:t>Individualized Education Program (</a:t>
            </a:r>
            <a:r>
              <a:rPr lang="en-US" dirty="0" err="1" smtClean="0"/>
              <a:t>IEP</a:t>
            </a:r>
            <a:r>
              <a:rPr lang="en-US" dirty="0" smtClean="0"/>
              <a:t>) records</a:t>
            </a:r>
          </a:p>
          <a:p>
            <a:pPr lvl="1"/>
            <a:r>
              <a:rPr lang="en-US" dirty="0" smtClean="0"/>
              <a:t>Individuals who know the applicant well</a:t>
            </a:r>
          </a:p>
          <a:p>
            <a:pPr lvl="1"/>
            <a:endParaRPr lang="en-US" dirty="0" smtClean="0"/>
          </a:p>
          <a:p>
            <a:endParaRPr lang="en-US" dirty="0"/>
          </a:p>
        </p:txBody>
      </p:sp>
    </p:spTree>
    <p:extLst>
      <p:ext uri="{BB962C8B-B14F-4D97-AF65-F5344CB8AC3E}">
        <p14:creationId xmlns:p14="http://schemas.microsoft.com/office/powerpoint/2010/main" val="19173090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0"/>
            <a:ext cx="9144000" cy="914400"/>
          </a:xfrm>
        </p:spPr>
        <p:txBody>
          <a:bodyPr/>
          <a:lstStyle/>
          <a:p>
            <a:r>
              <a:rPr lang="en-US" sz="3200" b="1" dirty="0" smtClean="0">
                <a:latin typeface="Times New Roman" panose="02020603050405020304" pitchFamily="18" charset="0"/>
                <a:cs typeface="Times New Roman" panose="02020603050405020304" pitchFamily="18" charset="0"/>
              </a:rPr>
              <a:t>Step 3: The Activities </a:t>
            </a:r>
            <a:r>
              <a:rPr lang="en-US" sz="3200" b="1" dirty="0">
                <a:latin typeface="Times New Roman" panose="02020603050405020304" pitchFamily="18" charset="0"/>
                <a:cs typeface="Times New Roman" panose="02020603050405020304" pitchFamily="18" charset="0"/>
              </a:rPr>
              <a:t>of Daily Living (ADL) Form</a:t>
            </a:r>
            <a:r>
              <a:rPr lang="en-US" sz="3200" dirty="0"/>
              <a:t/>
            </a:r>
            <a:br>
              <a:rPr lang="en-US" sz="3200" dirty="0"/>
            </a:b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200"/>
            <a:ext cx="8229600" cy="3962400"/>
          </a:xfrm>
        </p:spPr>
        <p:txBody>
          <a:bodyPr/>
          <a:lstStyle/>
          <a:p>
            <a:pPr marL="914400"/>
            <a:r>
              <a:rPr lang="en-US" sz="2800" dirty="0" smtClean="0"/>
              <a:t>The ADL</a:t>
            </a:r>
            <a:r>
              <a:rPr lang="en-US" sz="2800" dirty="0"/>
              <a:t> </a:t>
            </a:r>
            <a:r>
              <a:rPr lang="en-US" sz="2800" dirty="0" smtClean="0"/>
              <a:t>form is </a:t>
            </a:r>
            <a:r>
              <a:rPr lang="en-US" sz="2800" b="1" u="sng" dirty="0" smtClean="0"/>
              <a:t>very important</a:t>
            </a:r>
            <a:r>
              <a:rPr lang="en-US" sz="2800" b="1" dirty="0" smtClean="0"/>
              <a:t>, </a:t>
            </a:r>
            <a:r>
              <a:rPr lang="en-US" sz="2800" dirty="0" smtClean="0"/>
              <a:t>but is often incomplete or too brief when submitted.</a:t>
            </a:r>
          </a:p>
          <a:p>
            <a:pPr marL="914400"/>
            <a:r>
              <a:rPr lang="en-US" sz="2800" dirty="0" smtClean="0"/>
              <a:t>This form is the best opportunity for the applicant’s family, friends, and teachers to detail challenges and needed supports</a:t>
            </a:r>
          </a:p>
          <a:p>
            <a:pPr marL="914400"/>
            <a:r>
              <a:rPr lang="en-US" sz="2800" dirty="0" smtClean="0"/>
              <a:t>Form remains in the file to the end of the appeal process and is reviewed by the judge if the appeal is initially denied</a:t>
            </a:r>
          </a:p>
          <a:p>
            <a:pPr marL="457200" lvl="1" indent="0">
              <a:buNone/>
            </a:pPr>
            <a:r>
              <a:rPr lang="en-US" sz="2400" dirty="0" smtClean="0"/>
              <a:t> </a:t>
            </a:r>
            <a:endParaRPr lang="en-US" sz="2400" dirty="0"/>
          </a:p>
        </p:txBody>
      </p:sp>
    </p:spTree>
    <p:extLst>
      <p:ext uri="{BB962C8B-B14F-4D97-AF65-F5344CB8AC3E}">
        <p14:creationId xmlns:p14="http://schemas.microsoft.com/office/powerpoint/2010/main" val="2002953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Functional Limitations</a:t>
            </a:r>
          </a:p>
        </p:txBody>
      </p:sp>
      <p:sp>
        <p:nvSpPr>
          <p:cNvPr id="43011" name="Rectangle 3"/>
          <p:cNvSpPr>
            <a:spLocks noGrp="1" noChangeArrowheads="1"/>
          </p:cNvSpPr>
          <p:nvPr>
            <p:ph idx="1"/>
          </p:nvPr>
        </p:nvSpPr>
        <p:spPr>
          <a:xfrm>
            <a:off x="381000" y="2286000"/>
            <a:ext cx="8229600" cy="4114800"/>
          </a:xfrm>
        </p:spPr>
        <p:txBody>
          <a:bodyPr/>
          <a:lstStyle/>
          <a:p>
            <a:pPr marL="0" indent="0" algn="ctr" eaLnBrk="1" hangingPunct="1">
              <a:lnSpc>
                <a:spcPct val="150000"/>
              </a:lnSpc>
              <a:spcBef>
                <a:spcPts val="1200"/>
              </a:spcBef>
              <a:buFontTx/>
              <a:buNone/>
            </a:pPr>
            <a:r>
              <a:rPr lang="en-US" dirty="0" smtClean="0"/>
              <a:t>After years of emphasizing an individual’s strengths, NOW</a:t>
            </a:r>
            <a:r>
              <a:rPr lang="en-US" b="1" i="1" dirty="0" smtClean="0"/>
              <a:t> </a:t>
            </a:r>
            <a:r>
              <a:rPr lang="en-US" dirty="0" smtClean="0"/>
              <a:t>is the time to focus on </a:t>
            </a:r>
          </a:p>
          <a:p>
            <a:pPr algn="ctr" eaLnBrk="1" hangingPunct="1">
              <a:lnSpc>
                <a:spcPct val="150000"/>
              </a:lnSpc>
              <a:spcBef>
                <a:spcPts val="1200"/>
              </a:spcBef>
              <a:buFontTx/>
              <a:buNone/>
            </a:pPr>
            <a:r>
              <a:rPr lang="en-US" b="1" dirty="0" smtClean="0"/>
              <a:t>“functional limitations” </a:t>
            </a:r>
            <a:r>
              <a:rPr lang="en-US" dirty="0" smtClean="0"/>
              <a:t>and how </a:t>
            </a:r>
          </a:p>
          <a:p>
            <a:pPr algn="ctr" eaLnBrk="1" hangingPunct="1">
              <a:lnSpc>
                <a:spcPct val="150000"/>
              </a:lnSpc>
              <a:spcBef>
                <a:spcPts val="1200"/>
              </a:spcBef>
              <a:buFontTx/>
              <a:buNone/>
            </a:pPr>
            <a:r>
              <a:rPr lang="en-US" dirty="0" smtClean="0"/>
              <a:t>they </a:t>
            </a:r>
            <a:r>
              <a:rPr lang="en-US" b="1" dirty="0" smtClean="0"/>
              <a:t>impact</a:t>
            </a:r>
            <a:r>
              <a:rPr lang="en-US" dirty="0" smtClean="0"/>
              <a:t> the ability to work.</a:t>
            </a:r>
          </a:p>
        </p:txBody>
      </p:sp>
    </p:spTree>
    <p:extLst>
      <p:ext uri="{BB962C8B-B14F-4D97-AF65-F5344CB8AC3E}">
        <p14:creationId xmlns:p14="http://schemas.microsoft.com/office/powerpoint/2010/main" val="1681545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Activities of Daily Living (</a:t>
            </a:r>
            <a:r>
              <a:rPr lang="en-US" b="1" dirty="0" err="1" smtClean="0">
                <a:latin typeface="Times New Roman" pitchFamily="18" charset="0"/>
                <a:cs typeface="Times New Roman" pitchFamily="18" charset="0"/>
              </a:rPr>
              <a:t>ADL</a:t>
            </a: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b="1" dirty="0" smtClean="0">
              <a:latin typeface="Times New Roman" pitchFamily="18" charset="0"/>
              <a:cs typeface="Times New Roman" pitchFamily="18" charset="0"/>
            </a:endParaRPr>
          </a:p>
        </p:txBody>
      </p:sp>
      <p:sp>
        <p:nvSpPr>
          <p:cNvPr id="32771" name="Rectangle 3"/>
          <p:cNvSpPr>
            <a:spLocks noGrp="1" noChangeArrowheads="1"/>
          </p:cNvSpPr>
          <p:nvPr>
            <p:ph idx="1"/>
          </p:nvPr>
        </p:nvSpPr>
        <p:spPr>
          <a:xfrm>
            <a:off x="838200" y="2438400"/>
            <a:ext cx="7620000" cy="3962400"/>
          </a:xfrm>
        </p:spPr>
        <p:txBody>
          <a:bodyPr/>
          <a:lstStyle/>
          <a:p>
            <a:pPr eaLnBrk="1" hangingPunct="1"/>
            <a:r>
              <a:rPr lang="en-US" dirty="0" smtClean="0"/>
              <a:t>Detail your youth’s </a:t>
            </a:r>
            <a:r>
              <a:rPr lang="en-US" i="1" dirty="0" smtClean="0"/>
              <a:t>worst day</a:t>
            </a:r>
            <a:r>
              <a:rPr lang="en-US" dirty="0" smtClean="0"/>
              <a:t> scenario</a:t>
            </a:r>
          </a:p>
          <a:p>
            <a:pPr eaLnBrk="1" hangingPunct="1"/>
            <a:r>
              <a:rPr lang="en-US" dirty="0" smtClean="0"/>
              <a:t>Detail </a:t>
            </a:r>
            <a:r>
              <a:rPr lang="en-US" i="1" dirty="0"/>
              <a:t>ALL</a:t>
            </a:r>
            <a:r>
              <a:rPr lang="en-US" dirty="0"/>
              <a:t> supports received from family, </a:t>
            </a:r>
            <a:r>
              <a:rPr lang="en-US" dirty="0" smtClean="0"/>
              <a:t>friends, and school</a:t>
            </a:r>
          </a:p>
          <a:p>
            <a:pPr eaLnBrk="1" hangingPunct="1"/>
            <a:r>
              <a:rPr lang="en-US" dirty="0" smtClean="0"/>
              <a:t>Include pain and medication side effects</a:t>
            </a:r>
          </a:p>
          <a:p>
            <a:pPr eaLnBrk="1" hangingPunct="1"/>
            <a:endParaRPr lang="en-US" dirty="0" smtClean="0"/>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990600"/>
            <a:ext cx="8610600" cy="914400"/>
          </a:xfrm>
        </p:spPr>
        <p:txBody>
          <a:bodyPr/>
          <a:lstStyle/>
          <a:p>
            <a:pPr eaLnBrk="1" hangingPunct="1"/>
            <a:r>
              <a:rPr lang="en-US" sz="3600" b="1" dirty="0" smtClean="0">
                <a:latin typeface="Times New Roman" pitchFamily="18" charset="0"/>
                <a:cs typeface="Times New Roman" pitchFamily="18" charset="0"/>
              </a:rPr>
              <a:t>Gather Detailed Information on Supports</a:t>
            </a:r>
          </a:p>
        </p:txBody>
      </p:sp>
      <p:sp>
        <p:nvSpPr>
          <p:cNvPr id="45059" name="Rectangle 3"/>
          <p:cNvSpPr>
            <a:spLocks noGrp="1" noChangeArrowheads="1"/>
          </p:cNvSpPr>
          <p:nvPr>
            <p:ph idx="1"/>
          </p:nvPr>
        </p:nvSpPr>
        <p:spPr>
          <a:xfrm>
            <a:off x="609600" y="2286000"/>
            <a:ext cx="8229600" cy="4114800"/>
          </a:xfrm>
        </p:spPr>
        <p:txBody>
          <a:bodyPr/>
          <a:lstStyle/>
          <a:p>
            <a:pPr marL="0" indent="0" eaLnBrk="1" hangingPunct="1">
              <a:lnSpc>
                <a:spcPct val="110000"/>
              </a:lnSpc>
              <a:buNone/>
            </a:pPr>
            <a:r>
              <a:rPr lang="en-US" sz="2800" dirty="0" smtClean="0"/>
              <a:t>Ask others how well your youth is able to:</a:t>
            </a:r>
          </a:p>
          <a:p>
            <a:pPr eaLnBrk="1" hangingPunct="1">
              <a:lnSpc>
                <a:spcPct val="110000"/>
              </a:lnSpc>
            </a:pPr>
            <a:r>
              <a:rPr lang="en-US" sz="2800" dirty="0" smtClean="0"/>
              <a:t>Understand instructions</a:t>
            </a:r>
            <a:endParaRPr lang="en-US" sz="2800" dirty="0"/>
          </a:p>
          <a:p>
            <a:pPr eaLnBrk="1" hangingPunct="1">
              <a:lnSpc>
                <a:spcPct val="110000"/>
              </a:lnSpc>
            </a:pPr>
            <a:r>
              <a:rPr lang="en-US" sz="2800" dirty="0" smtClean="0"/>
              <a:t>Concentrate on &amp; remember procedures</a:t>
            </a:r>
          </a:p>
          <a:p>
            <a:pPr eaLnBrk="1" hangingPunct="1">
              <a:lnSpc>
                <a:spcPct val="110000"/>
              </a:lnSpc>
            </a:pPr>
            <a:r>
              <a:rPr lang="en-US" sz="2800" dirty="0" smtClean="0"/>
              <a:t>Carry out tasks with reasonable persistence</a:t>
            </a:r>
          </a:p>
          <a:p>
            <a:pPr eaLnBrk="1" hangingPunct="1">
              <a:lnSpc>
                <a:spcPct val="110000"/>
              </a:lnSpc>
            </a:pPr>
            <a:r>
              <a:rPr lang="en-US" sz="2800" dirty="0" smtClean="0"/>
              <a:t>Respond appropriately to peers, supervisors</a:t>
            </a:r>
          </a:p>
          <a:p>
            <a:pPr eaLnBrk="1" hangingPunct="1">
              <a:lnSpc>
                <a:spcPct val="110000"/>
              </a:lnSpc>
            </a:pPr>
            <a:r>
              <a:rPr lang="en-US" sz="2800" dirty="0" smtClean="0"/>
              <a:t>Tolerate stress in the workplace</a:t>
            </a:r>
          </a:p>
          <a:p>
            <a:pPr eaLnBrk="1" hangingPunct="1">
              <a:lnSpc>
                <a:spcPct val="110000"/>
              </a:lnSpc>
            </a:pPr>
            <a:r>
              <a:rPr lang="en-US" sz="2800" dirty="0" smtClean="0"/>
              <a:t>Perform simple, routine, unskilled tasks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Mental Health Issues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pPr>
              <a:spcAft>
                <a:spcPts val="1200"/>
              </a:spcAft>
            </a:pPr>
            <a:r>
              <a:rPr lang="en-US" sz="2800" dirty="0" smtClean="0"/>
              <a:t>Don’t forget to document mental health issues (i.e., anxiety </a:t>
            </a:r>
            <a:r>
              <a:rPr lang="en-US" sz="2800" dirty="0"/>
              <a:t>or </a:t>
            </a:r>
            <a:r>
              <a:rPr lang="en-US" sz="2800" dirty="0" smtClean="0"/>
              <a:t>depression) if appropriate.</a:t>
            </a:r>
            <a:endParaRPr lang="en-US" sz="1200" dirty="0"/>
          </a:p>
          <a:p>
            <a:pPr>
              <a:spcAft>
                <a:spcPts val="1200"/>
              </a:spcAft>
            </a:pPr>
            <a:r>
              <a:rPr lang="en-US" sz="2800" dirty="0" smtClean="0"/>
              <a:t>Mental health issues </a:t>
            </a:r>
            <a:r>
              <a:rPr lang="en-US" sz="2800" dirty="0"/>
              <a:t>can impact </a:t>
            </a:r>
            <a:r>
              <a:rPr lang="en-US" sz="2800" dirty="0" smtClean="0"/>
              <a:t>the ability </a:t>
            </a:r>
            <a:r>
              <a:rPr lang="en-US" sz="2800" dirty="0"/>
              <a:t>to focus, </a:t>
            </a:r>
            <a:r>
              <a:rPr lang="en-US" sz="2800" dirty="0" smtClean="0"/>
              <a:t>get </a:t>
            </a:r>
            <a:r>
              <a:rPr lang="en-US" sz="2800" dirty="0"/>
              <a:t>along with others, </a:t>
            </a:r>
            <a:r>
              <a:rPr lang="en-US" sz="2800" dirty="0" smtClean="0"/>
              <a:t>and consistently attend a full-time job.</a:t>
            </a:r>
            <a:endParaRPr lang="en-US" sz="2800" dirty="0"/>
          </a:p>
          <a:p>
            <a:pPr lvl="0"/>
            <a:r>
              <a:rPr lang="en-US" sz="2800" dirty="0"/>
              <a:t>Prescribed m</a:t>
            </a:r>
            <a:r>
              <a:rPr lang="en-US" sz="2800" dirty="0" smtClean="0"/>
              <a:t>edication may interfere </a:t>
            </a:r>
            <a:r>
              <a:rPr lang="en-US" sz="2800" dirty="0"/>
              <a:t>with </a:t>
            </a:r>
            <a:r>
              <a:rPr lang="en-US" sz="2800" dirty="0" smtClean="0"/>
              <a:t>the ability </a:t>
            </a:r>
            <a:r>
              <a:rPr lang="en-US" sz="2800" dirty="0"/>
              <a:t>to focus and concentrate.</a:t>
            </a:r>
          </a:p>
          <a:p>
            <a:pPr lvl="0"/>
            <a:endParaRPr lang="en-US" sz="1050" dirty="0"/>
          </a:p>
          <a:p>
            <a:endParaRPr lang="en-US" dirty="0"/>
          </a:p>
        </p:txBody>
      </p:sp>
    </p:spTree>
    <p:extLst>
      <p:ext uri="{BB962C8B-B14F-4D97-AF65-F5344CB8AC3E}">
        <p14:creationId xmlns:p14="http://schemas.microsoft.com/office/powerpoint/2010/main" val="1163980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b="1" dirty="0" err="1" smtClean="0">
                <a:latin typeface="Times New Roman" pitchFamily="18" charset="0"/>
                <a:cs typeface="Times New Roman" pitchFamily="18" charset="0"/>
              </a:rPr>
              <a:t>ADL</a:t>
            </a:r>
            <a:r>
              <a:rPr lang="en-US" b="1" dirty="0" smtClean="0">
                <a:latin typeface="Times New Roman" pitchFamily="18" charset="0"/>
                <a:cs typeface="Times New Roman" pitchFamily="18" charset="0"/>
              </a:rPr>
              <a:t> Report Sections</a:t>
            </a:r>
          </a:p>
        </p:txBody>
      </p:sp>
      <p:sp>
        <p:nvSpPr>
          <p:cNvPr id="32771" name="Rectangle 3"/>
          <p:cNvSpPr>
            <a:spLocks noGrp="1" noChangeArrowheads="1"/>
          </p:cNvSpPr>
          <p:nvPr>
            <p:ph idx="1"/>
          </p:nvPr>
        </p:nvSpPr>
        <p:spPr>
          <a:xfrm>
            <a:off x="1371600" y="2286000"/>
            <a:ext cx="7086600" cy="4114800"/>
          </a:xfrm>
        </p:spPr>
        <p:txBody>
          <a:bodyPr/>
          <a:lstStyle/>
          <a:p>
            <a:pPr marL="514350" indent="-514350" eaLnBrk="1" hangingPunct="1">
              <a:buFont typeface="+mj-lt"/>
              <a:buAutoNum type="alphaUcPeriod"/>
            </a:pPr>
            <a:r>
              <a:rPr lang="en-US" dirty="0" smtClean="0"/>
              <a:t>General Information</a:t>
            </a:r>
          </a:p>
          <a:p>
            <a:pPr marL="514350" indent="-514350" eaLnBrk="1" hangingPunct="1">
              <a:buFont typeface="+mj-lt"/>
              <a:buAutoNum type="alphaUcPeriod"/>
            </a:pPr>
            <a:r>
              <a:rPr lang="en-US" dirty="0" smtClean="0"/>
              <a:t>Information about illness, injury, or condition</a:t>
            </a:r>
          </a:p>
          <a:p>
            <a:pPr marL="514350" indent="-514350" eaLnBrk="1" hangingPunct="1">
              <a:buFont typeface="+mj-lt"/>
              <a:buAutoNum type="alphaUcPeriod"/>
            </a:pPr>
            <a:r>
              <a:rPr lang="en-US" dirty="0" smtClean="0"/>
              <a:t>Information on daily activities</a:t>
            </a:r>
          </a:p>
          <a:p>
            <a:pPr marL="514350" indent="-514350" eaLnBrk="1" hangingPunct="1">
              <a:buFont typeface="+mj-lt"/>
              <a:buAutoNum type="alphaUcPeriod"/>
            </a:pPr>
            <a:r>
              <a:rPr lang="en-US" dirty="0" smtClean="0"/>
              <a:t>Information on abilities</a:t>
            </a:r>
          </a:p>
          <a:p>
            <a:pPr marL="514350" indent="-514350" eaLnBrk="1" hangingPunct="1">
              <a:buFont typeface="+mj-lt"/>
              <a:buAutoNum type="alphaUcPeriod"/>
            </a:pPr>
            <a:r>
              <a:rPr lang="en-US" dirty="0" smtClean="0"/>
              <a:t>Remarks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B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200"/>
            <a:ext cx="8229600" cy="4114800"/>
          </a:xfrm>
        </p:spPr>
        <p:txBody>
          <a:bodyPr/>
          <a:lstStyle/>
          <a:p>
            <a:pPr marL="0" indent="0">
              <a:buNone/>
            </a:pPr>
            <a:r>
              <a:rPr lang="en-US" b="1" dirty="0" smtClean="0"/>
              <a:t>B. How does the disability limit ability to work? </a:t>
            </a:r>
          </a:p>
          <a:p>
            <a:pPr marL="0" indent="0">
              <a:buNone/>
            </a:pPr>
            <a:endParaRPr lang="en-US" b="1" dirty="0"/>
          </a:p>
          <a:p>
            <a:pPr marL="0" indent="0" algn="ctr">
              <a:buNone/>
            </a:pPr>
            <a:r>
              <a:rPr lang="en-US" sz="2800" dirty="0" smtClean="0"/>
              <a:t>This is the only question in Section B</a:t>
            </a:r>
          </a:p>
          <a:p>
            <a:pPr marL="0" indent="0" algn="ctr">
              <a:buNone/>
            </a:pPr>
            <a:endParaRPr lang="en-US" sz="2800" dirty="0"/>
          </a:p>
          <a:p>
            <a:pPr marL="0" indent="0" algn="ctr">
              <a:buNone/>
            </a:pPr>
            <a:r>
              <a:rPr lang="en-US" sz="2800" dirty="0" smtClean="0"/>
              <a:t>Answer in detail and add pages if necessary.</a:t>
            </a:r>
            <a:endParaRPr lang="en-US" sz="2800" dirty="0"/>
          </a:p>
        </p:txBody>
      </p:sp>
    </p:spTree>
    <p:extLst>
      <p:ext uri="{BB962C8B-B14F-4D97-AF65-F5344CB8AC3E}">
        <p14:creationId xmlns:p14="http://schemas.microsoft.com/office/powerpoint/2010/main" val="239292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Ticket</a:t>
            </a:r>
            <a:r>
              <a:rPr lang="en-US" b="1" dirty="0" smtClean="0">
                <a:latin typeface="Times New Roman" panose="02020603050405020304" pitchFamily="18" charset="0"/>
                <a:cs typeface="Times New Roman" panose="02020603050405020304" pitchFamily="18" charset="0"/>
              </a:rPr>
              <a:t> to Work Program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362200"/>
            <a:ext cx="8229600" cy="4114800"/>
          </a:xfrm>
        </p:spPr>
        <p:txBody>
          <a:bodyPr/>
          <a:lstStyle/>
          <a:p>
            <a:r>
              <a:rPr lang="en-US" sz="3600" dirty="0"/>
              <a:t>The </a:t>
            </a:r>
            <a:r>
              <a:rPr lang="en-US" sz="3600" b="1" i="1" dirty="0"/>
              <a:t>Ticket</a:t>
            </a:r>
            <a:r>
              <a:rPr lang="en-US" sz="3600" b="1" dirty="0"/>
              <a:t> </a:t>
            </a:r>
            <a:r>
              <a:rPr lang="en-US" sz="3600" dirty="0"/>
              <a:t>program</a:t>
            </a:r>
            <a:r>
              <a:rPr lang="en-US" sz="3600" b="1" dirty="0"/>
              <a:t> </a:t>
            </a:r>
            <a:r>
              <a:rPr lang="en-US" sz="3600" dirty="0"/>
              <a:t>helps participants</a:t>
            </a:r>
            <a:r>
              <a:rPr lang="en-US" sz="3600" dirty="0" smtClean="0"/>
              <a:t>:</a:t>
            </a:r>
          </a:p>
          <a:p>
            <a:pPr lvl="1"/>
            <a:r>
              <a:rPr lang="en-US" sz="3200" dirty="0"/>
              <a:t>Chose and complete training programs</a:t>
            </a:r>
          </a:p>
          <a:p>
            <a:pPr lvl="1"/>
            <a:r>
              <a:rPr lang="en-US" sz="3200" dirty="0"/>
              <a:t>Gain work experience</a:t>
            </a:r>
          </a:p>
          <a:p>
            <a:pPr lvl="1"/>
            <a:r>
              <a:rPr lang="en-US" sz="3200" dirty="0"/>
              <a:t>Begin a part-time or full-time </a:t>
            </a:r>
            <a:r>
              <a:rPr lang="en-US" sz="3200" dirty="0" smtClean="0"/>
              <a:t>job</a:t>
            </a:r>
            <a:endParaRPr lang="en-US" sz="3600" dirty="0" smtClean="0"/>
          </a:p>
          <a:p>
            <a:r>
              <a:rPr lang="en-US" sz="3600" dirty="0" smtClean="0"/>
              <a:t>Is </a:t>
            </a:r>
            <a:r>
              <a:rPr lang="en-US" sz="3600" b="1" dirty="0" smtClean="0"/>
              <a:t>NOT</a:t>
            </a:r>
            <a:r>
              <a:rPr lang="en-US" sz="3600" dirty="0" smtClean="0"/>
              <a:t> an </a:t>
            </a:r>
            <a:r>
              <a:rPr lang="en-US" sz="3600" dirty="0"/>
              <a:t>actual “ticket”—it is a program</a:t>
            </a:r>
          </a:p>
          <a:p>
            <a:pPr marL="0" indent="0">
              <a:buNone/>
            </a:pPr>
            <a:endParaRPr lang="en-US" sz="3600" dirty="0"/>
          </a:p>
        </p:txBody>
      </p:sp>
    </p:spTree>
    <p:extLst>
      <p:ext uri="{BB962C8B-B14F-4D97-AF65-F5344CB8AC3E}">
        <p14:creationId xmlns:p14="http://schemas.microsoft.com/office/powerpoint/2010/main" val="3001931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t>Describe activities from waking to bedtime</a:t>
            </a:r>
          </a:p>
          <a:p>
            <a:pPr marL="400050" lvl="1" indent="0">
              <a:buNone/>
            </a:pPr>
            <a:r>
              <a:rPr lang="en-US" dirty="0" smtClean="0"/>
              <a:t>    Complete with specific details</a:t>
            </a:r>
          </a:p>
          <a:p>
            <a:pPr marL="514350" indent="-514350">
              <a:buAutoNum type="arabicPeriod"/>
            </a:pPr>
            <a:r>
              <a:rPr lang="en-US" sz="2800" b="1" dirty="0" smtClean="0"/>
              <a:t>Samples of other questions: </a:t>
            </a:r>
          </a:p>
          <a:p>
            <a:pPr lvl="1"/>
            <a:r>
              <a:rPr lang="en-US" dirty="0" smtClean="0"/>
              <a:t>Does he/she take care of pets or animals?</a:t>
            </a:r>
          </a:p>
          <a:p>
            <a:pPr lvl="1"/>
            <a:r>
              <a:rPr lang="en-US" dirty="0" smtClean="0"/>
              <a:t>How does disability affect ability to dress, bathe, care for hair, shave, feed self, use the toilet, etc.</a:t>
            </a:r>
          </a:p>
          <a:p>
            <a:pPr lvl="1"/>
            <a:r>
              <a:rPr lang="en-US" dirty="0"/>
              <a:t>S</a:t>
            </a:r>
            <a:r>
              <a:rPr lang="en-US" dirty="0" smtClean="0"/>
              <a:t>pecial reminders for personal care and grooming</a:t>
            </a:r>
          </a:p>
          <a:p>
            <a:pPr lvl="1"/>
            <a:r>
              <a:rPr lang="en-US" dirty="0" smtClean="0"/>
              <a:t>Does he/she prepare own meals? What?</a:t>
            </a:r>
            <a:endParaRPr lang="en-US" dirty="0"/>
          </a:p>
        </p:txBody>
      </p:sp>
    </p:spTree>
    <p:extLst>
      <p:ext uri="{BB962C8B-B14F-4D97-AF65-F5344CB8AC3E}">
        <p14:creationId xmlns:p14="http://schemas.microsoft.com/office/powerpoint/2010/main" val="3536955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C</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362199"/>
            <a:ext cx="8305800" cy="3810001"/>
          </a:xfrm>
        </p:spPr>
        <p:txBody>
          <a:bodyPr/>
          <a:lstStyle/>
          <a:p>
            <a:r>
              <a:rPr lang="en-US" sz="3000" dirty="0" smtClean="0"/>
              <a:t>List household and yard chores. If he/she doesn’t do these activities, why?</a:t>
            </a:r>
          </a:p>
          <a:p>
            <a:r>
              <a:rPr lang="en-US" sz="3000" dirty="0" smtClean="0"/>
              <a:t>Does he/she shop (stores, phone, mail, online?)</a:t>
            </a:r>
          </a:p>
          <a:p>
            <a:r>
              <a:rPr lang="en-US" sz="3000" dirty="0" smtClean="0"/>
              <a:t>Is he/she able to pay bills, count change, have a bank account?</a:t>
            </a:r>
          </a:p>
          <a:p>
            <a:r>
              <a:rPr lang="en-US" sz="3000" dirty="0" smtClean="0"/>
              <a:t>Does he/she have hobbies &amp; interests? List these</a:t>
            </a:r>
          </a:p>
          <a:p>
            <a:r>
              <a:rPr lang="en-US" sz="3000" dirty="0" smtClean="0"/>
              <a:t>Does he/she spend time with others? </a:t>
            </a:r>
          </a:p>
        </p:txBody>
      </p:sp>
    </p:spTree>
    <p:extLst>
      <p:ext uri="{BB962C8B-B14F-4D97-AF65-F5344CB8AC3E}">
        <p14:creationId xmlns:p14="http://schemas.microsoft.com/office/powerpoint/2010/main" val="323335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Sample Questions Section D</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85999"/>
            <a:ext cx="8458200" cy="3886201"/>
          </a:xfrm>
        </p:spPr>
        <p:txBody>
          <a:bodyPr/>
          <a:lstStyle/>
          <a:p>
            <a:pPr marL="0" indent="0">
              <a:buNone/>
            </a:pPr>
            <a:r>
              <a:rPr lang="en-US" b="1" dirty="0" smtClean="0"/>
              <a:t>How </a:t>
            </a:r>
            <a:r>
              <a:rPr lang="en-US" b="1" dirty="0"/>
              <a:t>long can he/she </a:t>
            </a:r>
            <a:r>
              <a:rPr lang="en-US" b="1" dirty="0" smtClean="0"/>
              <a:t>focus or pay attention?</a:t>
            </a:r>
            <a:endParaRPr lang="en-US" b="1" dirty="0"/>
          </a:p>
          <a:p>
            <a:r>
              <a:rPr lang="en-US" dirty="0" smtClean="0"/>
              <a:t>Does the youth finish what he/she starts such as reading, chores, or movies?</a:t>
            </a:r>
          </a:p>
          <a:p>
            <a:r>
              <a:rPr lang="en-US" dirty="0" smtClean="0"/>
              <a:t>How well can he/she follow instructions?</a:t>
            </a:r>
          </a:p>
          <a:p>
            <a:r>
              <a:rPr lang="en-US" dirty="0" smtClean="0"/>
              <a:t>How well does he/she do with authority?</a:t>
            </a:r>
          </a:p>
          <a:p>
            <a:r>
              <a:rPr lang="en-US" dirty="0" smtClean="0"/>
              <a:t>How well can he/she handle stress or changes in routine?</a:t>
            </a:r>
          </a:p>
          <a:p>
            <a:pPr marL="0" indent="0">
              <a:buNone/>
            </a:pPr>
            <a:endParaRPr lang="en-US" dirty="0"/>
          </a:p>
        </p:txBody>
      </p:sp>
    </p:spTree>
    <p:extLst>
      <p:ext uri="{BB962C8B-B14F-4D97-AF65-F5344CB8AC3E}">
        <p14:creationId xmlns:p14="http://schemas.microsoft.com/office/powerpoint/2010/main" val="21692559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latin typeface="Times New Roman" panose="02020603050405020304" pitchFamily="18" charset="0"/>
                <a:cs typeface="Times New Roman" panose="02020603050405020304" pitchFamily="18" charset="0"/>
              </a:rPr>
              <a:t/>
            </a:r>
            <a:br>
              <a:rPr lang="en-US" b="1" dirty="0" smtClean="0">
                <a:solidFill>
                  <a:schemeClr val="accent1">
                    <a:lumMod val="75000"/>
                  </a:schemeClr>
                </a:solidFill>
                <a:latin typeface="Times New Roman" panose="02020603050405020304" pitchFamily="18" charset="0"/>
                <a:cs typeface="Times New Roman" panose="02020603050405020304" pitchFamily="18" charset="0"/>
              </a:rPr>
            </a:br>
            <a:r>
              <a:rPr lang="en-US" b="1" dirty="0" smtClean="0">
                <a:solidFill>
                  <a:schemeClr val="accent1">
                    <a:lumMod val="75000"/>
                  </a:schemeClr>
                </a:solidFill>
                <a:latin typeface="Times New Roman" panose="02020603050405020304" pitchFamily="18" charset="0"/>
                <a:cs typeface="Times New Roman" panose="02020603050405020304" pitchFamily="18" charset="0"/>
              </a:rPr>
              <a:t>The </a:t>
            </a:r>
            <a:r>
              <a:rPr lang="en-US" b="1" dirty="0">
                <a:solidFill>
                  <a:schemeClr val="accent1">
                    <a:lumMod val="75000"/>
                  </a:schemeClr>
                </a:solidFill>
                <a:latin typeface="Times New Roman" panose="02020603050405020304" pitchFamily="18" charset="0"/>
                <a:cs typeface="Times New Roman" panose="02020603050405020304" pitchFamily="18" charset="0"/>
              </a:rPr>
              <a:t>Blue Book</a:t>
            </a:r>
            <a:r>
              <a:rPr lang="en-US" dirty="0">
                <a:solidFill>
                  <a:schemeClr val="accent1">
                    <a:lumMod val="75000"/>
                  </a:schemeClr>
                </a:solidFill>
              </a:rPr>
              <a:t/>
            </a:r>
            <a:br>
              <a:rPr lang="en-US" dirty="0">
                <a:solidFill>
                  <a:schemeClr val="accent1">
                    <a:lumMod val="75000"/>
                  </a:schemeClr>
                </a:solidFill>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1105" y="2286000"/>
            <a:ext cx="8229600" cy="4114800"/>
          </a:xfrm>
        </p:spPr>
        <p:txBody>
          <a:bodyPr/>
          <a:lstStyle/>
          <a:p>
            <a:pPr marL="0" indent="0" algn="ctr">
              <a:buNone/>
            </a:pPr>
            <a:r>
              <a:rPr lang="en-US" dirty="0" smtClean="0"/>
              <a:t>SSA’s Blue Book provides </a:t>
            </a:r>
            <a:r>
              <a:rPr lang="en-US" dirty="0"/>
              <a:t>information on disability </a:t>
            </a:r>
            <a:r>
              <a:rPr lang="en-US" dirty="0" smtClean="0"/>
              <a:t>criteria used by DDS examiners. </a:t>
            </a:r>
          </a:p>
          <a:p>
            <a:pPr marL="0" indent="0" algn="ctr">
              <a:buNone/>
            </a:pPr>
            <a:r>
              <a:rPr lang="en-US" dirty="0" smtClean="0"/>
              <a:t>Find it at </a:t>
            </a:r>
            <a:endParaRPr lang="en-US" dirty="0"/>
          </a:p>
          <a:p>
            <a:pPr marL="0" indent="0" algn="ctr">
              <a:buNone/>
            </a:pPr>
            <a:endParaRPr lang="en-US" sz="1000" dirty="0" smtClean="0"/>
          </a:p>
          <a:p>
            <a:pPr marL="0" indent="0" algn="ctr">
              <a:buNone/>
            </a:pPr>
            <a:r>
              <a:rPr lang="en-US" dirty="0" smtClean="0"/>
              <a:t>ssa.gov/disability/professionals/bluebook</a:t>
            </a:r>
          </a:p>
          <a:p>
            <a:pPr marL="0" indent="0" algn="ctr">
              <a:buNone/>
            </a:pPr>
            <a:endParaRPr lang="en-US" dirty="0" smtClean="0"/>
          </a:p>
          <a:p>
            <a:pPr marL="0" indent="0" algn="ctr">
              <a:buNone/>
            </a:pPr>
            <a:r>
              <a:rPr lang="en-US" dirty="0" smtClean="0"/>
              <a:t>Or enter “</a:t>
            </a:r>
            <a:r>
              <a:rPr lang="en-US" b="1" dirty="0" smtClean="0"/>
              <a:t>SSA blue book</a:t>
            </a:r>
            <a:r>
              <a:rPr lang="en-US" dirty="0" smtClean="0"/>
              <a:t>” into a search engine</a:t>
            </a:r>
            <a:endParaRPr lang="en-US" dirty="0"/>
          </a:p>
        </p:txBody>
      </p:sp>
    </p:spTree>
    <p:extLst>
      <p:ext uri="{BB962C8B-B14F-4D97-AF65-F5344CB8AC3E}">
        <p14:creationId xmlns:p14="http://schemas.microsoft.com/office/powerpoint/2010/main" val="2703777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001" y="-76200"/>
            <a:ext cx="5973997"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3871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990600"/>
            <a:ext cx="8001000" cy="914400"/>
          </a:xfrm>
        </p:spPr>
        <p:txBody>
          <a:bodyPr/>
          <a:lstStyle/>
          <a:p>
            <a:r>
              <a:rPr lang="en-US" sz="36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My young adult has many less severe difficulties that interfere with work…”</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900" y="2438400"/>
            <a:ext cx="8420100" cy="3962400"/>
          </a:xfrm>
        </p:spPr>
        <p:txBody>
          <a:bodyPr/>
          <a:lstStyle/>
          <a:p>
            <a:pPr marL="0" indent="0" algn="ctr">
              <a:spcAft>
                <a:spcPts val="1200"/>
              </a:spcAft>
              <a:buNone/>
            </a:pPr>
            <a:r>
              <a:rPr lang="en-US" b="1" dirty="0"/>
              <a:t>When No Single Disability meets SSA criteria</a:t>
            </a:r>
          </a:p>
          <a:p>
            <a:pPr marL="914400">
              <a:spcBef>
                <a:spcPts val="0"/>
              </a:spcBef>
              <a:spcAft>
                <a:spcPts val="600"/>
              </a:spcAft>
            </a:pPr>
            <a:r>
              <a:rPr lang="en-US" sz="2800" dirty="0" smtClean="0"/>
              <a:t>Provide details on how the combination of disabilities influences daily activities.</a:t>
            </a:r>
            <a:r>
              <a:rPr lang="en-US" sz="2800" dirty="0"/>
              <a:t> </a:t>
            </a:r>
            <a:endParaRPr lang="en-US" sz="2800" dirty="0" smtClean="0"/>
          </a:p>
          <a:p>
            <a:pPr marL="914400">
              <a:spcBef>
                <a:spcPts val="0"/>
              </a:spcBef>
              <a:spcAft>
                <a:spcPts val="600"/>
              </a:spcAft>
            </a:pPr>
            <a:r>
              <a:rPr lang="en-US" sz="2800" dirty="0" smtClean="0"/>
              <a:t>Provide data and examples to show how this combination impacts work. </a:t>
            </a:r>
          </a:p>
          <a:p>
            <a:pPr marL="914400">
              <a:spcBef>
                <a:spcPts val="0"/>
              </a:spcBef>
              <a:spcAft>
                <a:spcPts val="600"/>
              </a:spcAft>
            </a:pPr>
            <a:r>
              <a:rPr lang="en-US" sz="2800" dirty="0" smtClean="0"/>
              <a:t>The consultant doctor will not make assumptions.</a:t>
            </a:r>
          </a:p>
          <a:p>
            <a:pPr marL="1314450" lvl="1">
              <a:spcBef>
                <a:spcPts val="0"/>
              </a:spcBef>
              <a:spcAft>
                <a:spcPts val="600"/>
              </a:spcAft>
            </a:pPr>
            <a:r>
              <a:rPr lang="en-US" dirty="0"/>
              <a:t>B</a:t>
            </a:r>
            <a:r>
              <a:rPr lang="en-US" dirty="0" smtClean="0"/>
              <a:t>e detailed and provide examples.  </a:t>
            </a:r>
            <a:endParaRPr lang="en-US" dirty="0"/>
          </a:p>
        </p:txBody>
      </p:sp>
    </p:spTree>
    <p:extLst>
      <p:ext uri="{BB962C8B-B14F-4D97-AF65-F5344CB8AC3E}">
        <p14:creationId xmlns:p14="http://schemas.microsoft.com/office/powerpoint/2010/main" val="19971680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838200"/>
            <a:ext cx="8356600" cy="914400"/>
          </a:xfrm>
        </p:spPr>
        <p:txBody>
          <a:bodyPr/>
          <a:lstStyle/>
          <a:p>
            <a:pPr lvl="1"/>
            <a:r>
              <a:rPr lang="en-US" sz="2400" dirty="0"/>
              <a:t/>
            </a:r>
            <a:br>
              <a:rPr lang="en-US" sz="2400" dirty="0"/>
            </a:br>
            <a:r>
              <a:rPr lang="en-US" sz="4000" b="1" dirty="0" smtClean="0">
                <a:latin typeface="Times New Roman" panose="02020603050405020304" pitchFamily="18" charset="0"/>
                <a:cs typeface="Times New Roman" panose="02020603050405020304" pitchFamily="18" charset="0"/>
              </a:rPr>
              <a:t>Functional Limitations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86000"/>
            <a:ext cx="8229600" cy="4114800"/>
          </a:xfrm>
        </p:spPr>
        <p:txBody>
          <a:bodyPr/>
          <a:lstStyle/>
          <a:p>
            <a:pPr marL="457181" lvl="1" indent="0">
              <a:buNone/>
            </a:pPr>
            <a:r>
              <a:rPr lang="en-US" b="1" dirty="0">
                <a:cs typeface="Times New Roman" panose="02020603050405020304" pitchFamily="18" charset="0"/>
              </a:rPr>
              <a:t>Resulting in at least two</a:t>
            </a:r>
            <a:r>
              <a:rPr lang="en-US" b="1" dirty="0" smtClean="0">
                <a:cs typeface="Times New Roman" panose="02020603050405020304" pitchFamily="18" charset="0"/>
              </a:rPr>
              <a:t>:</a:t>
            </a:r>
          </a:p>
          <a:p>
            <a:pPr marL="800067" lvl="1" indent="-342886">
              <a:buFont typeface="Arial" panose="020B0604020202020204" pitchFamily="34" charset="0"/>
              <a:buChar char="•"/>
            </a:pPr>
            <a:r>
              <a:rPr lang="en-US" dirty="0" smtClean="0"/>
              <a:t>Marked </a:t>
            </a:r>
            <a:r>
              <a:rPr lang="en-US" dirty="0"/>
              <a:t>restriction of activities of daily </a:t>
            </a:r>
            <a:r>
              <a:rPr lang="en-US" dirty="0" smtClean="0"/>
              <a:t>living</a:t>
            </a:r>
            <a:endParaRPr lang="en-US" dirty="0"/>
          </a:p>
          <a:p>
            <a:pPr marL="800067" lvl="1" indent="-342886">
              <a:buFont typeface="Arial" panose="020B0604020202020204" pitchFamily="34" charset="0"/>
              <a:buChar char="•"/>
            </a:pPr>
            <a:r>
              <a:rPr lang="en-US" dirty="0"/>
              <a:t>Marked difficulties in maintaining social </a:t>
            </a:r>
            <a:r>
              <a:rPr lang="en-US" dirty="0" smtClean="0"/>
              <a:t>functioning</a:t>
            </a:r>
            <a:endParaRPr lang="en-US" dirty="0"/>
          </a:p>
          <a:p>
            <a:pPr marL="800067" lvl="1" indent="-342886">
              <a:buFont typeface="Arial" panose="020B0604020202020204" pitchFamily="34" charset="0"/>
              <a:buChar char="•"/>
            </a:pPr>
            <a:r>
              <a:rPr lang="en-US" dirty="0"/>
              <a:t>Marked difficulties in maintaining concentration, persistence, or </a:t>
            </a:r>
            <a:r>
              <a:rPr lang="en-US" dirty="0" smtClean="0"/>
              <a:t>pace</a:t>
            </a:r>
            <a:endParaRPr lang="en-US" dirty="0"/>
          </a:p>
          <a:p>
            <a:pPr marL="800067" lvl="1" indent="-342886">
              <a:buFont typeface="Arial" panose="020B0604020202020204" pitchFamily="34" charset="0"/>
              <a:buChar char="•"/>
            </a:pPr>
            <a:r>
              <a:rPr lang="en-US" dirty="0"/>
              <a:t>Repeated episodes of decompensation, each of extended duration. </a:t>
            </a:r>
          </a:p>
          <a:p>
            <a:pPr marL="457181" lvl="1" indent="0">
              <a:buFontTx/>
              <a:buNone/>
            </a:pPr>
            <a:endParaRPr lang="en-US" sz="2400" dirty="0"/>
          </a:p>
          <a:p>
            <a:endParaRPr lang="en-US" dirty="0"/>
          </a:p>
        </p:txBody>
      </p:sp>
    </p:spTree>
    <p:extLst>
      <p:ext uri="{BB962C8B-B14F-4D97-AF65-F5344CB8AC3E}">
        <p14:creationId xmlns:p14="http://schemas.microsoft.com/office/powerpoint/2010/main" val="626969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What Parents Can Do</a:t>
            </a:r>
          </a:p>
        </p:txBody>
      </p:sp>
      <p:sp>
        <p:nvSpPr>
          <p:cNvPr id="36867" name="Rectangle 3"/>
          <p:cNvSpPr>
            <a:spLocks noGrp="1" noChangeArrowheads="1"/>
          </p:cNvSpPr>
          <p:nvPr>
            <p:ph idx="1"/>
          </p:nvPr>
        </p:nvSpPr>
        <p:spPr>
          <a:xfrm>
            <a:off x="381000" y="2133600"/>
            <a:ext cx="8229600" cy="4114800"/>
          </a:xfrm>
        </p:spPr>
        <p:txBody>
          <a:bodyPr/>
          <a:lstStyle/>
          <a:p>
            <a:pPr marL="365760" eaLnBrk="1" hangingPunct="1"/>
            <a:r>
              <a:rPr lang="en-US" dirty="0" smtClean="0"/>
              <a:t>Make </a:t>
            </a:r>
            <a:r>
              <a:rPr lang="en-US" dirty="0"/>
              <a:t>certain medical information is </a:t>
            </a:r>
            <a:r>
              <a:rPr lang="en-US" dirty="0" smtClean="0"/>
              <a:t>recent, complete and submitted in a timely fashion</a:t>
            </a:r>
          </a:p>
          <a:p>
            <a:pPr marL="765810" lvl="1" eaLnBrk="1" hangingPunct="1"/>
            <a:r>
              <a:rPr lang="en-US" dirty="0" smtClean="0"/>
              <a:t>Some parents collect files and submit themselves</a:t>
            </a:r>
          </a:p>
          <a:p>
            <a:pPr marL="765810" lvl="1" eaLnBrk="1" hangingPunct="1"/>
            <a:r>
              <a:rPr lang="en-US" dirty="0" smtClean="0"/>
              <a:t>Schedule medical appointments to update file and applicant’s doctor</a:t>
            </a:r>
          </a:p>
          <a:p>
            <a:pPr marL="365760" eaLnBrk="1" hangingPunct="1"/>
            <a:r>
              <a:rPr lang="en-US" dirty="0" smtClean="0"/>
              <a:t>Fill out the ADL form completely </a:t>
            </a:r>
          </a:p>
          <a:p>
            <a:pPr marL="765810" lvl="1" eaLnBrk="1" hangingPunct="1"/>
            <a:r>
              <a:rPr lang="en-US" dirty="0" smtClean="0"/>
              <a:t>Meet with others who will be completing the form to emphasis its importance</a:t>
            </a:r>
            <a:endParaRPr lang="en-US" dirty="0"/>
          </a:p>
          <a:p>
            <a:pPr eaLnBrk="1" hangingPunct="1">
              <a:buFontTx/>
              <a:buNone/>
            </a:pPr>
            <a:endParaRPr lang="en-US" sz="3600" i="1" dirty="0" smtClean="0"/>
          </a:p>
        </p:txBody>
      </p:sp>
    </p:spTree>
    <p:extLst>
      <p:ext uri="{BB962C8B-B14F-4D97-AF65-F5344CB8AC3E}">
        <p14:creationId xmlns:p14="http://schemas.microsoft.com/office/powerpoint/2010/main" val="4071541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559175"/>
            <a:ext cx="7772400" cy="1470025"/>
          </a:xfrm>
        </p:spPr>
        <p:txBody>
          <a:bodyPr/>
          <a:lstStyle/>
          <a:p>
            <a:pPr eaLnBrk="1" hangingPunct="1"/>
            <a:r>
              <a:rPr lang="en-US" sz="40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Appeal Process</a:t>
            </a:r>
          </a:p>
        </p:txBody>
      </p:sp>
      <p:sp>
        <p:nvSpPr>
          <p:cNvPr id="6148" name="Rectangle 3"/>
          <p:cNvSpPr>
            <a:spLocks noGrp="1" noChangeArrowheads="1"/>
          </p:cNvSpPr>
          <p:nvPr>
            <p:ph type="subTitle" idx="1"/>
          </p:nvPr>
        </p:nvSpPr>
        <p:spPr>
          <a:xfrm>
            <a:off x="1219200" y="4912519"/>
            <a:ext cx="6629400" cy="838200"/>
          </a:xfrm>
        </p:spPr>
        <p:txBody>
          <a:bodyPr rtlCol="0">
            <a:normAutofit/>
          </a:bodyPr>
          <a:lstStyle/>
          <a:p>
            <a:pPr eaLnBrk="1" fontAlgn="auto" hangingPunct="1">
              <a:spcAft>
                <a:spcPts val="0"/>
              </a:spcAft>
              <a:defRPr/>
            </a:pPr>
            <a:r>
              <a:rPr lang="en-US" b="1" dirty="0" smtClean="0">
                <a:latin typeface="Century Gothic" pitchFamily="34" charset="0"/>
              </a:rPr>
              <a:t>If the appeal is denied</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981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dirty="0" smtClean="0">
                <a:latin typeface="Times New Roman" pitchFamily="18" charset="0"/>
                <a:cs typeface="Times New Roman" pitchFamily="18" charset="0"/>
              </a:rPr>
              <a:t>Step 4: </a:t>
            </a:r>
            <a:r>
              <a:rPr lang="en-US" b="1" i="1" dirty="0" smtClean="0">
                <a:solidFill>
                  <a:schemeClr val="accent2"/>
                </a:solidFill>
              </a:rPr>
              <a:t> </a:t>
            </a:r>
            <a:r>
              <a:rPr lang="en-US" sz="4800" b="1" i="1" dirty="0" smtClean="0">
                <a:solidFill>
                  <a:schemeClr val="accent2"/>
                </a:solidFill>
              </a:rPr>
              <a:t>APPEAL</a:t>
            </a:r>
            <a:endParaRPr lang="en-US" sz="4800" b="1" i="1" dirty="0">
              <a:solidFill>
                <a:schemeClr val="accent2"/>
              </a:solidFill>
            </a:endParaRPr>
          </a:p>
        </p:txBody>
      </p:sp>
      <p:sp>
        <p:nvSpPr>
          <p:cNvPr id="46083" name="Rectangle 3"/>
          <p:cNvSpPr>
            <a:spLocks noGrp="1" noChangeArrowheads="1"/>
          </p:cNvSpPr>
          <p:nvPr>
            <p:ph idx="1"/>
          </p:nvPr>
        </p:nvSpPr>
        <p:spPr>
          <a:xfrm>
            <a:off x="381000" y="2057400"/>
            <a:ext cx="8229600" cy="4114800"/>
          </a:xfrm>
        </p:spPr>
        <p:txBody>
          <a:bodyPr/>
          <a:lstStyle/>
          <a:p>
            <a:pPr algn="ctr" eaLnBrk="1" hangingPunct="1">
              <a:lnSpc>
                <a:spcPct val="30000"/>
              </a:lnSpc>
              <a:buFontTx/>
              <a:buNone/>
            </a:pPr>
            <a:endParaRPr lang="en-US" sz="4000" dirty="0" smtClean="0">
              <a:latin typeface="Century Gothic" pitchFamily="34" charset="0"/>
            </a:endParaRPr>
          </a:p>
          <a:p>
            <a:pPr eaLnBrk="1" hangingPunct="1"/>
            <a:r>
              <a:rPr lang="en-US" dirty="0" smtClean="0"/>
              <a:t>Within the 60-day time period </a:t>
            </a:r>
          </a:p>
          <a:p>
            <a:pPr eaLnBrk="1" hangingPunct="1"/>
            <a:r>
              <a:rPr lang="en-US" dirty="0" smtClean="0"/>
              <a:t>Review file and add appropriate information</a:t>
            </a:r>
          </a:p>
          <a:p>
            <a:pPr eaLnBrk="1" hangingPunct="1"/>
            <a:r>
              <a:rPr lang="en-US" dirty="0"/>
              <a:t>Don’t start over by reapplying</a:t>
            </a:r>
            <a:endParaRPr lang="en-US" dirty="0" smtClean="0"/>
          </a:p>
          <a:p>
            <a:pPr lvl="1" eaLnBrk="1" hangingPunct="1"/>
            <a:r>
              <a:rPr lang="en-US" dirty="0" smtClean="0"/>
              <a:t>Payments go back to the original application date and those monthly benefits will be lost. </a:t>
            </a:r>
          </a:p>
          <a:p>
            <a:pPr lvl="1" eaLnBrk="1" hangingPunct="1"/>
            <a:r>
              <a:rPr lang="en-US" dirty="0" smtClean="0"/>
              <a:t>A hearing with the Administrative Law Judge is an advantage for some disabilities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Ticket </a:t>
            </a:r>
            <a:r>
              <a:rPr lang="en-US" b="1" dirty="0" smtClean="0">
                <a:latin typeface="Times New Roman" panose="02020603050405020304" pitchFamily="18" charset="0"/>
                <a:cs typeface="Times New Roman" panose="02020603050405020304" pitchFamily="18" charset="0"/>
              </a:rPr>
              <a:t>to Work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1" y="2286000"/>
            <a:ext cx="8534400" cy="3505200"/>
          </a:xfrm>
        </p:spPr>
        <p:txBody>
          <a:bodyPr/>
          <a:lstStyle/>
          <a:p>
            <a:pPr marL="0" indent="0">
              <a:spcAft>
                <a:spcPts val="600"/>
              </a:spcAft>
              <a:buNone/>
            </a:pPr>
            <a:r>
              <a:rPr lang="en-US" sz="3600" b="1" dirty="0" smtClean="0"/>
              <a:t>The </a:t>
            </a:r>
            <a:r>
              <a:rPr lang="en-US" sz="3600" b="1" i="1" dirty="0" smtClean="0"/>
              <a:t>Ticket</a:t>
            </a:r>
            <a:r>
              <a:rPr lang="en-US" sz="3600" b="1" dirty="0" smtClean="0"/>
              <a:t>:</a:t>
            </a:r>
          </a:p>
          <a:p>
            <a:pPr marL="914400">
              <a:spcAft>
                <a:spcPts val="600"/>
              </a:spcAft>
            </a:pPr>
            <a:r>
              <a:rPr lang="en-US" dirty="0" smtClean="0"/>
              <a:t>Is free </a:t>
            </a:r>
            <a:r>
              <a:rPr lang="en-US" dirty="0"/>
              <a:t>and </a:t>
            </a:r>
            <a:r>
              <a:rPr lang="en-US" dirty="0" smtClean="0"/>
              <a:t>voluntary</a:t>
            </a:r>
            <a:r>
              <a:rPr lang="en-US" dirty="0"/>
              <a:t> </a:t>
            </a:r>
            <a:endParaRPr lang="en-US" dirty="0" smtClean="0"/>
          </a:p>
          <a:p>
            <a:pPr marL="914400" lvl="1" indent="-342900">
              <a:spcAft>
                <a:spcPts val="600"/>
              </a:spcAft>
              <a:buFont typeface="Arial" pitchFamily="34" charset="0"/>
              <a:buChar char="•"/>
            </a:pPr>
            <a:r>
              <a:rPr lang="en-US" sz="3200" dirty="0" smtClean="0"/>
              <a:t>Offers choice </a:t>
            </a:r>
            <a:r>
              <a:rPr lang="en-US" sz="3200" dirty="0"/>
              <a:t>of approved </a:t>
            </a:r>
            <a:r>
              <a:rPr lang="en-US" sz="3200" dirty="0" smtClean="0"/>
              <a:t>providers</a:t>
            </a:r>
          </a:p>
          <a:p>
            <a:pPr marL="914400" lvl="1" indent="-342900">
              <a:spcAft>
                <a:spcPts val="600"/>
              </a:spcAft>
              <a:buFont typeface="Arial" pitchFamily="34" charset="0"/>
              <a:buChar char="•"/>
            </a:pPr>
            <a:r>
              <a:rPr lang="en-US" sz="3200" dirty="0" smtClean="0"/>
              <a:t>Suspends the </a:t>
            </a:r>
            <a:r>
              <a:rPr lang="en-US" sz="3200" i="1" dirty="0" smtClean="0"/>
              <a:t>Continuing Disability Review</a:t>
            </a:r>
            <a:endParaRPr lang="en-US" sz="3200" i="1" dirty="0"/>
          </a:p>
          <a:p>
            <a:pPr>
              <a:spcAft>
                <a:spcPts val="600"/>
              </a:spcAft>
            </a:pPr>
            <a:endParaRPr lang="en-US" dirty="0"/>
          </a:p>
        </p:txBody>
      </p:sp>
    </p:spTree>
    <p:extLst>
      <p:ext uri="{BB962C8B-B14F-4D97-AF65-F5344CB8AC3E}">
        <p14:creationId xmlns:p14="http://schemas.microsoft.com/office/powerpoint/2010/main" val="26291152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0" y="838200"/>
            <a:ext cx="7772400" cy="1143000"/>
          </a:xfrm>
        </p:spPr>
        <p:txBody>
          <a:bodyPr/>
          <a:lstStyle/>
          <a:p>
            <a:pPr eaLnBrk="1" hangingPunct="1"/>
            <a:r>
              <a:rPr lang="en-US" b="1" dirty="0" smtClean="0">
                <a:latin typeface="Times New Roman" pitchFamily="18" charset="0"/>
                <a:cs typeface="Times New Roman" pitchFamily="18" charset="0"/>
              </a:rPr>
              <a:t>Common Reasons for Denial</a:t>
            </a:r>
          </a:p>
        </p:txBody>
      </p:sp>
      <p:sp>
        <p:nvSpPr>
          <p:cNvPr id="40963" name="Rectangle 3"/>
          <p:cNvSpPr>
            <a:spLocks noGrp="1" noChangeArrowheads="1"/>
          </p:cNvSpPr>
          <p:nvPr>
            <p:ph idx="1"/>
          </p:nvPr>
        </p:nvSpPr>
        <p:spPr>
          <a:xfrm>
            <a:off x="533400" y="2286000"/>
            <a:ext cx="8458200" cy="4114800"/>
          </a:xfrm>
        </p:spPr>
        <p:txBody>
          <a:bodyPr/>
          <a:lstStyle/>
          <a:p>
            <a:pPr eaLnBrk="1" hangingPunct="1"/>
            <a:r>
              <a:rPr lang="en-US" sz="3600" dirty="0" smtClean="0"/>
              <a:t>Incomplete medical information</a:t>
            </a:r>
          </a:p>
          <a:p>
            <a:pPr eaLnBrk="1" hangingPunct="1"/>
            <a:r>
              <a:rPr lang="en-US" sz="3600" dirty="0" smtClean="0"/>
              <a:t>Under-diagnosed disability (e.g., mental illness)</a:t>
            </a:r>
          </a:p>
          <a:p>
            <a:pPr eaLnBrk="1" hangingPunct="1"/>
            <a:r>
              <a:rPr lang="en-US" sz="3600" dirty="0" smtClean="0"/>
              <a:t>Information provided does not show an impact on the ability to work</a:t>
            </a:r>
          </a:p>
          <a:p>
            <a:pPr eaLnBrk="1" hangingPunct="1"/>
            <a:r>
              <a:rPr lang="en-US" sz="3600" dirty="0" smtClean="0"/>
              <a:t>Difficult and complicated system</a:t>
            </a:r>
          </a:p>
        </p:txBody>
      </p:sp>
    </p:spTree>
    <p:extLst>
      <p:ext uri="{BB962C8B-B14F-4D97-AF65-F5344CB8AC3E}">
        <p14:creationId xmlns:p14="http://schemas.microsoft.com/office/powerpoint/2010/main" val="1709244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914400"/>
          </a:xfrm>
        </p:spPr>
        <p:txBody>
          <a:bodyPr/>
          <a:lstStyle/>
          <a:p>
            <a:pPr>
              <a:spcBef>
                <a:spcPts val="0"/>
              </a:spcBef>
              <a:spcAft>
                <a:spcPts val="600"/>
              </a:spcAft>
            </a:pPr>
            <a:r>
              <a:rPr lang="en-US" sz="3600" b="1" dirty="0" smtClean="0">
                <a:latin typeface="Times New Roman" pitchFamily="18" charset="0"/>
              </a:rPr>
              <a:t>Case </a:t>
            </a:r>
            <a:r>
              <a:rPr lang="en-US" sz="3600" b="1" dirty="0">
                <a:latin typeface="Times New Roman" pitchFamily="18" charset="0"/>
              </a:rPr>
              <a:t>Study </a:t>
            </a:r>
            <a:r>
              <a:rPr lang="en-US" sz="3600" b="1" dirty="0">
                <a:latin typeface="Times New Roman" pitchFamily="18" charset="0"/>
                <a:sym typeface="Symbol" panose="05050102010706020507" pitchFamily="18" charset="2"/>
              </a:rPr>
              <a:t></a:t>
            </a:r>
            <a:r>
              <a:rPr lang="en-US" sz="3600" b="1" dirty="0">
                <a:latin typeface="Times New Roman" pitchFamily="18" charset="0"/>
              </a:rPr>
              <a:t> </a:t>
            </a:r>
            <a:r>
              <a:rPr lang="en-US" sz="3600" b="1" dirty="0" smtClean="0">
                <a:latin typeface="Times New Roman" pitchFamily="18" charset="0"/>
              </a:rPr>
              <a:t>A Consultative Examination</a:t>
            </a:r>
            <a:endParaRPr lang="en-US" sz="3600" b="1" dirty="0">
              <a:latin typeface="Times New Roman" pitchFamily="18" charset="0"/>
            </a:endParaRPr>
          </a:p>
        </p:txBody>
      </p:sp>
      <p:sp>
        <p:nvSpPr>
          <p:cNvPr id="3" name="Content Placeholder 2"/>
          <p:cNvSpPr>
            <a:spLocks noGrp="1"/>
          </p:cNvSpPr>
          <p:nvPr>
            <p:ph idx="1"/>
          </p:nvPr>
        </p:nvSpPr>
        <p:spPr>
          <a:xfrm>
            <a:off x="304800" y="2057400"/>
            <a:ext cx="8610600" cy="4114800"/>
          </a:xfrm>
        </p:spPr>
        <p:txBody>
          <a:bodyPr/>
          <a:lstStyle/>
          <a:p>
            <a:pPr marL="0" indent="0">
              <a:spcAft>
                <a:spcPts val="1200"/>
              </a:spcAft>
              <a:buNone/>
            </a:pPr>
            <a:r>
              <a:rPr lang="en-US" sz="3000" dirty="0" smtClean="0"/>
              <a:t>A consultative examination is requested only </a:t>
            </a:r>
            <a:r>
              <a:rPr lang="en-US" sz="3000" dirty="0"/>
              <a:t>when there is insufficient evidence to decide a </a:t>
            </a:r>
            <a:r>
              <a:rPr lang="en-US" sz="3000" dirty="0" smtClean="0"/>
              <a:t>claim.</a:t>
            </a:r>
          </a:p>
          <a:p>
            <a:r>
              <a:rPr lang="en-US" sz="2800" i="1" dirty="0" smtClean="0">
                <a:latin typeface="Times New Roman" panose="02020603050405020304" pitchFamily="18" charset="0"/>
                <a:cs typeface="Times New Roman" panose="02020603050405020304" pitchFamily="18" charset="0"/>
              </a:rPr>
              <a:t>Therapist was reluctant to “label” Chad with severe depression.</a:t>
            </a:r>
          </a:p>
          <a:p>
            <a:r>
              <a:rPr lang="en-US" sz="2800" i="1" dirty="0" err="1" smtClean="0">
                <a:latin typeface="Times New Roman" panose="02020603050405020304" pitchFamily="18" charset="0"/>
                <a:cs typeface="Times New Roman" panose="02020603050405020304" pitchFamily="18" charset="0"/>
              </a:rPr>
              <a:t>SSA</a:t>
            </a:r>
            <a:r>
              <a:rPr lang="en-US" sz="28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arranged a medical consultation for Chad to provide more </a:t>
            </a:r>
            <a:r>
              <a:rPr lang="en-US" sz="2800" i="1" dirty="0" smtClean="0">
                <a:latin typeface="Times New Roman" panose="02020603050405020304" pitchFamily="18" charset="0"/>
                <a:cs typeface="Times New Roman" panose="02020603050405020304" pitchFamily="18" charset="0"/>
              </a:rPr>
              <a:t>information. </a:t>
            </a:r>
          </a:p>
          <a:p>
            <a:r>
              <a:rPr lang="en-US" sz="2800" i="1" dirty="0" smtClean="0">
                <a:latin typeface="Times New Roman" panose="02020603050405020304" pitchFamily="18" charset="0"/>
                <a:cs typeface="Times New Roman" panose="02020603050405020304" pitchFamily="18" charset="0"/>
              </a:rPr>
              <a:t>As a result, </a:t>
            </a:r>
            <a:r>
              <a:rPr lang="en-US" sz="2800" i="1" dirty="0">
                <a:latin typeface="Times New Roman" panose="02020603050405020304" pitchFamily="18" charset="0"/>
                <a:cs typeface="Times New Roman" panose="02020603050405020304" pitchFamily="18" charset="0"/>
              </a:rPr>
              <a:t>he received a favorable decision </a:t>
            </a:r>
            <a:r>
              <a:rPr lang="en-US" sz="2800" i="1" dirty="0" smtClean="0">
                <a:latin typeface="Times New Roman" panose="02020603050405020304" pitchFamily="18" charset="0"/>
                <a:cs typeface="Times New Roman" panose="02020603050405020304" pitchFamily="18" charset="0"/>
              </a:rPr>
              <a:t>and </a:t>
            </a:r>
            <a:r>
              <a:rPr lang="en-US" sz="2800" i="1" dirty="0">
                <a:latin typeface="Times New Roman" panose="02020603050405020304" pitchFamily="18" charset="0"/>
                <a:cs typeface="Times New Roman" panose="02020603050405020304" pitchFamily="18" charset="0"/>
              </a:rPr>
              <a:t>did not have to go through the appeals process.</a:t>
            </a:r>
          </a:p>
          <a:p>
            <a:endParaRPr lang="en-US" dirty="0"/>
          </a:p>
        </p:txBody>
      </p:sp>
    </p:spTree>
    <p:extLst>
      <p:ext uri="{BB962C8B-B14F-4D97-AF65-F5344CB8AC3E}">
        <p14:creationId xmlns:p14="http://schemas.microsoft.com/office/powerpoint/2010/main" val="2098952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914400"/>
            <a:ext cx="7772400" cy="1143000"/>
          </a:xfrm>
        </p:spPr>
        <p:txBody>
          <a:bodyPr/>
          <a:lstStyle/>
          <a:p>
            <a:pPr eaLnBrk="1" hangingPunct="1"/>
            <a:r>
              <a:rPr lang="en-US" b="1" dirty="0" smtClean="0">
                <a:latin typeface="Times New Roman" pitchFamily="18" charset="0"/>
                <a:cs typeface="Times New Roman" pitchFamily="18" charset="0"/>
              </a:rPr>
              <a:t>Sequence of Appeals</a:t>
            </a:r>
          </a:p>
        </p:txBody>
      </p:sp>
      <p:sp>
        <p:nvSpPr>
          <p:cNvPr id="33797" name="Rectangle 3"/>
          <p:cNvSpPr>
            <a:spLocks noGrp="1" noChangeArrowheads="1"/>
          </p:cNvSpPr>
          <p:nvPr>
            <p:ph idx="1"/>
          </p:nvPr>
        </p:nvSpPr>
        <p:spPr>
          <a:xfrm>
            <a:off x="381000" y="2438400"/>
            <a:ext cx="8534400" cy="3810000"/>
          </a:xfrm>
        </p:spPr>
        <p:txBody>
          <a:bodyPr rtlCol="0">
            <a:noAutofit/>
          </a:bodyPr>
          <a:lstStyle/>
          <a:p>
            <a:pPr eaLnBrk="1" fontAlgn="auto" hangingPunct="1">
              <a:spcAft>
                <a:spcPts val="0"/>
              </a:spcAft>
              <a:defRPr/>
            </a:pPr>
            <a:r>
              <a:rPr lang="en-US" sz="3000" b="1" dirty="0" smtClean="0"/>
              <a:t>Reconsideration</a:t>
            </a:r>
            <a:r>
              <a:rPr lang="en-US" sz="3000" dirty="0" smtClean="0"/>
              <a:t> – File is reviewed by a different SSA representative</a:t>
            </a:r>
          </a:p>
          <a:p>
            <a:pPr eaLnBrk="1" fontAlgn="auto" hangingPunct="1">
              <a:spcAft>
                <a:spcPts val="0"/>
              </a:spcAft>
              <a:defRPr/>
            </a:pPr>
            <a:r>
              <a:rPr lang="en-US" sz="3000" b="1" dirty="0" smtClean="0"/>
              <a:t>Hearing </a:t>
            </a:r>
            <a:r>
              <a:rPr lang="en-US" sz="3000" dirty="0" smtClean="0"/>
              <a:t>– Before an Administrative Law Judge (ALJ)</a:t>
            </a:r>
          </a:p>
          <a:p>
            <a:pPr eaLnBrk="1" fontAlgn="auto" hangingPunct="1">
              <a:spcAft>
                <a:spcPts val="0"/>
              </a:spcAft>
              <a:defRPr/>
            </a:pPr>
            <a:r>
              <a:rPr lang="en-US" sz="3000" b="1" dirty="0" smtClean="0"/>
              <a:t>Appeals Council </a:t>
            </a:r>
            <a:r>
              <a:rPr lang="en-US" sz="3000" dirty="0" smtClean="0"/>
              <a:t>– Reviews a transcript and can uphold a decision or remand to ALJ</a:t>
            </a:r>
          </a:p>
          <a:p>
            <a:pPr eaLnBrk="1" fontAlgn="auto" hangingPunct="1">
              <a:spcAft>
                <a:spcPts val="0"/>
              </a:spcAft>
              <a:defRPr/>
            </a:pPr>
            <a:r>
              <a:rPr lang="en-US" sz="3000" b="1" dirty="0" smtClean="0"/>
              <a:t>Federal District Court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 y="914400"/>
            <a:ext cx="8839200" cy="1143000"/>
          </a:xfrm>
        </p:spPr>
        <p:txBody>
          <a:bodyPr/>
          <a:lstStyle/>
          <a:p>
            <a:pPr eaLnBrk="1" hangingPunct="1"/>
            <a:r>
              <a:rPr lang="en-US" b="1" dirty="0" smtClean="0">
                <a:latin typeface="Times New Roman" pitchFamily="18" charset="0"/>
                <a:cs typeface="Times New Roman" pitchFamily="18" charset="0"/>
              </a:rPr>
              <a:t>Appeal Level 1: Reconsideration</a:t>
            </a:r>
          </a:p>
        </p:txBody>
      </p:sp>
      <p:sp>
        <p:nvSpPr>
          <p:cNvPr id="33797" name="Rectangle 3"/>
          <p:cNvSpPr>
            <a:spLocks noGrp="1" noChangeArrowheads="1"/>
          </p:cNvSpPr>
          <p:nvPr>
            <p:ph idx="1"/>
          </p:nvPr>
        </p:nvSpPr>
        <p:spPr>
          <a:xfrm>
            <a:off x="990600" y="1828800"/>
            <a:ext cx="7010400" cy="4114800"/>
          </a:xfrm>
        </p:spPr>
        <p:txBody>
          <a:bodyPr rtlCol="0">
            <a:normAutofit/>
          </a:bodyPr>
          <a:lstStyle/>
          <a:p>
            <a:pPr marL="0" indent="0" eaLnBrk="1" fontAlgn="auto" hangingPunct="1">
              <a:spcAft>
                <a:spcPts val="0"/>
              </a:spcAft>
              <a:buNone/>
              <a:defRPr/>
            </a:pPr>
            <a:endParaRPr lang="en-US" sz="2400" dirty="0" smtClean="0"/>
          </a:p>
          <a:p>
            <a:pPr eaLnBrk="1" fontAlgn="auto" hangingPunct="1">
              <a:spcAft>
                <a:spcPts val="0"/>
              </a:spcAft>
              <a:defRPr/>
            </a:pPr>
            <a:r>
              <a:rPr lang="en-US" dirty="0" smtClean="0"/>
              <a:t>The file is reviewed by a different </a:t>
            </a:r>
            <a:r>
              <a:rPr lang="en-US" dirty="0" err="1" smtClean="0"/>
              <a:t>SSA</a:t>
            </a:r>
            <a:r>
              <a:rPr lang="en-US" dirty="0" smtClean="0"/>
              <a:t> representative</a:t>
            </a:r>
          </a:p>
          <a:p>
            <a:pPr eaLnBrk="1" fontAlgn="auto" hangingPunct="1">
              <a:spcAft>
                <a:spcPts val="0"/>
              </a:spcAft>
              <a:defRPr/>
            </a:pPr>
            <a:r>
              <a:rPr lang="en-US" dirty="0" smtClean="0"/>
              <a:t>Additional information may be added to the file</a:t>
            </a:r>
          </a:p>
          <a:p>
            <a:pPr eaLnBrk="1" fontAlgn="auto" hangingPunct="1">
              <a:spcAft>
                <a:spcPts val="0"/>
              </a:spcAft>
              <a:defRPr/>
            </a:pPr>
            <a:r>
              <a:rPr lang="en-US" dirty="0" smtClean="0"/>
              <a:t>It can be done online </a:t>
            </a:r>
          </a:p>
          <a:p>
            <a:pPr eaLnBrk="1" fontAlgn="auto" hangingPunct="1">
              <a:spcAft>
                <a:spcPts val="0"/>
              </a:spcAft>
              <a:defRPr/>
            </a:pPr>
            <a:r>
              <a:rPr lang="en-US" dirty="0" smtClean="0"/>
              <a:t>An attorney is not necessary</a:t>
            </a:r>
          </a:p>
          <a:p>
            <a:pPr eaLnBrk="1" fontAlgn="auto" hangingPunct="1">
              <a:lnSpc>
                <a:spcPct val="40000"/>
              </a:lnSpc>
              <a:spcAft>
                <a:spcPts val="0"/>
              </a:spcAft>
              <a:buFontTx/>
              <a:buNone/>
              <a:defRPr/>
            </a:pPr>
            <a:endParaRPr lang="en-US" sz="2400" dirty="0" smtClean="0"/>
          </a:p>
        </p:txBody>
      </p:sp>
    </p:spTree>
    <p:extLst>
      <p:ext uri="{BB962C8B-B14F-4D97-AF65-F5344CB8AC3E}">
        <p14:creationId xmlns:p14="http://schemas.microsoft.com/office/powerpoint/2010/main" val="3539894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Reconsideration </a:t>
            </a:r>
            <a:r>
              <a:rPr lang="en-US" b="1" dirty="0" smtClean="0">
                <a:latin typeface="Times New Roman" pitchFamily="18" charset="0"/>
                <a:sym typeface="Symbol" panose="05050102010706020507" pitchFamily="18" charset="2"/>
              </a:rPr>
              <a:t>Case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362200"/>
            <a:ext cx="8763000" cy="3810000"/>
          </a:xfrm>
        </p:spPr>
        <p:txBody>
          <a:bodyPr/>
          <a:lstStyle/>
          <a:p>
            <a:pPr marL="0" indent="0">
              <a:spcBef>
                <a:spcPts val="0"/>
              </a:spcBef>
              <a:spcAft>
                <a:spcPts val="600"/>
              </a:spcAft>
              <a:buNone/>
            </a:pPr>
            <a:r>
              <a:rPr lang="en-US" sz="3000" dirty="0">
                <a:latin typeface="Times New Roman" pitchFamily="18" charset="0"/>
              </a:rPr>
              <a:t>Reconsideration is the first level of appeal. </a:t>
            </a:r>
          </a:p>
          <a:p>
            <a:pPr>
              <a:spcBef>
                <a:spcPts val="0"/>
              </a:spcBef>
              <a:spcAft>
                <a:spcPts val="600"/>
              </a:spcAft>
            </a:pPr>
            <a:r>
              <a:rPr lang="en-US" sz="3000" i="1" dirty="0" smtClean="0">
                <a:latin typeface="Times New Roman" pitchFamily="18" charset="0"/>
              </a:rPr>
              <a:t>Kara was denied SSI benefits when she first applied.</a:t>
            </a:r>
          </a:p>
          <a:p>
            <a:pPr>
              <a:spcBef>
                <a:spcPts val="0"/>
              </a:spcBef>
              <a:spcAft>
                <a:spcPts val="600"/>
              </a:spcAft>
            </a:pPr>
            <a:r>
              <a:rPr lang="en-US" sz="3000" i="1" dirty="0" smtClean="0">
                <a:latin typeface="Times New Roman" pitchFamily="18" charset="0"/>
              </a:rPr>
              <a:t>Her </a:t>
            </a:r>
            <a:r>
              <a:rPr lang="en-US" sz="3000" i="1" dirty="0">
                <a:latin typeface="Times New Roman" pitchFamily="18" charset="0"/>
              </a:rPr>
              <a:t>parents notified SSA of their intent to appeal. </a:t>
            </a:r>
            <a:endParaRPr lang="en-US" sz="3000" i="1" dirty="0" smtClean="0">
              <a:latin typeface="Times New Roman" pitchFamily="18" charset="0"/>
            </a:endParaRPr>
          </a:p>
          <a:p>
            <a:pPr>
              <a:spcBef>
                <a:spcPts val="0"/>
              </a:spcBef>
              <a:spcAft>
                <a:spcPts val="600"/>
              </a:spcAft>
            </a:pPr>
            <a:r>
              <a:rPr lang="en-US" sz="3000" i="1" dirty="0" smtClean="0">
                <a:latin typeface="Times New Roman" pitchFamily="18" charset="0"/>
              </a:rPr>
              <a:t>They </a:t>
            </a:r>
            <a:r>
              <a:rPr lang="en-US" sz="3000" i="1" dirty="0">
                <a:latin typeface="Times New Roman" pitchFamily="18" charset="0"/>
              </a:rPr>
              <a:t>submitted </a:t>
            </a:r>
            <a:r>
              <a:rPr lang="en-US" sz="3000" i="1" dirty="0" smtClean="0">
                <a:latin typeface="Times New Roman" pitchFamily="18" charset="0"/>
              </a:rPr>
              <a:t>more </a:t>
            </a:r>
            <a:r>
              <a:rPr lang="en-US" sz="3000" i="1" dirty="0">
                <a:latin typeface="Times New Roman" pitchFamily="18" charset="0"/>
              </a:rPr>
              <a:t>information on how her disabilities affect her ability to </a:t>
            </a:r>
            <a:r>
              <a:rPr lang="en-US" sz="3000" i="1" dirty="0" smtClean="0">
                <a:latin typeface="Times New Roman" pitchFamily="18" charset="0"/>
              </a:rPr>
              <a:t>work, </a:t>
            </a:r>
            <a:r>
              <a:rPr lang="en-US" sz="3000" i="1" dirty="0">
                <a:latin typeface="Times New Roman" pitchFamily="18" charset="0"/>
              </a:rPr>
              <a:t>and on the supports she needs to succeed in the workplace. </a:t>
            </a:r>
            <a:endParaRPr lang="en-US" sz="3000" i="1" dirty="0" smtClean="0">
              <a:latin typeface="Times New Roman" pitchFamily="18" charset="0"/>
            </a:endParaRPr>
          </a:p>
          <a:p>
            <a:pPr>
              <a:spcBef>
                <a:spcPts val="0"/>
              </a:spcBef>
              <a:spcAft>
                <a:spcPts val="600"/>
              </a:spcAft>
            </a:pPr>
            <a:r>
              <a:rPr lang="en-US" sz="3000" i="1" dirty="0" smtClean="0">
                <a:latin typeface="Times New Roman" pitchFamily="18" charset="0"/>
              </a:rPr>
              <a:t>Kara’s new determination was favorable.</a:t>
            </a:r>
            <a:endParaRPr lang="en-US" sz="3000" dirty="0">
              <a:latin typeface="Times New Roman" pitchFamily="18" charset="0"/>
            </a:endParaRPr>
          </a:p>
          <a:p>
            <a:endParaRPr lang="en-US" dirty="0"/>
          </a:p>
        </p:txBody>
      </p:sp>
    </p:spTree>
    <p:extLst>
      <p:ext uri="{BB962C8B-B14F-4D97-AF65-F5344CB8AC3E}">
        <p14:creationId xmlns:p14="http://schemas.microsoft.com/office/powerpoint/2010/main" val="1250349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1066800"/>
            <a:ext cx="8763000" cy="1143000"/>
          </a:xfrm>
        </p:spPr>
        <p:txBody>
          <a:bodyPr/>
          <a:lstStyle/>
          <a:p>
            <a:pPr eaLnBrk="1" hangingPunct="1"/>
            <a:r>
              <a:rPr lang="en-US" sz="4000" b="1" dirty="0" smtClean="0">
                <a:latin typeface="Times New Roman" pitchFamily="18" charset="0"/>
                <a:cs typeface="Times New Roman" pitchFamily="18" charset="0"/>
              </a:rPr>
              <a:t>Appeal Level 2: Hearing</a:t>
            </a:r>
            <a:r>
              <a:rPr lang="en-US" sz="4000" b="1" dirty="0">
                <a:latin typeface="Times New Roman" pitchFamily="18" charset="0"/>
                <a:cs typeface="Times New Roman" pitchFamily="18" charset="0"/>
              </a:rPr>
              <a:t/>
            </a:r>
            <a:br>
              <a:rPr lang="en-US" sz="4000" b="1" dirty="0">
                <a:latin typeface="Times New Roman" pitchFamily="18" charset="0"/>
                <a:cs typeface="Times New Roman" pitchFamily="18" charset="0"/>
              </a:rPr>
            </a:br>
            <a:endParaRPr lang="en-US" sz="4000" b="1" dirty="0" smtClean="0">
              <a:latin typeface="Times New Roman" pitchFamily="18" charset="0"/>
              <a:cs typeface="Times New Roman" pitchFamily="18" charset="0"/>
            </a:endParaRPr>
          </a:p>
        </p:txBody>
      </p:sp>
      <p:sp>
        <p:nvSpPr>
          <p:cNvPr id="33797" name="Rectangle 3"/>
          <p:cNvSpPr>
            <a:spLocks noGrp="1" noChangeArrowheads="1"/>
          </p:cNvSpPr>
          <p:nvPr>
            <p:ph idx="1"/>
          </p:nvPr>
        </p:nvSpPr>
        <p:spPr>
          <a:xfrm>
            <a:off x="228600" y="2209800"/>
            <a:ext cx="8458200" cy="4114800"/>
          </a:xfrm>
        </p:spPr>
        <p:txBody>
          <a:bodyPr rtlCol="0">
            <a:normAutofit/>
          </a:bodyPr>
          <a:lstStyle/>
          <a:p>
            <a:pPr eaLnBrk="1" fontAlgn="auto" hangingPunct="1">
              <a:spcAft>
                <a:spcPts val="0"/>
              </a:spcAft>
              <a:defRPr/>
            </a:pPr>
            <a:r>
              <a:rPr lang="en-US" dirty="0" smtClean="0"/>
              <a:t>Hearing with an Administrative </a:t>
            </a:r>
            <a:r>
              <a:rPr lang="en-US" dirty="0"/>
              <a:t>Law Judge (</a:t>
            </a:r>
            <a:r>
              <a:rPr lang="en-US" dirty="0" smtClean="0"/>
              <a:t>ALJ).</a:t>
            </a:r>
          </a:p>
          <a:p>
            <a:pPr eaLnBrk="1" fontAlgn="auto" hangingPunct="1">
              <a:spcAft>
                <a:spcPts val="0"/>
              </a:spcAft>
              <a:defRPr/>
            </a:pPr>
            <a:r>
              <a:rPr lang="en-US" dirty="0" smtClean="0"/>
              <a:t>Applicant or representative may </a:t>
            </a:r>
            <a:r>
              <a:rPr lang="en-US" dirty="0"/>
              <a:t>submit new </a:t>
            </a:r>
            <a:r>
              <a:rPr lang="en-US" dirty="0" smtClean="0"/>
              <a:t>evidence.</a:t>
            </a:r>
          </a:p>
          <a:p>
            <a:pPr eaLnBrk="1" fontAlgn="auto" hangingPunct="1">
              <a:spcAft>
                <a:spcPts val="0"/>
              </a:spcAft>
              <a:defRPr/>
            </a:pPr>
            <a:r>
              <a:rPr lang="en-US" dirty="0" smtClean="0"/>
              <a:t>An attorney is usually helpful.</a:t>
            </a:r>
          </a:p>
          <a:p>
            <a:pPr eaLnBrk="1" fontAlgn="auto" hangingPunct="1">
              <a:spcAft>
                <a:spcPts val="0"/>
              </a:spcAft>
              <a:defRPr/>
            </a:pPr>
            <a:r>
              <a:rPr lang="en-US" dirty="0" smtClean="0"/>
              <a:t>Earlier denials are often overturned at hearing.</a:t>
            </a:r>
          </a:p>
          <a:p>
            <a:pPr eaLnBrk="1" fontAlgn="auto" hangingPunct="1">
              <a:spcAft>
                <a:spcPts val="0"/>
              </a:spcAft>
              <a:defRPr/>
            </a:pPr>
            <a:r>
              <a:rPr lang="en-US" dirty="0" smtClean="0"/>
              <a:t>Can be </a:t>
            </a:r>
            <a:r>
              <a:rPr lang="en-US" dirty="0"/>
              <a:t>a positive experience for the </a:t>
            </a:r>
            <a:r>
              <a:rPr lang="en-US" dirty="0" smtClean="0"/>
              <a:t>applicant</a:t>
            </a:r>
            <a:endParaRPr lang="en-US" dirty="0"/>
          </a:p>
          <a:p>
            <a:pPr marL="0" indent="0" eaLnBrk="1" fontAlgn="auto" hangingPunct="1">
              <a:spcAft>
                <a:spcPts val="0"/>
              </a:spcAft>
              <a:buNone/>
              <a:defRPr/>
            </a:pPr>
            <a:endParaRPr lang="en-US" dirty="0" smtClean="0"/>
          </a:p>
        </p:txBody>
      </p:sp>
    </p:spTree>
    <p:extLst>
      <p:ext uri="{BB962C8B-B14F-4D97-AF65-F5344CB8AC3E}">
        <p14:creationId xmlns:p14="http://schemas.microsoft.com/office/powerpoint/2010/main" val="21196059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Hearing Case Study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2209800"/>
            <a:ext cx="8458200" cy="4114800"/>
          </a:xfrm>
        </p:spPr>
        <p:txBody>
          <a:bodyPr/>
          <a:lstStyle/>
          <a:p>
            <a:pPr>
              <a:spcBef>
                <a:spcPts val="600"/>
              </a:spcBef>
              <a:spcAft>
                <a:spcPts val="600"/>
              </a:spcAft>
            </a:pPr>
            <a:r>
              <a:rPr lang="en-US" sz="2600" i="1" dirty="0" smtClean="0"/>
              <a:t>Marci was denied SSI benefits. At the first level of appeal (reconsideration), her parents didn’t know they could add more information to Marci’s file.</a:t>
            </a:r>
          </a:p>
          <a:p>
            <a:pPr>
              <a:spcBef>
                <a:spcPts val="600"/>
              </a:spcBef>
              <a:spcAft>
                <a:spcPts val="600"/>
              </a:spcAft>
            </a:pPr>
            <a:r>
              <a:rPr lang="en-US" sz="2600" i="1" dirty="0" smtClean="0"/>
              <a:t>Marci was denied again because her file didn’t contain information on all supports she receives in order to work. </a:t>
            </a:r>
          </a:p>
          <a:p>
            <a:pPr>
              <a:spcBef>
                <a:spcPts val="600"/>
              </a:spcBef>
              <a:spcAft>
                <a:spcPts val="600"/>
              </a:spcAft>
            </a:pPr>
            <a:r>
              <a:rPr lang="en-US" sz="2600" i="1" dirty="0" smtClean="0"/>
              <a:t>Appealed again. With an attorney’s help the family provided SSA with detailed information about Marci’s work limitations and supports.</a:t>
            </a:r>
            <a:endParaRPr lang="en-US" sz="2600" dirty="0" smtClean="0"/>
          </a:p>
          <a:p>
            <a:endParaRPr lang="en-US" sz="2400" dirty="0"/>
          </a:p>
        </p:txBody>
      </p:sp>
    </p:spTree>
    <p:extLst>
      <p:ext uri="{BB962C8B-B14F-4D97-AF65-F5344CB8AC3E}">
        <p14:creationId xmlns:p14="http://schemas.microsoft.com/office/powerpoint/2010/main" val="2688959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914400"/>
            <a:ext cx="7772400" cy="1143000"/>
          </a:xfrm>
        </p:spPr>
        <p:txBody>
          <a:bodyPr/>
          <a:lstStyle/>
          <a:p>
            <a:pPr eaLnBrk="1" hangingPunct="1"/>
            <a:r>
              <a:rPr lang="en-US" b="1" dirty="0" smtClean="0">
                <a:latin typeface="Times New Roman" pitchFamily="18" charset="0"/>
                <a:cs typeface="Times New Roman" pitchFamily="18" charset="0"/>
              </a:rPr>
              <a:t>Appeal Levels 3 &amp; 4</a:t>
            </a:r>
          </a:p>
        </p:txBody>
      </p:sp>
      <p:sp>
        <p:nvSpPr>
          <p:cNvPr id="33797" name="Rectangle 3"/>
          <p:cNvSpPr>
            <a:spLocks noGrp="1" noChangeArrowheads="1"/>
          </p:cNvSpPr>
          <p:nvPr>
            <p:ph idx="1"/>
          </p:nvPr>
        </p:nvSpPr>
        <p:spPr>
          <a:xfrm>
            <a:off x="609600" y="2438400"/>
            <a:ext cx="7620000" cy="3886200"/>
          </a:xfrm>
        </p:spPr>
        <p:txBody>
          <a:bodyPr rtlCol="0">
            <a:normAutofit/>
          </a:bodyPr>
          <a:lstStyle/>
          <a:p>
            <a:pPr eaLnBrk="1" fontAlgn="auto" hangingPunct="1">
              <a:lnSpc>
                <a:spcPct val="40000"/>
              </a:lnSpc>
              <a:spcAft>
                <a:spcPts val="0"/>
              </a:spcAft>
              <a:defRPr/>
            </a:pPr>
            <a:endParaRPr lang="en-US" sz="2400" dirty="0" smtClean="0"/>
          </a:p>
          <a:p>
            <a:pPr eaLnBrk="1" fontAlgn="auto" hangingPunct="1">
              <a:spcAft>
                <a:spcPts val="0"/>
              </a:spcAft>
              <a:defRPr/>
            </a:pPr>
            <a:r>
              <a:rPr lang="en-US" b="1" dirty="0" smtClean="0"/>
              <a:t>Appeals Council </a:t>
            </a:r>
            <a:r>
              <a:rPr lang="en-US" dirty="0" smtClean="0"/>
              <a:t>– Reviews transcript and can uphold decision or remand to ALJ.</a:t>
            </a:r>
          </a:p>
          <a:p>
            <a:pPr eaLnBrk="1" fontAlgn="auto" hangingPunct="1">
              <a:lnSpc>
                <a:spcPct val="40000"/>
              </a:lnSpc>
              <a:spcAft>
                <a:spcPts val="0"/>
              </a:spcAft>
              <a:buFontTx/>
              <a:buNone/>
              <a:defRPr/>
            </a:pPr>
            <a:endParaRPr lang="en-US" dirty="0" smtClean="0"/>
          </a:p>
          <a:p>
            <a:pPr eaLnBrk="1" fontAlgn="auto" hangingPunct="1">
              <a:spcAft>
                <a:spcPts val="0"/>
              </a:spcAft>
              <a:defRPr/>
            </a:pPr>
            <a:r>
              <a:rPr lang="en-US" b="1" dirty="0" smtClean="0"/>
              <a:t>Federal District Court </a:t>
            </a:r>
            <a:r>
              <a:rPr lang="en-US" dirty="0"/>
              <a:t>– </a:t>
            </a:r>
            <a:r>
              <a:rPr lang="en-US" dirty="0" smtClean="0"/>
              <a:t>Final step</a:t>
            </a:r>
          </a:p>
        </p:txBody>
      </p:sp>
    </p:spTree>
    <p:extLst>
      <p:ext uri="{BB962C8B-B14F-4D97-AF65-F5344CB8AC3E}">
        <p14:creationId xmlns:p14="http://schemas.microsoft.com/office/powerpoint/2010/main" val="1806138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Role of a Representative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Representatives can be used at all levels of  appeal and may include:</a:t>
            </a:r>
          </a:p>
          <a:p>
            <a:pPr lvl="1"/>
            <a:r>
              <a:rPr lang="en-US" dirty="0" smtClean="0"/>
              <a:t>Parent, attorney, advocate, community liaison</a:t>
            </a:r>
          </a:p>
          <a:p>
            <a:r>
              <a:rPr lang="en-US" dirty="0" smtClean="0"/>
              <a:t>Representative’s role: </a:t>
            </a:r>
          </a:p>
          <a:p>
            <a:pPr lvl="1"/>
            <a:r>
              <a:rPr lang="en-US" dirty="0" smtClean="0"/>
              <a:t>Review the file</a:t>
            </a:r>
          </a:p>
          <a:p>
            <a:pPr lvl="1"/>
            <a:r>
              <a:rPr lang="en-US" dirty="0" smtClean="0"/>
              <a:t>Identify, obtain missing information</a:t>
            </a:r>
          </a:p>
          <a:p>
            <a:pPr lvl="1"/>
            <a:r>
              <a:rPr lang="en-US" dirty="0" smtClean="0"/>
              <a:t>Request an appeal</a:t>
            </a:r>
          </a:p>
          <a:p>
            <a:pPr lvl="1"/>
            <a:r>
              <a:rPr lang="en-US" dirty="0" smtClean="0"/>
              <a:t>Help with witnesses, preparing for a hearing</a:t>
            </a:r>
            <a:endParaRPr lang="en-US" dirty="0"/>
          </a:p>
        </p:txBody>
      </p:sp>
    </p:spTree>
    <p:extLst>
      <p:ext uri="{BB962C8B-B14F-4D97-AF65-F5344CB8AC3E}">
        <p14:creationId xmlns:p14="http://schemas.microsoft.com/office/powerpoint/2010/main" val="531746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3875088"/>
            <a:ext cx="7772400" cy="1470025"/>
          </a:xfrm>
        </p:spPr>
        <p:txBody>
          <a:bodyPr/>
          <a:lstStyle/>
          <a:p>
            <a:pPr eaLnBrk="1" hangingPunct="1"/>
            <a:r>
              <a:rPr lang="en-US" sz="4000" b="1" dirty="0" smtClean="0">
                <a:latin typeface="Times New Roman" pitchFamily="18" charset="0"/>
                <a:cs typeface="Times New Roman" pitchFamily="18" charset="0"/>
              </a:rPr>
              <a:t> Need More Resources?</a:t>
            </a:r>
          </a:p>
        </p:txBody>
      </p:sp>
      <p:sp>
        <p:nvSpPr>
          <p:cNvPr id="13316" name="Rectangle 7"/>
          <p:cNvSpPr>
            <a:spLocks noChangeArrowheads="1"/>
          </p:cNvSpPr>
          <p:nvPr/>
        </p:nvSpPr>
        <p:spPr bwMode="auto">
          <a:xfrm>
            <a:off x="0" y="0"/>
            <a:ext cx="9144000" cy="18288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17" name="Picture 53" descr="j0399749"/>
          <p:cNvPicPr>
            <a:picLocks noChangeAspect="1" noChangeArrowheads="1"/>
          </p:cNvPicPr>
          <p:nvPr/>
        </p:nvPicPr>
        <p:blipFill>
          <a:blip r:embed="rId3">
            <a:extLst>
              <a:ext uri="{28A0092B-C50C-407E-A947-70E740481C1C}">
                <a14:useLocalDpi xmlns:a14="http://schemas.microsoft.com/office/drawing/2010/main" val="0"/>
              </a:ext>
            </a:extLst>
          </a:blip>
          <a:srcRect r="23334"/>
          <a:stretch>
            <a:fillRect/>
          </a:stretch>
        </p:blipFill>
        <p:spPr bwMode="auto">
          <a:xfrm>
            <a:off x="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1" descr="Funtimes 2"/>
          <p:cNvPicPr>
            <a:picLocks noChangeAspect="1" noChangeArrowheads="1"/>
          </p:cNvPicPr>
          <p:nvPr/>
        </p:nvPicPr>
        <p:blipFill>
          <a:blip r:embed="rId4">
            <a:extLst>
              <a:ext uri="{28A0092B-C50C-407E-A947-70E740481C1C}">
                <a14:useLocalDpi xmlns:a14="http://schemas.microsoft.com/office/drawing/2010/main" val="0"/>
              </a:ext>
            </a:extLst>
          </a:blip>
          <a:srcRect l="7408" r="7407" b="1234"/>
          <a:stretch>
            <a:fillRect/>
          </a:stretch>
        </p:blipFill>
        <p:spPr bwMode="auto">
          <a:xfrm>
            <a:off x="18288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Freddy 2"/>
          <p:cNvPicPr>
            <a:picLocks noChangeAspect="1" noChangeArrowheads="1"/>
          </p:cNvPicPr>
          <p:nvPr/>
        </p:nvPicPr>
        <p:blipFill>
          <a:blip r:embed="rId5">
            <a:extLst>
              <a:ext uri="{28A0092B-C50C-407E-A947-70E740481C1C}">
                <a14:useLocalDpi xmlns:a14="http://schemas.microsoft.com/office/drawing/2010/main" val="0"/>
              </a:ext>
            </a:extLst>
          </a:blip>
          <a:srcRect t="15625" b="22774"/>
          <a:stretch>
            <a:fillRect/>
          </a:stretch>
        </p:blipFill>
        <p:spPr bwMode="auto">
          <a:xfrm>
            <a:off x="36576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2" descr="shutterstock_725248"/>
          <p:cNvPicPr>
            <a:picLocks noChangeAspect="1" noChangeArrowheads="1"/>
          </p:cNvPicPr>
          <p:nvPr/>
        </p:nvPicPr>
        <p:blipFill>
          <a:blip r:embed="rId6">
            <a:extLst>
              <a:ext uri="{28A0092B-C50C-407E-A947-70E740481C1C}">
                <a14:useLocalDpi xmlns:a14="http://schemas.microsoft.com/office/drawing/2010/main" val="0"/>
              </a:ext>
            </a:extLst>
          </a:blip>
          <a:srcRect l="6897" r="10345" b="827"/>
          <a:stretch>
            <a:fillRect/>
          </a:stretch>
        </p:blipFill>
        <p:spPr bwMode="auto">
          <a:xfrm>
            <a:off x="5486400" y="190500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0" descr="j0400175"/>
          <p:cNvPicPr>
            <a:picLocks noChangeAspect="1" noChangeArrowheads="1"/>
          </p:cNvPicPr>
          <p:nvPr/>
        </p:nvPicPr>
        <p:blipFill>
          <a:blip r:embed="rId7">
            <a:extLst>
              <a:ext uri="{28A0092B-C50C-407E-A947-70E740481C1C}">
                <a14:useLocalDpi xmlns:a14="http://schemas.microsoft.com/office/drawing/2010/main" val="0"/>
              </a:ext>
            </a:extLst>
          </a:blip>
          <a:srcRect r="8000"/>
          <a:stretch>
            <a:fillRect/>
          </a:stretch>
        </p:blipFill>
        <p:spPr bwMode="auto">
          <a:xfrm>
            <a:off x="7391400" y="19050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30"/>
          <p:cNvSpPr>
            <a:spLocks noChangeShapeType="1"/>
          </p:cNvSpPr>
          <p:nvPr/>
        </p:nvSpPr>
        <p:spPr bwMode="auto">
          <a:xfrm>
            <a:off x="0" y="35052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23"/>
          <p:cNvSpPr>
            <a:spLocks noChangeArrowheads="1"/>
          </p:cNvSpPr>
          <p:nvPr/>
        </p:nvSpPr>
        <p:spPr bwMode="auto">
          <a:xfrm>
            <a:off x="0" y="6629400"/>
            <a:ext cx="9144000" cy="228600"/>
          </a:xfrm>
          <a:prstGeom prst="rect">
            <a:avLst/>
          </a:prstGeom>
          <a:solidFill>
            <a:srgbClr val="00A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en-US"/>
          </a:p>
        </p:txBody>
      </p:sp>
      <p:pic>
        <p:nvPicPr>
          <p:cNvPr id="13324" name="Picture 22" descr="PACER Logo 2-color 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172200"/>
            <a:ext cx="213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89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Work is the Goal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209800"/>
            <a:ext cx="8229600" cy="4114800"/>
          </a:xfrm>
        </p:spPr>
        <p:txBody>
          <a:bodyPr/>
          <a:lstStyle/>
          <a:p>
            <a:pPr marL="0" indent="0">
              <a:spcAft>
                <a:spcPts val="600"/>
              </a:spcAft>
              <a:buNone/>
            </a:pPr>
            <a:r>
              <a:rPr lang="en-US" sz="3600" b="1" dirty="0" smtClean="0"/>
              <a:t>The ultimate goal of the </a:t>
            </a:r>
            <a:r>
              <a:rPr lang="en-US" sz="3600" b="1" i="1" dirty="0" smtClean="0"/>
              <a:t>Ticket </a:t>
            </a:r>
            <a:r>
              <a:rPr lang="en-US" sz="3600" b="1" dirty="0" smtClean="0"/>
              <a:t>program is for participants to:</a:t>
            </a:r>
          </a:p>
          <a:p>
            <a:pPr marL="914400">
              <a:spcAft>
                <a:spcPts val="600"/>
              </a:spcAft>
            </a:pPr>
            <a:r>
              <a:rPr lang="en-US" dirty="0" smtClean="0"/>
              <a:t>Become and stay employed</a:t>
            </a:r>
            <a:r>
              <a:rPr lang="en-US" dirty="0"/>
              <a:t> </a:t>
            </a:r>
            <a:endParaRPr lang="en-US" dirty="0" smtClean="0"/>
          </a:p>
          <a:p>
            <a:pPr marL="914400" lvl="1" indent="-342900">
              <a:spcAft>
                <a:spcPts val="600"/>
              </a:spcAft>
              <a:buFont typeface="Arial" pitchFamily="34" charset="0"/>
              <a:buChar char="•"/>
            </a:pPr>
            <a:r>
              <a:rPr lang="en-US" sz="3200" dirty="0" smtClean="0"/>
              <a:t>Reduce SSI or SSDI payments</a:t>
            </a:r>
          </a:p>
          <a:p>
            <a:pPr marL="914400" lvl="1" indent="-342900">
              <a:spcAft>
                <a:spcPts val="600"/>
              </a:spcAft>
              <a:buFont typeface="Arial" pitchFamily="34" charset="0"/>
              <a:buChar char="•"/>
            </a:pPr>
            <a:r>
              <a:rPr lang="en-US" sz="3200" dirty="0" smtClean="0"/>
              <a:t>When possible, become financially independent</a:t>
            </a:r>
            <a:endParaRPr lang="en-US" sz="3200" i="1" dirty="0"/>
          </a:p>
          <a:p>
            <a:pPr>
              <a:spcAft>
                <a:spcPts val="600"/>
              </a:spcAft>
            </a:pPr>
            <a:endParaRPr lang="en-US" dirty="0"/>
          </a:p>
        </p:txBody>
      </p:sp>
    </p:spTree>
    <p:extLst>
      <p:ext uri="{BB962C8B-B14F-4D97-AF65-F5344CB8AC3E}">
        <p14:creationId xmlns:p14="http://schemas.microsoft.com/office/powerpoint/2010/main" val="2121637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ABLE Act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209800"/>
            <a:ext cx="8382000" cy="4114800"/>
          </a:xfrm>
        </p:spPr>
        <p:txBody>
          <a:bodyPr/>
          <a:lstStyle/>
          <a:p>
            <a:pPr marL="0" indent="0">
              <a:buNone/>
            </a:pPr>
            <a:r>
              <a:rPr lang="en-US" b="1" dirty="0"/>
              <a:t>Achieving a Better Life Experience </a:t>
            </a:r>
            <a:r>
              <a:rPr lang="en-US" b="1" dirty="0" smtClean="0"/>
              <a:t>Act</a:t>
            </a:r>
            <a:r>
              <a:rPr lang="en-US" dirty="0"/>
              <a:t> </a:t>
            </a:r>
            <a:r>
              <a:rPr lang="en-US" b="1" dirty="0" smtClean="0"/>
              <a:t>(ABLE)</a:t>
            </a:r>
          </a:p>
          <a:p>
            <a:r>
              <a:rPr lang="en-US" sz="2800" dirty="0" smtClean="0"/>
              <a:t>Creates a specific savings account for people with disabilities.</a:t>
            </a:r>
          </a:p>
          <a:p>
            <a:r>
              <a:rPr lang="en-US" sz="2800" dirty="0" smtClean="0"/>
              <a:t>Account allows </a:t>
            </a:r>
            <a:r>
              <a:rPr lang="en-US" sz="2800" dirty="0"/>
              <a:t>money </a:t>
            </a:r>
            <a:r>
              <a:rPr lang="en-US" sz="2800" dirty="0" smtClean="0"/>
              <a:t>to be put </a:t>
            </a:r>
            <a:r>
              <a:rPr lang="en-US" sz="2800" dirty="0"/>
              <a:t>aside for expenses not covered by government programs</a:t>
            </a:r>
          </a:p>
          <a:p>
            <a:pPr lvl="1"/>
            <a:r>
              <a:rPr lang="en-US" dirty="0" smtClean="0"/>
              <a:t>e.g., education</a:t>
            </a:r>
            <a:r>
              <a:rPr lang="en-US" dirty="0"/>
              <a:t>, housing, job coach, transportation</a:t>
            </a:r>
            <a:r>
              <a:rPr lang="en-US" dirty="0" smtClean="0"/>
              <a:t>.</a:t>
            </a:r>
          </a:p>
          <a:p>
            <a:r>
              <a:rPr lang="en-US" sz="2800" dirty="0" smtClean="0"/>
              <a:t>Funds may be used over a person’s lifetime.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42560643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Work Incentives Planning and  Assistance (WIPA) Projects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438400"/>
            <a:ext cx="8763000" cy="4038600"/>
          </a:xfrm>
        </p:spPr>
        <p:txBody>
          <a:bodyPr/>
          <a:lstStyle/>
          <a:p>
            <a:r>
              <a:rPr lang="en-US" dirty="0" smtClean="0"/>
              <a:t>Provides information on </a:t>
            </a:r>
            <a:r>
              <a:rPr lang="en-US" dirty="0"/>
              <a:t>impact of work on </a:t>
            </a:r>
            <a:r>
              <a:rPr lang="en-US" dirty="0" smtClean="0"/>
              <a:t>benefits including: </a:t>
            </a:r>
          </a:p>
          <a:p>
            <a:pPr lvl="1"/>
            <a:r>
              <a:rPr lang="en-US" sz="3200" dirty="0" smtClean="0"/>
              <a:t>SSI, SSDI, Medicare, Medical Assistance, food support, subsidized housing </a:t>
            </a:r>
            <a:endParaRPr lang="en-US" sz="3200" dirty="0"/>
          </a:p>
          <a:p>
            <a:r>
              <a:rPr lang="en-US" dirty="0" smtClean="0"/>
              <a:t>Assist in advocating with government agencies</a:t>
            </a:r>
          </a:p>
          <a:p>
            <a:r>
              <a:rPr lang="en-US" b="1" dirty="0"/>
              <a:t>1-866-968-7842 (Voice) </a:t>
            </a:r>
            <a:r>
              <a:rPr lang="en-US" dirty="0"/>
              <a:t>or</a:t>
            </a:r>
            <a:r>
              <a:rPr lang="en-US" b="1" dirty="0"/>
              <a:t> 1-866-833-2967 (</a:t>
            </a:r>
            <a:r>
              <a:rPr lang="en-US" b="1" dirty="0" smtClean="0"/>
              <a:t>TTY)</a:t>
            </a:r>
            <a:endParaRPr lang="en-US" dirty="0"/>
          </a:p>
        </p:txBody>
      </p:sp>
    </p:spTree>
    <p:extLst>
      <p:ext uri="{BB962C8B-B14F-4D97-AF65-F5344CB8AC3E}">
        <p14:creationId xmlns:p14="http://schemas.microsoft.com/office/powerpoint/2010/main" val="3222695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15400" cy="914400"/>
          </a:xfrm>
        </p:spPr>
        <p:txBody>
          <a:bodyPr/>
          <a:lstStyle/>
          <a:p>
            <a:pPr>
              <a:spcBef>
                <a:spcPts val="0"/>
              </a:spcBef>
            </a:pPr>
            <a:r>
              <a:rPr lang="en-US" sz="4000" b="1" dirty="0" smtClean="0">
                <a:latin typeface="Times New Roman" panose="02020603050405020304" pitchFamily="18" charset="0"/>
                <a:cs typeface="Times New Roman" panose="02020603050405020304" pitchFamily="18" charset="0"/>
              </a:rPr>
              <a:t>The Work </a:t>
            </a:r>
            <a:r>
              <a:rPr lang="en-US" sz="4000" b="1" dirty="0">
                <a:latin typeface="Times New Roman" panose="02020603050405020304" pitchFamily="18" charset="0"/>
                <a:cs typeface="Times New Roman" panose="02020603050405020304" pitchFamily="18" charset="0"/>
              </a:rPr>
              <a:t>Incentive </a:t>
            </a:r>
            <a:r>
              <a:rPr lang="en-US" sz="4000" b="1" dirty="0" smtClean="0">
                <a:latin typeface="Times New Roman" panose="02020603050405020304" pitchFamily="18" charset="0"/>
                <a:cs typeface="Times New Roman" panose="02020603050405020304" pitchFamily="18" charset="0"/>
              </a:rPr>
              <a:t>Connection</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850" y="2133600"/>
            <a:ext cx="8572500" cy="4235116"/>
          </a:xfrm>
        </p:spPr>
        <p:txBody>
          <a:bodyPr/>
          <a:lstStyle/>
          <a:p>
            <a:r>
              <a:rPr lang="en-US" dirty="0" smtClean="0"/>
              <a:t>Minnesota WIPA</a:t>
            </a:r>
          </a:p>
          <a:p>
            <a:r>
              <a:rPr lang="en-US" dirty="0" smtClean="0"/>
              <a:t>Provides information on impact </a:t>
            </a:r>
            <a:r>
              <a:rPr lang="en-US" dirty="0"/>
              <a:t>of work on </a:t>
            </a:r>
            <a:r>
              <a:rPr lang="en-US" dirty="0" smtClean="0"/>
              <a:t>benefits including: </a:t>
            </a:r>
          </a:p>
          <a:p>
            <a:pPr lvl="1"/>
            <a:r>
              <a:rPr lang="en-US" sz="3200" dirty="0" smtClean="0"/>
              <a:t>SSI, SSDI, Medicare, Medical Assistance, food support, subsidized housing </a:t>
            </a:r>
            <a:endParaRPr lang="en-US" sz="3200" dirty="0"/>
          </a:p>
          <a:p>
            <a:r>
              <a:rPr lang="en-US" dirty="0" smtClean="0"/>
              <a:t>Helps advocate with government agencies</a:t>
            </a:r>
          </a:p>
          <a:p>
            <a:pPr marL="0" indent="0">
              <a:buNone/>
            </a:pPr>
            <a:r>
              <a:rPr lang="en-US" sz="2800" dirty="0"/>
              <a:t>Hotline: </a:t>
            </a:r>
            <a:r>
              <a:rPr lang="en-US" sz="2800" dirty="0" smtClean="0"/>
              <a:t>1-800-976-6728 </a:t>
            </a:r>
            <a:r>
              <a:rPr lang="en-US" sz="2800" dirty="0"/>
              <a:t>or </a:t>
            </a:r>
            <a:r>
              <a:rPr lang="en-US" sz="2800" dirty="0" smtClean="0"/>
              <a:t>651-632-5113 (MN Relay 711</a:t>
            </a:r>
            <a:r>
              <a:rPr lang="en-US" sz="2800" dirty="0"/>
              <a:t>)</a:t>
            </a:r>
          </a:p>
        </p:txBody>
      </p:sp>
    </p:spTree>
    <p:extLst>
      <p:ext uri="{BB962C8B-B14F-4D97-AF65-F5344CB8AC3E}">
        <p14:creationId xmlns:p14="http://schemas.microsoft.com/office/powerpoint/2010/main" val="36136274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Protection and Advocacy for Beneficiaries (PABSS)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2438400"/>
            <a:ext cx="8001000" cy="3657600"/>
          </a:xfrm>
        </p:spPr>
        <p:txBody>
          <a:bodyPr/>
          <a:lstStyle/>
          <a:p>
            <a:pPr marL="0" indent="0">
              <a:buNone/>
            </a:pPr>
            <a:r>
              <a:rPr lang="en-US" dirty="0" smtClean="0"/>
              <a:t>PABSS services are available in every state, including: </a:t>
            </a:r>
          </a:p>
          <a:p>
            <a:r>
              <a:rPr lang="en-US" dirty="0" smtClean="0"/>
              <a:t>Investigating complaints and problems under the </a:t>
            </a:r>
            <a:r>
              <a:rPr lang="en-US" b="1" i="1" dirty="0" smtClean="0"/>
              <a:t>Ticket</a:t>
            </a:r>
            <a:r>
              <a:rPr lang="en-US" dirty="0" smtClean="0"/>
              <a:t> program.</a:t>
            </a:r>
          </a:p>
          <a:p>
            <a:r>
              <a:rPr lang="en-US" dirty="0" smtClean="0"/>
              <a:t>Providing information on work incentives</a:t>
            </a:r>
          </a:p>
          <a:p>
            <a:r>
              <a:rPr lang="en-US" dirty="0" smtClean="0"/>
              <a:t>To locate nearest office: </a:t>
            </a:r>
            <a:r>
              <a:rPr lang="en-US" b="1" dirty="0" smtClean="0"/>
              <a:t>1</a:t>
            </a:r>
            <a:r>
              <a:rPr lang="en-US" dirty="0" smtClean="0"/>
              <a:t> </a:t>
            </a:r>
            <a:r>
              <a:rPr lang="en-US" b="1" dirty="0" smtClean="0"/>
              <a:t>866-968-7842</a:t>
            </a:r>
            <a:endParaRPr lang="en-US" b="1" dirty="0"/>
          </a:p>
        </p:txBody>
      </p:sp>
    </p:spTree>
    <p:extLst>
      <p:ext uri="{BB962C8B-B14F-4D97-AF65-F5344CB8AC3E}">
        <p14:creationId xmlns:p14="http://schemas.microsoft.com/office/powerpoint/2010/main" val="16601811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Benefits Planning Query (</a:t>
            </a:r>
            <a:r>
              <a:rPr lang="en-US" sz="4000" b="1" dirty="0" err="1" smtClean="0">
                <a:latin typeface="Times New Roman" panose="02020603050405020304" pitchFamily="18" charset="0"/>
                <a:cs typeface="Times New Roman" panose="02020603050405020304" pitchFamily="18" charset="0"/>
              </a:rPr>
              <a:t>BPQY</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438400"/>
            <a:ext cx="8229600" cy="4114800"/>
          </a:xfrm>
        </p:spPr>
        <p:txBody>
          <a:bodyPr/>
          <a:lstStyle/>
          <a:p>
            <a:pPr>
              <a:spcAft>
                <a:spcPts val="1200"/>
              </a:spcAft>
            </a:pPr>
            <a:r>
              <a:rPr lang="en-US" dirty="0" smtClean="0"/>
              <a:t>BPQY is an important planning tool</a:t>
            </a:r>
          </a:p>
          <a:p>
            <a:pPr>
              <a:spcAft>
                <a:spcPts val="1200"/>
              </a:spcAft>
            </a:pPr>
            <a:r>
              <a:rPr lang="en-US" dirty="0" smtClean="0"/>
              <a:t>Provides information on the cash benefit, health insurance, continuing disability reviews, work history, and more.</a:t>
            </a:r>
          </a:p>
          <a:p>
            <a:r>
              <a:rPr lang="en-US" dirty="0" smtClean="0"/>
              <a:t>Request a BPQY:  </a:t>
            </a:r>
            <a:r>
              <a:rPr lang="en-US" b="1" dirty="0" smtClean="0"/>
              <a:t>1-800-772-1213</a:t>
            </a:r>
            <a:endParaRPr lang="en-US" b="1" dirty="0"/>
          </a:p>
        </p:txBody>
      </p:sp>
    </p:spTree>
    <p:extLst>
      <p:ext uri="{BB962C8B-B14F-4D97-AF65-F5344CB8AC3E}">
        <p14:creationId xmlns:p14="http://schemas.microsoft.com/office/powerpoint/2010/main" val="30387953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9067800" cy="914400"/>
          </a:xfrm>
        </p:spPr>
        <p:txBody>
          <a:bodyPr/>
          <a:lstStyle/>
          <a:p>
            <a:r>
              <a:rPr lang="en-US" sz="3600" b="1" dirty="0" smtClean="0">
                <a:latin typeface="Times New Roman" panose="02020603050405020304" pitchFamily="18" charset="0"/>
                <a:cs typeface="Times New Roman" panose="02020603050405020304" pitchFamily="18" charset="0"/>
              </a:rPr>
              <a:t>Work Incentive Seminar Events (WISE)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2438400"/>
            <a:ext cx="8458200" cy="3962400"/>
          </a:xfrm>
        </p:spPr>
        <p:txBody>
          <a:bodyPr/>
          <a:lstStyle/>
          <a:p>
            <a:pPr>
              <a:spcAft>
                <a:spcPts val="1200"/>
              </a:spcAft>
            </a:pPr>
            <a:r>
              <a:rPr lang="en-US" dirty="0" smtClean="0"/>
              <a:t>Provides free webinars on employment and work incentives</a:t>
            </a:r>
          </a:p>
          <a:p>
            <a:pPr>
              <a:spcAft>
                <a:spcPts val="1200"/>
              </a:spcAft>
            </a:pPr>
            <a:r>
              <a:rPr lang="en-US" dirty="0" smtClean="0"/>
              <a:t>Wide range of topics</a:t>
            </a:r>
            <a:endParaRPr lang="en-US" dirty="0"/>
          </a:p>
          <a:p>
            <a:pPr>
              <a:spcAft>
                <a:spcPts val="600"/>
              </a:spcAft>
            </a:pPr>
            <a:r>
              <a:rPr lang="en-US" dirty="0" smtClean="0"/>
              <a:t>Past webinars available at: </a:t>
            </a:r>
            <a:r>
              <a:rPr lang="en-US" dirty="0"/>
              <a:t> </a:t>
            </a:r>
            <a:r>
              <a:rPr lang="en-US" dirty="0">
                <a:hlinkClick r:id="rId3"/>
              </a:rPr>
              <a:t>chooseworkttw.net</a:t>
            </a:r>
            <a:endParaRPr lang="en-US" dirty="0"/>
          </a:p>
        </p:txBody>
      </p:sp>
    </p:spTree>
    <p:extLst>
      <p:ext uri="{BB962C8B-B14F-4D97-AF65-F5344CB8AC3E}">
        <p14:creationId xmlns:p14="http://schemas.microsoft.com/office/powerpoint/2010/main" val="41821499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Disability Benefits 101</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2209800"/>
            <a:ext cx="8229600" cy="4114800"/>
          </a:xfrm>
        </p:spPr>
        <p:txBody>
          <a:bodyPr/>
          <a:lstStyle/>
          <a:p>
            <a:pPr marL="0" indent="0">
              <a:buNone/>
            </a:pPr>
            <a:r>
              <a:rPr lang="en-US" sz="2800" dirty="0" smtClean="0"/>
              <a:t>MN Disability Benefits 101: </a:t>
            </a:r>
            <a:r>
              <a:rPr lang="en-US" sz="2800" dirty="0" smtClean="0">
                <a:hlinkClick r:id="rId3"/>
              </a:rPr>
              <a:t>mn.db101.org/</a:t>
            </a:r>
            <a:endParaRPr lang="en-US" sz="2800" dirty="0" smtClean="0"/>
          </a:p>
          <a:p>
            <a:pPr lvl="1">
              <a:spcAft>
                <a:spcPts val="600"/>
              </a:spcAft>
            </a:pPr>
            <a:r>
              <a:rPr lang="en-US" sz="2400" dirty="0" smtClean="0"/>
              <a:t>Online tools, benefit estimators, </a:t>
            </a:r>
            <a:r>
              <a:rPr lang="en-US" sz="2400" dirty="0"/>
              <a:t>and information on health coverage, benefits, and </a:t>
            </a:r>
            <a:r>
              <a:rPr lang="en-US" sz="2400" dirty="0" smtClean="0"/>
              <a:t>employment</a:t>
            </a:r>
          </a:p>
          <a:p>
            <a:pPr lvl="1">
              <a:spcAft>
                <a:spcPts val="600"/>
              </a:spcAft>
            </a:pPr>
            <a:r>
              <a:rPr lang="en-US" sz="2400" dirty="0" smtClean="0"/>
              <a:t>Learn </a:t>
            </a:r>
            <a:r>
              <a:rPr lang="en-US" sz="2400" dirty="0"/>
              <a:t>how work and benefits go </a:t>
            </a:r>
            <a:r>
              <a:rPr lang="en-US" sz="2400" dirty="0" smtClean="0"/>
              <a:t>together</a:t>
            </a:r>
          </a:p>
          <a:p>
            <a:pPr lvl="1">
              <a:spcAft>
                <a:spcPts val="600"/>
              </a:spcAft>
            </a:pPr>
            <a:r>
              <a:rPr lang="en-US" sz="2400" dirty="0"/>
              <a:t>Test scenarios, plan </a:t>
            </a:r>
            <a:r>
              <a:rPr lang="en-US" sz="2400" dirty="0" smtClean="0"/>
              <a:t>ahead</a:t>
            </a:r>
          </a:p>
          <a:p>
            <a:pPr lvl="1"/>
            <a:r>
              <a:rPr lang="en-US" sz="2400" dirty="0" smtClean="0"/>
              <a:t>Live chat</a:t>
            </a:r>
          </a:p>
          <a:p>
            <a:pPr marL="457200" lvl="1" indent="0">
              <a:buNone/>
            </a:pPr>
            <a:endParaRPr lang="en-US" sz="1000" dirty="0" smtClean="0"/>
          </a:p>
          <a:p>
            <a:pPr marL="0" indent="0">
              <a:buNone/>
            </a:pPr>
            <a:r>
              <a:rPr lang="en-US" sz="2800" dirty="0" smtClean="0"/>
              <a:t>Help </a:t>
            </a:r>
            <a:r>
              <a:rPr lang="en-US" sz="2800" dirty="0"/>
              <a:t>b</a:t>
            </a:r>
            <a:r>
              <a:rPr lang="en-US" sz="2800" dirty="0" smtClean="0"/>
              <a:t>y </a:t>
            </a:r>
            <a:r>
              <a:rPr lang="en-US" sz="2800" dirty="0"/>
              <a:t>p</a:t>
            </a:r>
            <a:r>
              <a:rPr lang="en-US" sz="2800" dirty="0" smtClean="0"/>
              <a:t>hone: </a:t>
            </a:r>
            <a:r>
              <a:rPr lang="en-US" sz="2800" b="1" dirty="0" smtClean="0"/>
              <a:t>1.866.333.2466 </a:t>
            </a:r>
            <a:r>
              <a:rPr lang="en-US" sz="2800" dirty="0" smtClean="0"/>
              <a:t>(MN) </a:t>
            </a:r>
          </a:p>
          <a:p>
            <a:pPr marL="0" indent="0">
              <a:buNone/>
            </a:pPr>
            <a:endParaRPr lang="en-US" sz="2800" dirty="0"/>
          </a:p>
        </p:txBody>
      </p:sp>
      <p:sp>
        <p:nvSpPr>
          <p:cNvPr id="6" name="Rectangle 5"/>
          <p:cNvSpPr/>
          <p:nvPr/>
        </p:nvSpPr>
        <p:spPr>
          <a:xfrm>
            <a:off x="476250" y="6151418"/>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46125"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624294"/>
            <a:ext cx="3048000" cy="185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6667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701396"/>
            <a:ext cx="8229600" cy="1143000"/>
          </a:xfrm>
        </p:spPr>
        <p:txBody>
          <a:bodyPr/>
          <a:lstStyle/>
          <a:p>
            <a:r>
              <a:rPr lang="en-US" dirty="0" smtClean="0"/>
              <a:t> </a:t>
            </a:r>
            <a:r>
              <a:rPr lang="en-US" b="0" dirty="0" smtClean="0">
                <a:solidFill>
                  <a:srgbClr val="0070C0"/>
                </a:solidFill>
                <a:latin typeface="Arial" pitchFamily="34" charset="0"/>
                <a:cs typeface="Arial" pitchFamily="34" charset="0"/>
              </a:rPr>
              <a:t>The    DB101.org is here!</a:t>
            </a:r>
          </a:p>
        </p:txBody>
      </p:sp>
      <p:sp>
        <p:nvSpPr>
          <p:cNvPr id="6" name="Rectangle 5"/>
          <p:cNvSpPr/>
          <p:nvPr/>
        </p:nvSpPr>
        <p:spPr>
          <a:xfrm rot="10800000">
            <a:off x="2514600" y="914400"/>
            <a:ext cx="513282" cy="923330"/>
          </a:xfrm>
          <a:prstGeom prst="rect">
            <a:avLst/>
          </a:prstGeom>
          <a:noFill/>
        </p:spPr>
        <p:txBody>
          <a:bodyPr wrap="none">
            <a:spAutoFit/>
          </a:bodyPr>
          <a:lstStyle/>
          <a:p>
            <a:pPr algn="ctr">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adley Hand ITC" pitchFamily="66" charset="0"/>
              </a:rPr>
              <a:t>v</a:t>
            </a:r>
          </a:p>
        </p:txBody>
      </p:sp>
      <p:sp>
        <p:nvSpPr>
          <p:cNvPr id="3" name="Rectangle 2"/>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9050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20461443">
            <a:off x="2186655" y="315080"/>
            <a:ext cx="1608133" cy="830997"/>
          </a:xfrm>
          <a:prstGeom prst="rect">
            <a:avLst/>
          </a:prstGeom>
          <a:noFill/>
        </p:spPr>
        <p:txBody>
          <a:bodyPr wrap="none">
            <a:spAutoFit/>
          </a:bodyPr>
          <a:lstStyle/>
          <a:p>
            <a:pPr algn="ctr">
              <a:defRPr/>
            </a:pP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Bradley Hand ITC" pitchFamily="66" charset="0"/>
              </a:rPr>
              <a:t>new</a:t>
            </a:r>
          </a:p>
        </p:txBody>
      </p:sp>
      <p:sp>
        <p:nvSpPr>
          <p:cNvPr id="12" name="Rectangle 11"/>
          <p:cNvSpPr/>
          <p:nvPr/>
        </p:nvSpPr>
        <p:spPr>
          <a:xfrm>
            <a:off x="457200" y="614647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917" y="1752600"/>
            <a:ext cx="5038883" cy="47748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528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atin typeface="Times New Roman" panose="02020603050405020304" pitchFamily="18" charset="0"/>
                <a:cs typeface="Times New Roman" panose="02020603050405020304" pitchFamily="18" charset="0"/>
              </a:rPr>
              <a:t>socialsecurity.gov</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09800"/>
            <a:ext cx="8229600" cy="4114800"/>
          </a:xfrm>
        </p:spPr>
        <p:txBody>
          <a:bodyPr/>
          <a:lstStyle/>
          <a:p>
            <a:pPr>
              <a:spcAft>
                <a:spcPts val="600"/>
              </a:spcAft>
            </a:pPr>
            <a:r>
              <a:rPr lang="en-US" sz="2400" i="1" dirty="0" smtClean="0"/>
              <a:t>Choose Work, </a:t>
            </a:r>
            <a:r>
              <a:rPr lang="en-US" sz="2400" dirty="0" smtClean="0"/>
              <a:t>a government </a:t>
            </a:r>
            <a:r>
              <a:rPr lang="en-US" sz="2400" dirty="0"/>
              <a:t>website </a:t>
            </a:r>
            <a:r>
              <a:rPr lang="en-US" sz="2400" dirty="0" smtClean="0"/>
              <a:t>with information </a:t>
            </a:r>
            <a:r>
              <a:rPr lang="en-US" sz="2400" dirty="0"/>
              <a:t>on the </a:t>
            </a:r>
            <a:r>
              <a:rPr lang="en-US" sz="2400" i="1" dirty="0"/>
              <a:t>Ticket </a:t>
            </a:r>
            <a:r>
              <a:rPr lang="en-US" sz="2400" i="1" dirty="0" smtClean="0"/>
              <a:t>to Work </a:t>
            </a:r>
            <a:r>
              <a:rPr lang="en-US" sz="2400" dirty="0" smtClean="0"/>
              <a:t>program: </a:t>
            </a:r>
            <a:r>
              <a:rPr lang="en-US" sz="2400" dirty="0" smtClean="0">
                <a:hlinkClick r:id="rId3"/>
              </a:rPr>
              <a:t>chooseworkttw.net</a:t>
            </a:r>
            <a:endParaRPr lang="en-US" sz="2400" dirty="0"/>
          </a:p>
          <a:p>
            <a:pPr>
              <a:spcAft>
                <a:spcPts val="600"/>
              </a:spcAft>
            </a:pPr>
            <a:r>
              <a:rPr lang="en-US" sz="2400" dirty="0" smtClean="0">
                <a:hlinkClick r:id="rId4"/>
              </a:rPr>
              <a:t>ssa.gov</a:t>
            </a:r>
            <a:r>
              <a:rPr lang="en-US" sz="2400" dirty="0" smtClean="0"/>
              <a:t> or </a:t>
            </a:r>
            <a:r>
              <a:rPr lang="en-US" sz="2400" dirty="0" smtClean="0">
                <a:hlinkClick r:id="rId4"/>
              </a:rPr>
              <a:t>socialsecurity.gov</a:t>
            </a:r>
            <a:r>
              <a:rPr lang="en-US" sz="2400" dirty="0" smtClean="0"/>
              <a:t> have many fact sheets available. Search by topic using the search tool.</a:t>
            </a:r>
          </a:p>
          <a:p>
            <a:pPr>
              <a:spcAft>
                <a:spcPts val="600"/>
              </a:spcAft>
            </a:pPr>
            <a:r>
              <a:rPr lang="en-US" sz="2400" dirty="0" smtClean="0"/>
              <a:t>SSA regulations in a user-friendly format are available at  </a:t>
            </a:r>
            <a:r>
              <a:rPr lang="en-US" sz="2400" dirty="0" smtClean="0">
                <a:hlinkClick r:id="rId5"/>
              </a:rPr>
              <a:t>socialsecurity.gov/</a:t>
            </a:r>
            <a:r>
              <a:rPr lang="en-US" sz="2400" dirty="0" err="1" smtClean="0">
                <a:hlinkClick r:id="rId5"/>
              </a:rPr>
              <a:t>redbook</a:t>
            </a:r>
            <a:r>
              <a:rPr lang="en-US" sz="2400" dirty="0" smtClean="0">
                <a:hlinkClick r:id="rId5"/>
              </a:rPr>
              <a:t>/</a:t>
            </a:r>
            <a:r>
              <a:rPr lang="en-US" sz="2400" dirty="0" smtClean="0"/>
              <a:t> and </a:t>
            </a:r>
            <a:r>
              <a:rPr lang="en-US" sz="2400" dirty="0" smtClean="0">
                <a:solidFill>
                  <a:schemeClr val="tx2"/>
                </a:solidFill>
                <a:cs typeface="Arial" panose="020B0604020202020204" pitchFamily="34" charset="0"/>
                <a:hlinkClick r:id="rId6"/>
              </a:rPr>
              <a:t>socialsecurity.gov/</a:t>
            </a:r>
            <a:r>
              <a:rPr lang="en-US" sz="2400" dirty="0" err="1" smtClean="0">
                <a:solidFill>
                  <a:schemeClr val="tx2"/>
                </a:solidFill>
                <a:cs typeface="Arial" panose="020B0604020202020204" pitchFamily="34" charset="0"/>
                <a:hlinkClick r:id="rId6"/>
              </a:rPr>
              <a:t>ssi</a:t>
            </a:r>
            <a:r>
              <a:rPr lang="en-US" sz="2400" dirty="0" smtClean="0">
                <a:solidFill>
                  <a:schemeClr val="tx2"/>
                </a:solidFill>
                <a:cs typeface="Arial" panose="020B0604020202020204" pitchFamily="34" charset="0"/>
                <a:hlinkClick r:id="rId6"/>
              </a:rPr>
              <a:t>/text-understanding-ssi.htm</a:t>
            </a:r>
            <a:endParaRPr lang="en-US" sz="2400" dirty="0" smtClean="0">
              <a:solidFill>
                <a:schemeClr val="tx2"/>
              </a:solidFill>
              <a:cs typeface="Arial" panose="020B0604020202020204" pitchFamily="34" charset="0"/>
            </a:endParaRPr>
          </a:p>
          <a:p>
            <a:pPr>
              <a:spcAft>
                <a:spcPts val="600"/>
              </a:spcAft>
            </a:pPr>
            <a:r>
              <a:rPr lang="en-US" sz="2400" dirty="0" smtClean="0"/>
              <a:t>The Blue Book explains disability and medical criteria </a:t>
            </a:r>
            <a:r>
              <a:rPr lang="en-US" sz="2400" dirty="0" smtClean="0">
                <a:hlinkClick r:id="rId7"/>
              </a:rPr>
              <a:t>socialsecurity.gov/disability/professionals/bluebook/</a:t>
            </a:r>
            <a:endParaRPr lang="en-US" sz="2400" dirty="0" smtClean="0"/>
          </a:p>
          <a:p>
            <a:endParaRPr lang="en-US" sz="2800" dirty="0"/>
          </a:p>
        </p:txBody>
      </p:sp>
    </p:spTree>
    <p:extLst>
      <p:ext uri="{BB962C8B-B14F-4D97-AF65-F5344CB8AC3E}">
        <p14:creationId xmlns:p14="http://schemas.microsoft.com/office/powerpoint/2010/main" val="3040584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Disability Linkage Line</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457200" lvl="1" indent="0">
              <a:buNone/>
            </a:pPr>
            <a:endParaRPr lang="en-US" sz="1000" dirty="0" smtClean="0"/>
          </a:p>
          <a:p>
            <a:r>
              <a:rPr lang="en-US" dirty="0" smtClean="0"/>
              <a:t>Help </a:t>
            </a:r>
            <a:r>
              <a:rPr lang="en-US" dirty="0"/>
              <a:t>b</a:t>
            </a:r>
            <a:r>
              <a:rPr lang="en-US" dirty="0" smtClean="0"/>
              <a:t>y </a:t>
            </a:r>
            <a:r>
              <a:rPr lang="en-US" dirty="0"/>
              <a:t>p</a:t>
            </a:r>
            <a:r>
              <a:rPr lang="en-US" dirty="0" smtClean="0"/>
              <a:t>hone: </a:t>
            </a:r>
            <a:r>
              <a:rPr lang="en-US" b="1" dirty="0" smtClean="0"/>
              <a:t>1.866.333.2466</a:t>
            </a:r>
            <a:r>
              <a:rPr lang="en-US" dirty="0" smtClean="0"/>
              <a:t> or chat line</a:t>
            </a:r>
          </a:p>
          <a:p>
            <a:r>
              <a:rPr lang="en-US" dirty="0" smtClean="0"/>
              <a:t>Free statewide information and referral</a:t>
            </a:r>
          </a:p>
          <a:p>
            <a:r>
              <a:rPr lang="en-US" dirty="0" smtClean="0"/>
              <a:t>Trained counselors provide one-to-one assistance</a:t>
            </a:r>
          </a:p>
          <a:p>
            <a:r>
              <a:rPr lang="en-US" dirty="0" smtClean="0"/>
              <a:t>OK to ask any question</a:t>
            </a:r>
          </a:p>
          <a:p>
            <a:pPr marL="0" indent="0">
              <a:buNone/>
            </a:pPr>
            <a:endParaRPr lang="en-US" sz="2800" dirty="0"/>
          </a:p>
        </p:txBody>
      </p:sp>
      <p:sp>
        <p:nvSpPr>
          <p:cNvPr id="6" name="Rectangle 5"/>
          <p:cNvSpPr/>
          <p:nvPr/>
        </p:nvSpPr>
        <p:spPr>
          <a:xfrm>
            <a:off x="476250" y="6151418"/>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46125" y="6172200"/>
            <a:ext cx="2286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624294"/>
            <a:ext cx="3048000" cy="185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830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The </a:t>
            </a:r>
            <a:r>
              <a:rPr lang="en-US" b="1" i="1" dirty="0" smtClean="0">
                <a:latin typeface="Times New Roman" panose="02020603050405020304" pitchFamily="18" charset="0"/>
                <a:cs typeface="Times New Roman" panose="02020603050405020304" pitchFamily="18" charset="0"/>
              </a:rPr>
              <a:t>Continuing Disability Review</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2438400"/>
            <a:ext cx="7924800" cy="3886200"/>
          </a:xfrm>
        </p:spPr>
        <p:txBody>
          <a:bodyPr/>
          <a:lstStyle/>
          <a:p>
            <a:pPr>
              <a:spcAft>
                <a:spcPts val="600"/>
              </a:spcAft>
            </a:pPr>
            <a:r>
              <a:rPr lang="en-US" sz="3400" dirty="0" smtClean="0"/>
              <a:t>Social Security benefits are generally reviewed every 3 to 7 years</a:t>
            </a:r>
          </a:p>
          <a:p>
            <a:pPr>
              <a:spcAft>
                <a:spcPts val="600"/>
              </a:spcAft>
            </a:pPr>
            <a:r>
              <a:rPr lang="en-US" sz="3400" dirty="0" smtClean="0"/>
              <a:t>Confirms disability per </a:t>
            </a:r>
            <a:r>
              <a:rPr lang="en-US" sz="3400" dirty="0" err="1" smtClean="0"/>
              <a:t>SSA’s</a:t>
            </a:r>
            <a:r>
              <a:rPr lang="en-US" sz="3400" dirty="0" smtClean="0"/>
              <a:t> definition</a:t>
            </a:r>
          </a:p>
          <a:p>
            <a:pPr>
              <a:spcAft>
                <a:spcPts val="600"/>
              </a:spcAft>
            </a:pPr>
            <a:r>
              <a:rPr lang="en-US" sz="3400" dirty="0" smtClean="0"/>
              <a:t>Reviews are suspended while on the </a:t>
            </a:r>
            <a:r>
              <a:rPr lang="en-US" sz="3400" i="1" dirty="0" smtClean="0"/>
              <a:t>“Ticket” </a:t>
            </a:r>
            <a:endParaRPr lang="en-US" sz="3400" dirty="0" smtClean="0"/>
          </a:p>
          <a:p>
            <a:pPr>
              <a:spcAft>
                <a:spcPts val="600"/>
              </a:spcAft>
            </a:pPr>
            <a:endParaRPr lang="en-US" sz="3600" dirty="0" smtClean="0"/>
          </a:p>
          <a:p>
            <a:pPr>
              <a:spcAft>
                <a:spcPts val="600"/>
              </a:spcAft>
            </a:pPr>
            <a:endParaRPr lang="en-US" sz="3600" dirty="0" smtClean="0"/>
          </a:p>
          <a:p>
            <a:pPr>
              <a:spcAft>
                <a:spcPts val="600"/>
              </a:spcAft>
            </a:pPr>
            <a:endParaRPr lang="en-US" dirty="0"/>
          </a:p>
        </p:txBody>
      </p:sp>
    </p:spTree>
    <p:extLst>
      <p:ext uri="{BB962C8B-B14F-4D97-AF65-F5344CB8AC3E}">
        <p14:creationId xmlns:p14="http://schemas.microsoft.com/office/powerpoint/2010/main" val="12583306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Thank You for Coming!</a:t>
            </a:r>
            <a:endParaRPr lang="en-US" b="1"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4938"/>
          <a:stretch/>
        </p:blipFill>
        <p:spPr bwMode="auto">
          <a:xfrm>
            <a:off x="2044681" y="2087145"/>
            <a:ext cx="4737119" cy="4466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819400" y="5029200"/>
            <a:ext cx="16002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495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Times New Roman" panose="02020603050405020304" pitchFamily="18" charset="0"/>
                <a:cs typeface="Times New Roman" panose="02020603050405020304" pitchFamily="18" charset="0"/>
              </a:rPr>
              <a:t>TTW Approved Service Providers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981200"/>
            <a:ext cx="8229600" cy="4114800"/>
          </a:xfrm>
        </p:spPr>
        <p:txBody>
          <a:bodyPr/>
          <a:lstStyle/>
          <a:p>
            <a:pPr marL="0" indent="0">
              <a:buNone/>
            </a:pPr>
            <a:endParaRPr lang="en-US" sz="800" b="1" dirty="0"/>
          </a:p>
          <a:p>
            <a:pPr>
              <a:spcAft>
                <a:spcPts val="600"/>
              </a:spcAft>
            </a:pPr>
            <a:r>
              <a:rPr lang="en-US" dirty="0"/>
              <a:t>Employment Network (EN)</a:t>
            </a:r>
          </a:p>
          <a:p>
            <a:pPr lvl="1">
              <a:spcAft>
                <a:spcPts val="600"/>
              </a:spcAft>
            </a:pPr>
            <a:r>
              <a:rPr lang="en-US" dirty="0"/>
              <a:t>P</a:t>
            </a:r>
            <a:r>
              <a:rPr lang="en-US" dirty="0" smtClean="0"/>
              <a:t>rovides </a:t>
            </a:r>
            <a:r>
              <a:rPr lang="en-US" dirty="0"/>
              <a:t>career counseling, job placement, short-term </a:t>
            </a:r>
            <a:r>
              <a:rPr lang="en-US" dirty="0" smtClean="0"/>
              <a:t>training, </a:t>
            </a:r>
            <a:r>
              <a:rPr lang="en-US" dirty="0"/>
              <a:t>and ongoing support </a:t>
            </a:r>
            <a:r>
              <a:rPr lang="en-US" dirty="0" smtClean="0"/>
              <a:t>services</a:t>
            </a:r>
            <a:r>
              <a:rPr lang="en-US" dirty="0"/>
              <a:t>  </a:t>
            </a:r>
          </a:p>
          <a:p>
            <a:pPr>
              <a:spcAft>
                <a:spcPts val="600"/>
              </a:spcAft>
            </a:pPr>
            <a:r>
              <a:rPr lang="en-US" dirty="0"/>
              <a:t>Vocational Rehabilitation agency (VR)</a:t>
            </a:r>
          </a:p>
          <a:p>
            <a:pPr lvl="1">
              <a:spcAft>
                <a:spcPts val="600"/>
              </a:spcAft>
            </a:pPr>
            <a:r>
              <a:rPr lang="en-US" dirty="0"/>
              <a:t>P</a:t>
            </a:r>
            <a:r>
              <a:rPr lang="en-US" dirty="0" smtClean="0"/>
              <a:t>rovides longer-term </a:t>
            </a:r>
            <a:r>
              <a:rPr lang="en-US" dirty="0"/>
              <a:t>rehabilitation or training services compared </a:t>
            </a:r>
            <a:r>
              <a:rPr lang="en-US" dirty="0" smtClean="0"/>
              <a:t>than an EN</a:t>
            </a:r>
          </a:p>
          <a:p>
            <a:pPr>
              <a:spcAft>
                <a:spcPts val="600"/>
              </a:spcAft>
            </a:pPr>
            <a:r>
              <a:rPr lang="en-US" dirty="0" smtClean="0"/>
              <a:t>Provider Listings: </a:t>
            </a:r>
            <a:r>
              <a:rPr lang="en-US" dirty="0" smtClean="0">
                <a:hlinkClick r:id="rId3"/>
              </a:rPr>
              <a:t>choosework.net</a:t>
            </a:r>
            <a:endParaRPr lang="en-US" dirty="0" smtClean="0"/>
          </a:p>
          <a:p>
            <a:pPr>
              <a:spcAft>
                <a:spcPts val="600"/>
              </a:spcAft>
            </a:pPr>
            <a:endParaRPr lang="en-US" dirty="0" smtClean="0"/>
          </a:p>
          <a:p>
            <a:pPr lvl="1">
              <a:spcAft>
                <a:spcPts val="600"/>
              </a:spcAft>
            </a:pPr>
            <a:endParaRPr lang="en-US" dirty="0"/>
          </a:p>
          <a:p>
            <a:pPr lvl="1">
              <a:spcAft>
                <a:spcPts val="600"/>
              </a:spcAft>
            </a:pPr>
            <a:endParaRPr lang="en-US" dirty="0" smtClean="0"/>
          </a:p>
        </p:txBody>
      </p:sp>
    </p:spTree>
    <p:extLst>
      <p:ext uri="{BB962C8B-B14F-4D97-AF65-F5344CB8AC3E}">
        <p14:creationId xmlns:p14="http://schemas.microsoft.com/office/powerpoint/2010/main" val="1241039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51735</TotalTime>
  <Words>15635</Words>
  <Application>Microsoft Office PowerPoint</Application>
  <PresentationFormat>On-screen Show (4:3)</PresentationFormat>
  <Paragraphs>1502</Paragraphs>
  <Slides>80</Slides>
  <Notes>80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80</vt:i4>
      </vt:variant>
    </vt:vector>
  </HeadingPairs>
  <TitlesOfParts>
    <vt:vector size="92" baseType="lpstr">
      <vt:lpstr>ＭＳ Ｐゴシック</vt:lpstr>
      <vt:lpstr>Arial</vt:lpstr>
      <vt:lpstr>Bradley Hand ITC</vt:lpstr>
      <vt:lpstr>Calibri</vt:lpstr>
      <vt:lpstr>Century Gothic</vt:lpstr>
      <vt:lpstr>Garamond</vt:lpstr>
      <vt:lpstr>Lucida Fax</vt:lpstr>
      <vt:lpstr>Symbol</vt:lpstr>
      <vt:lpstr>Tahoma</vt:lpstr>
      <vt:lpstr>Times</vt:lpstr>
      <vt:lpstr>Times New Roman</vt:lpstr>
      <vt:lpstr>Office Theme</vt:lpstr>
      <vt:lpstr>The Bridge to Work:</vt:lpstr>
      <vt:lpstr>Agenda</vt:lpstr>
      <vt:lpstr>Employment Programs </vt:lpstr>
      <vt:lpstr>Misconceptions (About SSI)</vt:lpstr>
      <vt:lpstr>The Ticket to Work Program</vt:lpstr>
      <vt:lpstr>The Ticket to Work </vt:lpstr>
      <vt:lpstr>Work is the Goal</vt:lpstr>
      <vt:lpstr>The Continuing Disability Review </vt:lpstr>
      <vt:lpstr>TTW Approved Service Providers</vt:lpstr>
      <vt:lpstr>Work Incentive Programs</vt:lpstr>
      <vt:lpstr>Student Work Incentives</vt:lpstr>
      <vt:lpstr>Student is defined as:</vt:lpstr>
      <vt:lpstr>What is a PASS?  Plan for Achieving Self Support</vt:lpstr>
      <vt:lpstr>How can a PASS help?</vt:lpstr>
      <vt:lpstr>A PASS might pay for:</vt:lpstr>
      <vt:lpstr>Funding a PASS</vt:lpstr>
      <vt:lpstr>The IRWE:</vt:lpstr>
      <vt:lpstr> IRWE Examples </vt:lpstr>
      <vt:lpstr>Expedited Reinstatement</vt:lpstr>
      <vt:lpstr>PowerPoint Presentation</vt:lpstr>
      <vt:lpstr>Summary</vt:lpstr>
      <vt:lpstr>What is SSI?</vt:lpstr>
      <vt:lpstr>What is SSI ?</vt:lpstr>
      <vt:lpstr>PowerPoint Presentation</vt:lpstr>
      <vt:lpstr>SSI &amp; SSDI - Similarities &amp; Differences</vt:lpstr>
      <vt:lpstr>Why Apply for SSI at Age 18?</vt:lpstr>
      <vt:lpstr>Advantages for Transition-Age Youth</vt:lpstr>
      <vt:lpstr>SSA Definition of Disability</vt:lpstr>
      <vt:lpstr>What is Limited Income or SGA?</vt:lpstr>
      <vt:lpstr>What are Limited Resources?</vt:lpstr>
      <vt:lpstr>What Resources Do Not Count?</vt:lpstr>
      <vt:lpstr>When Living with Parents</vt:lpstr>
      <vt:lpstr>Qualifying for Both SSI &amp; SSDI</vt:lpstr>
      <vt:lpstr>Concurrent Benefits</vt:lpstr>
      <vt:lpstr>Trust Funds</vt:lpstr>
      <vt:lpstr>Application Process </vt:lpstr>
      <vt:lpstr>Step 1: Starting the Process</vt:lpstr>
      <vt:lpstr> Application Interview </vt:lpstr>
      <vt:lpstr>What Parents Can Do</vt:lpstr>
      <vt:lpstr> Step 2: Medical Review </vt:lpstr>
      <vt:lpstr>DDS Examiners</vt:lpstr>
      <vt:lpstr>How Decisions are Made</vt:lpstr>
      <vt:lpstr>Step 3: The Activities of Daily Living (ADL) Form </vt:lpstr>
      <vt:lpstr>Functional Limitations</vt:lpstr>
      <vt:lpstr> Activities of Daily Living (ADL) </vt:lpstr>
      <vt:lpstr>Gather Detailed Information on Supports</vt:lpstr>
      <vt:lpstr>Mental Health Issues</vt:lpstr>
      <vt:lpstr>ADL Report Sections</vt:lpstr>
      <vt:lpstr>Sample Questions Section B </vt:lpstr>
      <vt:lpstr>Sample Questions Section C</vt:lpstr>
      <vt:lpstr>Sample Questions Section C</vt:lpstr>
      <vt:lpstr>Sample Questions Section D</vt:lpstr>
      <vt:lpstr> The Blue Book </vt:lpstr>
      <vt:lpstr>PowerPoint Presentation</vt:lpstr>
      <vt:lpstr>“My young adult has many less severe difficulties that interfere with work…”</vt:lpstr>
      <vt:lpstr> Functional Limitations</vt:lpstr>
      <vt:lpstr>What Parents Can Do</vt:lpstr>
      <vt:lpstr> Appeal Process</vt:lpstr>
      <vt:lpstr>Step 4:  APPEAL</vt:lpstr>
      <vt:lpstr>Common Reasons for Denial</vt:lpstr>
      <vt:lpstr>Case Study  A Consultative Examination</vt:lpstr>
      <vt:lpstr>Sequence of Appeals</vt:lpstr>
      <vt:lpstr>Appeal Level 1: Reconsideration</vt:lpstr>
      <vt:lpstr>Reconsideration Case Study</vt:lpstr>
      <vt:lpstr>Appeal Level 2: Hearing </vt:lpstr>
      <vt:lpstr>Hearing Case Study</vt:lpstr>
      <vt:lpstr>Appeal Levels 3 &amp; 4</vt:lpstr>
      <vt:lpstr>Role of a Representative</vt:lpstr>
      <vt:lpstr> Need More Resources?</vt:lpstr>
      <vt:lpstr>ABLE Act</vt:lpstr>
      <vt:lpstr>Work Incentives Planning and  Assistance (WIPA) Projects</vt:lpstr>
      <vt:lpstr>The Work Incentive Connection</vt:lpstr>
      <vt:lpstr>Protection and Advocacy for Beneficiaries (PABSS)</vt:lpstr>
      <vt:lpstr>Benefits Planning Query (BPQY)</vt:lpstr>
      <vt:lpstr>Work Incentive Seminar Events (WISE)</vt:lpstr>
      <vt:lpstr>Disability Benefits 101</vt:lpstr>
      <vt:lpstr> The    DB101.org is here!</vt:lpstr>
      <vt:lpstr>socialsecurity.gov</vt:lpstr>
      <vt:lpstr>Disability Linkage Line</vt:lpstr>
      <vt:lpstr>Thank You for Coming!</vt:lpstr>
    </vt:vector>
  </TitlesOfParts>
  <Company>PACER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Deborah Leuchovius</cp:lastModifiedBy>
  <cp:revision>1203</cp:revision>
  <cp:lastPrinted>2015-10-15T20:12:41Z</cp:lastPrinted>
  <dcterms:created xsi:type="dcterms:W3CDTF">2001-11-09T19:54:19Z</dcterms:created>
  <dcterms:modified xsi:type="dcterms:W3CDTF">2015-10-21T20:33:39Z</dcterms:modified>
</cp:coreProperties>
</file>